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781" autoAdjust="0"/>
  </p:normalViewPr>
  <p:slideViewPr>
    <p:cSldViewPr snapToGrid="0" snapToObjects="1">
      <p:cViewPr varScale="1">
        <p:scale>
          <a:sx n="93" d="100"/>
          <a:sy n="93" d="100"/>
        </p:scale>
        <p:origin x="-104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mkinnaird:Desktop:Work:Data%20files:BCIS%20full%20data%20serial%20analysi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mkinnaird:Desktop:Work:Data%20files:BCIS%20full%20data%20serial%20analysi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mkinnaird:Desktop:Old%20CCAD:Old%20vs%20young%20Mehran%20scor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Relationship Id="rId2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 dirty="0" smtClean="0"/>
              <a:t>A</a:t>
            </a:r>
            <a:endParaRPr lang="en-US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9660710337481"/>
          <c:y val="0.0724462493378788"/>
          <c:w val="0.806521476955237"/>
          <c:h val="0.781818264133176"/>
        </c:manualLayout>
      </c:layout>
      <c:lineChart>
        <c:grouping val="standard"/>
        <c:varyColors val="0"/>
        <c:ser>
          <c:idx val="0"/>
          <c:order val="0"/>
          <c:tx>
            <c:strRef>
              <c:f>SUmmary!$C$1</c:f>
              <c:strCache>
                <c:ptCount val="1"/>
                <c:pt idx="0">
                  <c:v>Age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SUmmary!$A$2:$A$8</c:f>
              <c:numCache>
                <c:formatCode>General</c:formatCode>
                <c:ptCount val="7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  <c:pt idx="6">
                  <c:v>2014.0</c:v>
                </c:pt>
              </c:numCache>
            </c:numRef>
          </c:cat>
          <c:val>
            <c:numRef>
              <c:f>SUmmary!$C$2:$C$8</c:f>
              <c:numCache>
                <c:formatCode>General</c:formatCode>
                <c:ptCount val="7"/>
                <c:pt idx="0">
                  <c:v>62.4</c:v>
                </c:pt>
                <c:pt idx="1">
                  <c:v>62.1</c:v>
                </c:pt>
                <c:pt idx="2">
                  <c:v>63.1</c:v>
                </c:pt>
                <c:pt idx="3">
                  <c:v>62.5</c:v>
                </c:pt>
                <c:pt idx="4">
                  <c:v>63.6</c:v>
                </c:pt>
                <c:pt idx="5">
                  <c:v>64.1</c:v>
                </c:pt>
                <c:pt idx="6">
                  <c:v>64.8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000744"/>
        <c:axId val="2065719608"/>
      </c:lineChart>
      <c:catAx>
        <c:axId val="2079000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065719608"/>
        <c:crosses val="autoZero"/>
        <c:auto val="1"/>
        <c:lblAlgn val="ctr"/>
        <c:lblOffset val="100"/>
        <c:noMultiLvlLbl val="0"/>
      </c:catAx>
      <c:valAx>
        <c:axId val="2065719608"/>
        <c:scaling>
          <c:orientation val="minMax"/>
          <c:max val="66.0"/>
          <c:min val="60.0"/>
        </c:scaling>
        <c:delete val="0"/>
        <c:axPos val="l"/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079000744"/>
        <c:crosses val="autoZero"/>
        <c:crossBetween val="between"/>
        <c:majorUnit val="1.0"/>
        <c:minorUnit val="1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>
        <c:manualLayout>
          <c:xMode val="edge"/>
          <c:yMode val="edge"/>
          <c:x val="0.52736332190715"/>
          <c:y val="0.0249721337041466"/>
        </c:manualLayout>
      </c:layout>
      <c:overlay val="0"/>
      <c:txPr>
        <a:bodyPr/>
        <a:lstStyle/>
        <a:p>
          <a:pPr>
            <a:defRPr sz="32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6678751486999"/>
          <c:y val="0.0725333333333333"/>
          <c:w val="0.810971128608924"/>
          <c:h val="0.792284724409449"/>
        </c:manualLayout>
      </c:layout>
      <c:lineChart>
        <c:grouping val="standard"/>
        <c:varyColors val="0"/>
        <c:ser>
          <c:idx val="0"/>
          <c:order val="0"/>
          <c:tx>
            <c:strRef>
              <c:f>SUmmary!$CC$1</c:f>
              <c:strCache>
                <c:ptCount val="1"/>
                <c:pt idx="0">
                  <c:v>B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SUmmary!$CB$2:$CB$8</c:f>
              <c:numCache>
                <c:formatCode>General</c:formatCode>
                <c:ptCount val="7"/>
                <c:pt idx="0" formatCode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  <c:pt idx="6">
                  <c:v>2014.0</c:v>
                </c:pt>
              </c:numCache>
            </c:numRef>
          </c:cat>
          <c:val>
            <c:numRef>
              <c:f>SUmmary!$CC$2:$CC$8</c:f>
              <c:numCache>
                <c:formatCode>General</c:formatCode>
                <c:ptCount val="7"/>
                <c:pt idx="0">
                  <c:v>5.4</c:v>
                </c:pt>
                <c:pt idx="1">
                  <c:v>4.4</c:v>
                </c:pt>
                <c:pt idx="2">
                  <c:v>5.7</c:v>
                </c:pt>
                <c:pt idx="3">
                  <c:v>7.4</c:v>
                </c:pt>
                <c:pt idx="4">
                  <c:v>8.4</c:v>
                </c:pt>
                <c:pt idx="5">
                  <c:v>9.5</c:v>
                </c:pt>
                <c:pt idx="6">
                  <c:v>10.2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5759384"/>
        <c:axId val="2065762392"/>
      </c:lineChart>
      <c:catAx>
        <c:axId val="206575938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065762392"/>
        <c:crosses val="autoZero"/>
        <c:auto val="1"/>
        <c:lblAlgn val="ctr"/>
        <c:lblOffset val="100"/>
        <c:noMultiLvlLbl val="0"/>
      </c:catAx>
      <c:valAx>
        <c:axId val="2065762392"/>
        <c:scaling>
          <c:orientation val="minMax"/>
        </c:scaling>
        <c:delete val="0"/>
        <c:axPos val="l"/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065759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458313935782"/>
          <c:y val="0.100396234660119"/>
          <c:w val="0.833914644961086"/>
          <c:h val="0.726901797713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Sheet1!$K$173</c:f>
              <c:strCache>
                <c:ptCount val="1"/>
                <c:pt idx="0">
                  <c:v>Old 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</c:spPr>
          <c:invertIfNegative val="0"/>
          <c:cat>
            <c:strRef>
              <c:f>Sheet1!$J$174:$J$177</c:f>
              <c:strCache>
                <c:ptCount val="4"/>
                <c:pt idx="0">
                  <c:v>Low</c:v>
                </c:pt>
                <c:pt idx="1">
                  <c:v>Moderate</c:v>
                </c:pt>
                <c:pt idx="2">
                  <c:v>High</c:v>
                </c:pt>
                <c:pt idx="3">
                  <c:v>Very high</c:v>
                </c:pt>
              </c:strCache>
            </c:strRef>
          </c:cat>
          <c:val>
            <c:numRef>
              <c:f>Sheet1!$K$174:$K$177</c:f>
              <c:numCache>
                <c:formatCode>General</c:formatCode>
                <c:ptCount val="4"/>
                <c:pt idx="0">
                  <c:v>0.0</c:v>
                </c:pt>
                <c:pt idx="1">
                  <c:v>7.5</c:v>
                </c:pt>
                <c:pt idx="2">
                  <c:v>11.0</c:v>
                </c:pt>
                <c:pt idx="3">
                  <c:v>81.5</c:v>
                </c:pt>
              </c:numCache>
            </c:numRef>
          </c:val>
        </c:ser>
        <c:ser>
          <c:idx val="1"/>
          <c:order val="1"/>
          <c:tx>
            <c:strRef>
              <c:f>Sheet1!$L$173</c:f>
              <c:strCache>
                <c:ptCount val="1"/>
                <c:pt idx="0">
                  <c:v>Young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invertIfNegative val="0"/>
          <c:cat>
            <c:strRef>
              <c:f>Sheet1!$J$174:$J$177</c:f>
              <c:strCache>
                <c:ptCount val="4"/>
                <c:pt idx="0">
                  <c:v>Low</c:v>
                </c:pt>
                <c:pt idx="1">
                  <c:v>Moderate</c:v>
                </c:pt>
                <c:pt idx="2">
                  <c:v>High</c:v>
                </c:pt>
                <c:pt idx="3">
                  <c:v>Very high</c:v>
                </c:pt>
              </c:strCache>
            </c:strRef>
          </c:cat>
          <c:val>
            <c:numRef>
              <c:f>Sheet1!$L$174:$L$177</c:f>
              <c:numCache>
                <c:formatCode>General</c:formatCode>
                <c:ptCount val="4"/>
                <c:pt idx="0">
                  <c:v>31.2</c:v>
                </c:pt>
                <c:pt idx="1">
                  <c:v>30.2</c:v>
                </c:pt>
                <c:pt idx="2">
                  <c:v>19.8</c:v>
                </c:pt>
                <c:pt idx="3">
                  <c:v>18.8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9242488"/>
        <c:axId val="2069683224"/>
      </c:barChart>
      <c:catAx>
        <c:axId val="2069242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Modified</a:t>
                </a:r>
                <a:r>
                  <a:rPr lang="en-US" sz="1400" b="0" baseline="0"/>
                  <a:t> Mehran score</a:t>
                </a:r>
                <a:endParaRPr lang="en-US" sz="1400" b="0"/>
              </a:p>
            </c:rich>
          </c:tx>
          <c:layout>
            <c:manualLayout>
              <c:xMode val="edge"/>
              <c:yMode val="edge"/>
              <c:x val="0.412795709239316"/>
              <c:y val="0.913629772954043"/>
            </c:manualLayout>
          </c:layout>
          <c:overlay val="0"/>
        </c:title>
        <c:majorTickMark val="out"/>
        <c:minorTickMark val="none"/>
        <c:tickLblPos val="nextTo"/>
        <c:crossAx val="2069683224"/>
        <c:crosses val="autoZero"/>
        <c:auto val="1"/>
        <c:lblAlgn val="ctr"/>
        <c:lblOffset val="100"/>
        <c:noMultiLvlLbl val="0"/>
      </c:catAx>
      <c:valAx>
        <c:axId val="2069683224"/>
        <c:scaling>
          <c:orientation val="minMax"/>
          <c:max val="10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 i="0"/>
                </a:pPr>
                <a:r>
                  <a:rPr lang="en-US" sz="1400" b="0" i="0"/>
                  <a:t>Percent</a:t>
                </a:r>
              </a:p>
            </c:rich>
          </c:tx>
          <c:layout>
            <c:manualLayout>
              <c:xMode val="edge"/>
              <c:yMode val="edge"/>
              <c:x val="0.0305555033815466"/>
              <c:y val="0.37300229565629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69242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8484033245844"/>
          <c:y val="0.0690605861767279"/>
          <c:w val="0.146150043744532"/>
          <c:h val="0.16821311354772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>
        <c:manualLayout>
          <c:xMode val="edge"/>
          <c:yMode val="edge"/>
          <c:x val="0.225198864676427"/>
          <c:y val="0.019353893452571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852812173304642"/>
          <c:y val="0.203492365444178"/>
          <c:w val="0.872744149483592"/>
          <c:h val="0.726428253114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Sheet1!$J$35</c:f>
              <c:strCache>
                <c:ptCount val="1"/>
                <c:pt idx="0">
                  <c:v>Baseline SYNTAX score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cat>
            <c:strRef>
              <c:f>Sheet1!$K$34:$L$34</c:f>
              <c:strCache>
                <c:ptCount val="2"/>
                <c:pt idx="0">
                  <c:v>Old</c:v>
                </c:pt>
                <c:pt idx="1">
                  <c:v>Young</c:v>
                </c:pt>
              </c:strCache>
            </c:strRef>
          </c:cat>
          <c:val>
            <c:numRef>
              <c:f>Sheet1!$K$35:$L$35</c:f>
              <c:numCache>
                <c:formatCode>General</c:formatCode>
                <c:ptCount val="2"/>
                <c:pt idx="0">
                  <c:v>18.7</c:v>
                </c:pt>
                <c:pt idx="1">
                  <c:v>13.1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247896"/>
        <c:axId val="2072249688"/>
      </c:barChart>
      <c:catAx>
        <c:axId val="2072247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72249688"/>
        <c:crosses val="autoZero"/>
        <c:auto val="1"/>
        <c:lblAlgn val="ctr"/>
        <c:lblOffset val="100"/>
        <c:noMultiLvlLbl val="0"/>
      </c:catAx>
      <c:valAx>
        <c:axId val="2072249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72247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852812173304642"/>
          <c:y val="0.189668155835199"/>
          <c:w val="0.872744149483592"/>
          <c:h val="0.740252462723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Sheet1!$I$50</c:f>
              <c:strCache>
                <c:ptCount val="1"/>
                <c:pt idx="0">
                  <c:v>Residual SYNTAX score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cat>
            <c:strRef>
              <c:f>Sheet1!$J$49:$K$49</c:f>
              <c:strCache>
                <c:ptCount val="2"/>
                <c:pt idx="0">
                  <c:v>Old</c:v>
                </c:pt>
                <c:pt idx="1">
                  <c:v>Young</c:v>
                </c:pt>
              </c:strCache>
            </c:strRef>
          </c:cat>
          <c:val>
            <c:numRef>
              <c:f>Sheet1!$J$50:$K$50</c:f>
              <c:numCache>
                <c:formatCode>General</c:formatCode>
                <c:ptCount val="2"/>
                <c:pt idx="0">
                  <c:v>10.1</c:v>
                </c:pt>
                <c:pt idx="1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9725096"/>
        <c:axId val="2079728072"/>
      </c:barChart>
      <c:catAx>
        <c:axId val="2079725096"/>
        <c:scaling>
          <c:orientation val="minMax"/>
        </c:scaling>
        <c:delete val="0"/>
        <c:axPos val="b"/>
        <c:majorTickMark val="out"/>
        <c:minorTickMark val="none"/>
        <c:tickLblPos val="nextTo"/>
        <c:crossAx val="2079728072"/>
        <c:crosses val="autoZero"/>
        <c:auto val="1"/>
        <c:lblAlgn val="ctr"/>
        <c:lblOffset val="100"/>
        <c:noMultiLvlLbl val="0"/>
      </c:catAx>
      <c:valAx>
        <c:axId val="2079728072"/>
        <c:scaling>
          <c:orientation val="minMax"/>
          <c:max val="20.0"/>
        </c:scaling>
        <c:delete val="0"/>
        <c:axPos val="l"/>
        <c:numFmt formatCode="General" sourceLinked="1"/>
        <c:majorTickMark val="out"/>
        <c:minorTickMark val="none"/>
        <c:tickLblPos val="nextTo"/>
        <c:crossAx val="2079725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0.42923</cdr:x>
      <cdr:y>0.44441</cdr:y>
    </cdr:from>
    <cdr:to>
      <cdr:x>0.88954</cdr:x>
      <cdr:y>0.44441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1688297" y="2041335"/>
          <a:ext cx="1810553" cy="0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rgbClr val="FFFFFF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0.43069</cdr:x>
      <cdr:y>0.44339</cdr:y>
    </cdr:from>
    <cdr:to>
      <cdr:x>0.43069</cdr:x>
      <cdr:y>0.46753</cdr:y>
    </cdr:to>
    <cdr:cxnSp macro="">
      <cdr:nvCxnSpPr>
        <cdr:cNvPr id="12" name="Straight Connector 11"/>
        <cdr:cNvCxnSpPr/>
      </cdr:nvCxnSpPr>
      <cdr:spPr>
        <a:xfrm xmlns:a="http://schemas.openxmlformats.org/drawingml/2006/main">
          <a:off x="1694034" y="2036669"/>
          <a:ext cx="0" cy="110869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rgbClr val="FFFFFF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0.58533</cdr:x>
      <cdr:y>0.38764</cdr:y>
    </cdr:from>
    <cdr:to>
      <cdr:x>0.78228</cdr:x>
      <cdr:y>0.45175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302282" y="1780600"/>
          <a:ext cx="774690" cy="294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rgbClr val="FFFFFF"/>
              </a:solidFill>
              <a:latin typeface="Arial Rounded MT Bold"/>
              <a:cs typeface="Arial Rounded MT Bold"/>
            </a:rPr>
            <a:t>p</a:t>
          </a:r>
          <a:r>
            <a:rPr lang="en-US" dirty="0" smtClean="0">
              <a:solidFill>
                <a:srgbClr val="FFFFFF"/>
              </a:solidFill>
              <a:latin typeface="Arial Rounded MT Bold"/>
              <a:cs typeface="Arial Rounded MT Bold"/>
            </a:rPr>
            <a:t>=</a:t>
          </a:r>
          <a:r>
            <a:rPr lang="en-US" sz="1100" dirty="0" smtClean="0">
              <a:solidFill>
                <a:srgbClr val="FFFFFF"/>
              </a:solidFill>
              <a:latin typeface="Arial Rounded MT Bold"/>
              <a:cs typeface="Arial Rounded MT Bold"/>
            </a:rPr>
            <a:t>0.002</a:t>
          </a:r>
          <a:endParaRPr lang="en-US" sz="1100" dirty="0">
            <a:solidFill>
              <a:srgbClr val="FFFFFF"/>
            </a:solidFill>
            <a:latin typeface="Arial Rounded MT Bold"/>
            <a:cs typeface="Arial Rounded MT Bold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1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1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9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7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2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0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0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3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0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4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0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D8C6C-8998-2048-BE59-2B6DB0F288E1}" type="datetimeFigureOut">
              <a:rPr lang="en-US" smtClean="0"/>
              <a:t>31/01/16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D4458-AC33-2F49-9E79-9C04C6950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1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2557" y="1212547"/>
            <a:ext cx="4599919" cy="4124476"/>
            <a:chOff x="456934" y="592666"/>
            <a:chExt cx="4780306" cy="4124476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53820564"/>
                </p:ext>
              </p:extLst>
            </p:nvPr>
          </p:nvGraphicFramePr>
          <p:xfrm>
            <a:off x="616858" y="592666"/>
            <a:ext cx="4620382" cy="41244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 rot="16200000">
              <a:off x="-157237" y="2253075"/>
              <a:ext cx="1548190" cy="31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Age (years)</a:t>
              </a:r>
              <a:endParaRPr lang="en-US" sz="14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74952" y="5213047"/>
            <a:ext cx="8527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Figure 1</a:t>
            </a:r>
            <a:r>
              <a:rPr lang="en-US" sz="1200" dirty="0" smtClean="0"/>
              <a:t>; A) Increasing age of 9700 consecutive patients undergoing PCI between 2008 and 2014; B) Increasing percentage of centre volume aged &gt;80yrs undergoing PCI during the same period.</a:t>
            </a:r>
            <a:r>
              <a:rPr lang="en-US" sz="1200" dirty="0">
                <a:cs typeface="Arial Rounded MT Bold"/>
              </a:rPr>
              <a:t> </a:t>
            </a:r>
            <a:r>
              <a:rPr lang="en-US" sz="1200">
                <a:cs typeface="Arial Rounded MT Bold"/>
              </a:rPr>
              <a:t>p&lt;0.0001 for trends in both figures</a:t>
            </a:r>
            <a:r>
              <a:rPr lang="en-US" sz="1200" smtClean="0">
                <a:cs typeface="Arial Rounded MT Bold"/>
              </a:rPr>
              <a:t>.</a:t>
            </a:r>
            <a:endParaRPr lang="en-US" sz="1200">
              <a:cs typeface="Arial Rounded MT Bold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130613"/>
              </p:ext>
            </p:extLst>
          </p:nvPr>
        </p:nvGraphicFramePr>
        <p:xfrm>
          <a:off x="4632476" y="1212547"/>
          <a:ext cx="4499428" cy="4068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 rot="16200000">
            <a:off x="4040772" y="2963658"/>
            <a:ext cx="1378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Percentage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06327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344736"/>
              </p:ext>
            </p:extLst>
          </p:nvPr>
        </p:nvGraphicFramePr>
        <p:xfrm>
          <a:off x="1354667" y="1016000"/>
          <a:ext cx="5962952" cy="493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2564189" y="3495524"/>
            <a:ext cx="316896" cy="1306286"/>
            <a:chOff x="2564189" y="3495524"/>
            <a:chExt cx="316896" cy="1306286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2564189" y="3495524"/>
              <a:ext cx="12096" cy="1306286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2881085" y="3495524"/>
              <a:ext cx="0" cy="15240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2581125" y="3497944"/>
              <a:ext cx="299960" cy="1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776132" y="3568700"/>
            <a:ext cx="316896" cy="988786"/>
            <a:chOff x="2564189" y="3495524"/>
            <a:chExt cx="316896" cy="1306286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2564189" y="3495524"/>
              <a:ext cx="12096" cy="1306286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2881085" y="3495524"/>
              <a:ext cx="0" cy="15240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2581125" y="3497944"/>
              <a:ext cx="299960" cy="1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 flipV="1">
            <a:off x="6611255" y="1753810"/>
            <a:ext cx="0" cy="226181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315527" y="1753810"/>
            <a:ext cx="0" cy="11520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311295" y="1753810"/>
            <a:ext cx="299960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5038874" y="3934575"/>
            <a:ext cx="316896" cy="522515"/>
            <a:chOff x="5038874" y="3858381"/>
            <a:chExt cx="316896" cy="522515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5038874" y="3858381"/>
              <a:ext cx="12096" cy="52251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055810" y="3859349"/>
              <a:ext cx="299960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5355770" y="3859349"/>
              <a:ext cx="0" cy="11520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329328" y="3179169"/>
            <a:ext cx="757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p&lt;0.0001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3543645" y="3258972"/>
            <a:ext cx="757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p&lt;0.0001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4856495" y="3603825"/>
            <a:ext cx="757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p&lt;0.0001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6103656" y="1406007"/>
            <a:ext cx="757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p&lt;0.0001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855402" y="6052608"/>
            <a:ext cx="656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+mj-lt"/>
                <a:cs typeface="Arial Rounded MT Bold"/>
              </a:rPr>
              <a:t>Figure 2:</a:t>
            </a:r>
            <a:r>
              <a:rPr lang="en-US" sz="1200" dirty="0" smtClean="0">
                <a:latin typeface="+mj-lt"/>
                <a:cs typeface="Arial Rounded MT Bold"/>
              </a:rPr>
              <a:t> Modified Mehran bleeding risk score for elderly patients vs. younger patients</a:t>
            </a:r>
            <a:endParaRPr lang="en-US" sz="1200" dirty="0">
              <a:latin typeface="+mj-lt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3537714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646842"/>
              </p:ext>
            </p:extLst>
          </p:nvPr>
        </p:nvGraphicFramePr>
        <p:xfrm>
          <a:off x="519456" y="912405"/>
          <a:ext cx="3933328" cy="4593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936667"/>
              </p:ext>
            </p:extLst>
          </p:nvPr>
        </p:nvGraphicFramePr>
        <p:xfrm>
          <a:off x="4441458" y="912405"/>
          <a:ext cx="3933328" cy="4593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3060742" y="2701430"/>
            <a:ext cx="728986" cy="27699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 fontAlgn="ctr"/>
            <a:r>
              <a:rPr lang="en-GB" sz="1200" dirty="0">
                <a:solidFill>
                  <a:srgbClr val="000000"/>
                </a:solidFill>
                <a:latin typeface="+mj-lt"/>
                <a:cs typeface="Arial Rounded MT Bold"/>
              </a:rPr>
              <a:t>13.1±</a:t>
            </a:r>
            <a:r>
              <a:rPr lang="en-GB" sz="1200" dirty="0" smtClean="0">
                <a:solidFill>
                  <a:srgbClr val="000000"/>
                </a:solidFill>
                <a:latin typeface="+mj-lt"/>
                <a:cs typeface="Arial Rounded MT Bold"/>
              </a:rPr>
              <a:t>8.9</a:t>
            </a:r>
            <a:endParaRPr lang="en-GB" sz="1200" dirty="0">
              <a:solidFill>
                <a:srgbClr val="000000"/>
              </a:solidFill>
              <a:latin typeface="+mj-lt"/>
              <a:cs typeface="Arial Rounded MT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2644" y="1778286"/>
            <a:ext cx="806982" cy="27699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 fontAlgn="ctr"/>
            <a:r>
              <a:rPr lang="en-GB" sz="1200" dirty="0" smtClean="0">
                <a:solidFill>
                  <a:srgbClr val="000000"/>
                </a:solidFill>
                <a:latin typeface="+mj-lt"/>
                <a:cs typeface="Arial Rounded MT Bold"/>
              </a:rPr>
              <a:t>18.7±11.0</a:t>
            </a:r>
            <a:endParaRPr lang="en-GB" sz="1200" dirty="0">
              <a:solidFill>
                <a:srgbClr val="000000"/>
              </a:solidFill>
              <a:latin typeface="+mj-lt"/>
              <a:cs typeface="Arial Rounded MT Bold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37497" y="1662558"/>
            <a:ext cx="1810553" cy="0"/>
          </a:xfrm>
          <a:prstGeom prst="lin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49145" y="1653225"/>
            <a:ext cx="0" cy="914398"/>
          </a:xfrm>
          <a:prstGeom prst="lin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43234" y="1657892"/>
            <a:ext cx="0" cy="110869"/>
          </a:xfrm>
          <a:prstGeom prst="lin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51482" y="1366549"/>
            <a:ext cx="774690" cy="294457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000000"/>
                </a:solidFill>
                <a:latin typeface="+mj-lt"/>
                <a:cs typeface="Arial Rounded MT Bold"/>
              </a:rPr>
              <a:t>p=0.002</a:t>
            </a:r>
            <a:endParaRPr lang="en-US" sz="1200" dirty="0">
              <a:solidFill>
                <a:srgbClr val="000000"/>
              </a:solidFill>
              <a:latin typeface="+mj-lt"/>
              <a:cs typeface="Arial Rounded MT Bold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98172" y="4638649"/>
            <a:ext cx="650990" cy="27699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 fontAlgn="ctr"/>
            <a:r>
              <a:rPr lang="en-GB" sz="1200" dirty="0">
                <a:solidFill>
                  <a:srgbClr val="000000"/>
                </a:solidFill>
                <a:latin typeface="+mj-lt"/>
                <a:cs typeface="Arial Rounded MT Bold"/>
              </a:rPr>
              <a:t>1.6±3.3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52432" y="3177295"/>
            <a:ext cx="728986" cy="27699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latin typeface="+mj-lt"/>
                <a:cs typeface="Arial Rounded MT Bold"/>
              </a:rPr>
              <a:t>10.1±8.7</a:t>
            </a:r>
            <a:endParaRPr lang="en-US" sz="1200" dirty="0">
              <a:solidFill>
                <a:srgbClr val="000000"/>
              </a:solidFill>
              <a:latin typeface="+mj-lt"/>
              <a:cs typeface="Arial Rounded MT Bold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646487" y="2988598"/>
            <a:ext cx="1721215" cy="1536141"/>
            <a:chOff x="5646487" y="3358468"/>
            <a:chExt cx="1721215" cy="153614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646487" y="3363134"/>
              <a:ext cx="1714334" cy="8322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367702" y="3371456"/>
              <a:ext cx="0" cy="1523153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652224" y="3358468"/>
              <a:ext cx="0" cy="110869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6125807" y="2716712"/>
            <a:ext cx="1253718" cy="294457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000000"/>
                </a:solidFill>
                <a:latin typeface="+mj-lt"/>
                <a:cs typeface="Arial Rounded MT Bold"/>
              </a:rPr>
              <a:t>p&lt;0.0001</a:t>
            </a:r>
            <a:endParaRPr lang="en-US" sz="1200" dirty="0">
              <a:solidFill>
                <a:srgbClr val="000000"/>
              </a:solidFill>
              <a:latin typeface="+mj-lt"/>
              <a:cs typeface="Arial Rounded MT Bol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5402" y="6052608"/>
            <a:ext cx="787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+mj-lt"/>
                <a:cs typeface="Arial Rounded MT Bold"/>
              </a:rPr>
              <a:t>Figure </a:t>
            </a:r>
            <a:r>
              <a:rPr lang="en-US" sz="1200" b="1" u="sng" dirty="0" smtClean="0">
                <a:latin typeface="+mj-lt"/>
                <a:cs typeface="Arial Rounded MT Bold"/>
              </a:rPr>
              <a:t>3</a:t>
            </a:r>
            <a:r>
              <a:rPr lang="en-US" sz="1200" dirty="0" smtClean="0">
                <a:latin typeface="+mj-lt"/>
                <a:cs typeface="Arial Rounded MT Bold"/>
              </a:rPr>
              <a:t> A: Baseline </a:t>
            </a:r>
            <a:r>
              <a:rPr lang="en-US" sz="1200" dirty="0" smtClean="0">
                <a:latin typeface="+mj-lt"/>
                <a:cs typeface="Arial Rounded MT Bold"/>
              </a:rPr>
              <a:t>SNYTAX </a:t>
            </a:r>
            <a:r>
              <a:rPr lang="en-US" sz="1200" dirty="0" smtClean="0">
                <a:latin typeface="+mj-lt"/>
                <a:cs typeface="Arial Rounded MT Bold"/>
              </a:rPr>
              <a:t>scores </a:t>
            </a:r>
            <a:r>
              <a:rPr lang="en-US" sz="1200" dirty="0" smtClean="0">
                <a:latin typeface="+mj-lt"/>
                <a:cs typeface="Arial Rounded MT Bold"/>
              </a:rPr>
              <a:t>in the elderly and young cohorts undergoing </a:t>
            </a:r>
            <a:r>
              <a:rPr lang="en-US" sz="1200" dirty="0" smtClean="0">
                <a:latin typeface="+mj-lt"/>
                <a:cs typeface="Arial Rounded MT Bold"/>
              </a:rPr>
              <a:t>PCI; B </a:t>
            </a:r>
            <a:r>
              <a:rPr lang="en-US" sz="1200" dirty="0">
                <a:cs typeface="Arial Rounded MT Bold"/>
              </a:rPr>
              <a:t>R</a:t>
            </a:r>
            <a:r>
              <a:rPr lang="en-US" sz="1200" dirty="0" smtClean="0">
                <a:cs typeface="Arial Rounded MT Bold"/>
              </a:rPr>
              <a:t>esidual </a:t>
            </a:r>
            <a:r>
              <a:rPr lang="en-US" sz="1200" dirty="0">
                <a:cs typeface="Arial Rounded MT Bold"/>
              </a:rPr>
              <a:t>SNYTAX scores in the elderly and young cohorts undergoing </a:t>
            </a:r>
            <a:r>
              <a:rPr lang="en-US" sz="1200" dirty="0" smtClean="0">
                <a:cs typeface="Arial Rounded MT Bold"/>
              </a:rPr>
              <a:t>PCI </a:t>
            </a:r>
            <a:endParaRPr lang="en-US" sz="1200" dirty="0">
              <a:latin typeface="+mj-lt"/>
              <a:cs typeface="Arial Rounded MT Bol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6007" y="912405"/>
            <a:ext cx="3413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4385587" y="912405"/>
            <a:ext cx="3413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4289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139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Hospital of Wales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Kinnaird</dc:creator>
  <cp:lastModifiedBy>Tim Kinnaird</cp:lastModifiedBy>
  <cp:revision>26</cp:revision>
  <cp:lastPrinted>2015-09-07T19:37:20Z</cp:lastPrinted>
  <dcterms:created xsi:type="dcterms:W3CDTF">2015-08-30T08:26:27Z</dcterms:created>
  <dcterms:modified xsi:type="dcterms:W3CDTF">2016-01-31T10:42:27Z</dcterms:modified>
</cp:coreProperties>
</file>