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/>
    <p:restoredTop sz="99854" autoAdjust="0"/>
  </p:normalViewPr>
  <p:slideViewPr>
    <p:cSldViewPr snapToGrid="0" snapToObjects="1">
      <p:cViewPr>
        <p:scale>
          <a:sx n="122" d="100"/>
          <a:sy n="122" d="100"/>
        </p:scale>
        <p:origin x="2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imkinnaird/Desktop/CTO%20perforation/Perforation%20for%20analysis%20stable%20only%20temporal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imkinnaird/Desktop/CTO%20perforation/Perforation%20for%20analysis%20stable%20only%20temporal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CTO%20access/CTO%20stable%20for%20access%20tempor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CTO%20access/CTO%20stable%20for%20access%20tempor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CTO%20access/CTO%20stable%20for%20access%20tempor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imkinnaird/Desktop/CTO%20access/Complexity%20and%20acces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timkinnaird/Desktop/CTO%20access/Complexity%20and%20acc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'Yearly numbers'!$A$4</c:f>
              <c:strCache>
                <c:ptCount val="1"/>
                <c:pt idx="0">
                  <c:v>CTO-PCI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'Yearly numbers'!$B$3:$I$3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'Yearly numbers'!$B$4:$I$4</c:f>
              <c:numCache>
                <c:formatCode>General</c:formatCode>
                <c:ptCount val="8"/>
                <c:pt idx="0">
                  <c:v>2840.0</c:v>
                </c:pt>
                <c:pt idx="1">
                  <c:v>3241.0</c:v>
                </c:pt>
                <c:pt idx="2">
                  <c:v>3598.0</c:v>
                </c:pt>
                <c:pt idx="3">
                  <c:v>3587.0</c:v>
                </c:pt>
                <c:pt idx="4">
                  <c:v>3491.0</c:v>
                </c:pt>
                <c:pt idx="5">
                  <c:v>3394.0</c:v>
                </c:pt>
                <c:pt idx="6">
                  <c:v>3303.0</c:v>
                </c:pt>
                <c:pt idx="7">
                  <c:v>3336.0</c:v>
                </c:pt>
              </c:numCache>
            </c:numRef>
          </c:val>
        </c:ser>
        <c:ser>
          <c:idx val="1"/>
          <c:order val="1"/>
          <c:tx>
            <c:strRef>
              <c:f>'Yearly numbers'!$A$5</c:f>
              <c:strCache>
                <c:ptCount val="1"/>
                <c:pt idx="0">
                  <c:v>Total PCI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'Yearly numbers'!$B$3:$I$3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'Yearly numbers'!$B$5:$I$5</c:f>
              <c:numCache>
                <c:formatCode>0</c:formatCode>
                <c:ptCount val="8"/>
                <c:pt idx="0">
                  <c:v>47143.0</c:v>
                </c:pt>
                <c:pt idx="1">
                  <c:v>55475.0</c:v>
                </c:pt>
                <c:pt idx="2" formatCode="General">
                  <c:v>63061.0</c:v>
                </c:pt>
                <c:pt idx="3" formatCode="General">
                  <c:v>66106.0</c:v>
                </c:pt>
                <c:pt idx="4" formatCode="General">
                  <c:v>68933.0</c:v>
                </c:pt>
                <c:pt idx="5" formatCode="General">
                  <c:v>72274.0</c:v>
                </c:pt>
                <c:pt idx="6" formatCode="General">
                  <c:v>76364.0</c:v>
                </c:pt>
                <c:pt idx="7" formatCode="General">
                  <c:v>77765.0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-1353213776"/>
        <c:axId val="-1356730272"/>
      </c:barChart>
      <c:catAx>
        <c:axId val="-135321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56730272"/>
        <c:crosses val="autoZero"/>
        <c:auto val="1"/>
        <c:lblAlgn val="ctr"/>
        <c:lblOffset val="100"/>
        <c:noMultiLvlLbl val="0"/>
      </c:catAx>
      <c:valAx>
        <c:axId val="-13567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5321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'Yearly numbers'!$A$6</c:f>
              <c:strCache>
                <c:ptCount val="1"/>
                <c:pt idx="0">
                  <c:v>Percentage</c:v>
                </c:pt>
              </c:strCache>
            </c:strRef>
          </c:tx>
          <c:spPr>
            <a:ln w="158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'Yearly numbers'!$B$3:$I$3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'Yearly numbers'!$B$6:$I$6</c:f>
              <c:numCache>
                <c:formatCode>0.00</c:formatCode>
                <c:ptCount val="8"/>
                <c:pt idx="0">
                  <c:v>6.024224169017669</c:v>
                </c:pt>
                <c:pt idx="1">
                  <c:v>5.842271293375394</c:v>
                </c:pt>
                <c:pt idx="2">
                  <c:v>5.705586654191967</c:v>
                </c:pt>
                <c:pt idx="3">
                  <c:v>5.42613378513297</c:v>
                </c:pt>
                <c:pt idx="4">
                  <c:v>5.064337835289336</c:v>
                </c:pt>
                <c:pt idx="5">
                  <c:v>4.696017931759687</c:v>
                </c:pt>
                <c:pt idx="6">
                  <c:v>4.325336546016422</c:v>
                </c:pt>
                <c:pt idx="7">
                  <c:v>4.289847617822928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30921728"/>
        <c:axId val="-1330825520"/>
      </c:scatterChart>
      <c:valAx>
        <c:axId val="-1330921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330825520"/>
        <c:crosses val="autoZero"/>
        <c:crossBetween val="midCat"/>
      </c:valAx>
      <c:valAx>
        <c:axId val="-1330825520"/>
        <c:scaling>
          <c:orientation val="minMax"/>
          <c:max val="7.0"/>
          <c:min val="3.0"/>
        </c:scaling>
        <c:delete val="1"/>
        <c:axPos val="r"/>
        <c:numFmt formatCode="0" sourceLinked="0"/>
        <c:majorTickMark val="none"/>
        <c:minorTickMark val="none"/>
        <c:tickLblPos val="nextTo"/>
        <c:crossAx val="-1330921728"/>
        <c:crosses val="max"/>
        <c:crossBetween val="midCat"/>
        <c:majorUnit val="1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Summary!$B$2</c:f>
              <c:strCache>
                <c:ptCount val="1"/>
                <c:pt idx="0">
                  <c:v>Femoral</c:v>
                </c:pt>
              </c:strCache>
            </c:strRef>
          </c:tx>
          <c:spPr>
            <a:ln w="19050">
              <a:noFill/>
            </a:ln>
          </c:spPr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Summary!$B$3:$B$10</c:f>
              <c:numCache>
                <c:formatCode>General</c:formatCode>
                <c:ptCount val="8"/>
                <c:pt idx="0">
                  <c:v>84.6</c:v>
                </c:pt>
                <c:pt idx="1">
                  <c:v>80.2</c:v>
                </c:pt>
                <c:pt idx="2">
                  <c:v>73.2</c:v>
                </c:pt>
                <c:pt idx="3">
                  <c:v>69.2</c:v>
                </c:pt>
                <c:pt idx="4">
                  <c:v>63.6</c:v>
                </c:pt>
                <c:pt idx="5">
                  <c:v>59.2</c:v>
                </c:pt>
                <c:pt idx="6">
                  <c:v>57.3</c:v>
                </c:pt>
                <c:pt idx="7">
                  <c:v>57.9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Summary!$B$2</c:f>
              <c:strCache>
                <c:ptCount val="1"/>
                <c:pt idx="0">
                  <c:v>Femoral</c:v>
                </c:pt>
              </c:strCache>
            </c:strRef>
          </c:tx>
          <c:spPr>
            <a:ln w="19050">
              <a:noFill/>
            </a:ln>
          </c:spPr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Summary!$B$3:$B$10</c:f>
              <c:numCache>
                <c:formatCode>General</c:formatCode>
                <c:ptCount val="8"/>
                <c:pt idx="0">
                  <c:v>84.6</c:v>
                </c:pt>
                <c:pt idx="1">
                  <c:v>80.2</c:v>
                </c:pt>
                <c:pt idx="2">
                  <c:v>73.2</c:v>
                </c:pt>
                <c:pt idx="3">
                  <c:v>69.2</c:v>
                </c:pt>
                <c:pt idx="4">
                  <c:v>63.6</c:v>
                </c:pt>
                <c:pt idx="5">
                  <c:v>59.2</c:v>
                </c:pt>
                <c:pt idx="6">
                  <c:v>57.3</c:v>
                </c:pt>
                <c:pt idx="7">
                  <c:v>57.9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Summary!$B$2</c:f>
              <c:strCache>
                <c:ptCount val="1"/>
                <c:pt idx="0">
                  <c:v>Femoral</c:v>
                </c:pt>
              </c:strCache>
            </c:strRef>
          </c:tx>
          <c:spPr>
            <a:ln w="19050">
              <a:noFill/>
            </a:ln>
          </c:spPr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Summary!$B$3:$B$10</c:f>
              <c:numCache>
                <c:formatCode>General</c:formatCode>
                <c:ptCount val="8"/>
                <c:pt idx="0">
                  <c:v>84.6</c:v>
                </c:pt>
                <c:pt idx="1">
                  <c:v>80.2</c:v>
                </c:pt>
                <c:pt idx="2">
                  <c:v>73.2</c:v>
                </c:pt>
                <c:pt idx="3">
                  <c:v>69.2</c:v>
                </c:pt>
                <c:pt idx="4">
                  <c:v>63.6</c:v>
                </c:pt>
                <c:pt idx="5">
                  <c:v>59.2</c:v>
                </c:pt>
                <c:pt idx="6">
                  <c:v>57.3</c:v>
                </c:pt>
                <c:pt idx="7">
                  <c:v>57.9</c:v>
                </c:pt>
              </c:numCache>
            </c:numRef>
          </c:yVal>
          <c:smooth val="0"/>
        </c:ser>
        <c:ser>
          <c:idx val="0"/>
          <c:order val="3"/>
          <c:tx>
            <c:strRef>
              <c:f>Summary!$B$2</c:f>
              <c:strCache>
                <c:ptCount val="1"/>
                <c:pt idx="0">
                  <c:v>Femoral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40482554867755"/>
                  <c:y val="0.043153739958956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806085234405437"/>
                      <c:h val="0.0607678602131833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Summary!$B$3:$B$10</c:f>
              <c:numCache>
                <c:formatCode>General</c:formatCode>
                <c:ptCount val="8"/>
                <c:pt idx="0">
                  <c:v>84.6</c:v>
                </c:pt>
                <c:pt idx="1">
                  <c:v>80.2</c:v>
                </c:pt>
                <c:pt idx="2">
                  <c:v>73.2</c:v>
                </c:pt>
                <c:pt idx="3">
                  <c:v>69.2</c:v>
                </c:pt>
                <c:pt idx="4">
                  <c:v>63.6</c:v>
                </c:pt>
                <c:pt idx="5">
                  <c:v>59.2</c:v>
                </c:pt>
                <c:pt idx="6">
                  <c:v>57.3</c:v>
                </c:pt>
                <c:pt idx="7">
                  <c:v>57.9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56240224"/>
        <c:axId val="-1353496560"/>
      </c:scatterChart>
      <c:valAx>
        <c:axId val="-1356240224"/>
        <c:scaling>
          <c:orientation val="minMax"/>
          <c:max val="2013.0"/>
          <c:min val="2006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-1353496560"/>
        <c:crosses val="autoZero"/>
        <c:crossBetween val="midCat"/>
        <c:majorUnit val="1.0"/>
      </c:valAx>
      <c:valAx>
        <c:axId val="-1353496560"/>
        <c:scaling>
          <c:orientation val="minMax"/>
          <c:max val="10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13562402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64307446548"/>
          <c:y val="0.0702015978318889"/>
          <c:w val="0.699331087219867"/>
          <c:h val="0.76466791411077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Summary!$C$2</c:f>
              <c:strCache>
                <c:ptCount val="1"/>
                <c:pt idx="0">
                  <c:v>Bi-radial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noFill/>
            </a:ln>
          </c:spPr>
          <c:invertIfNegative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Summary!$C$3:$C$10</c:f>
              <c:numCache>
                <c:formatCode>0.00</c:formatCode>
                <c:ptCount val="8"/>
                <c:pt idx="0">
                  <c:v>0.0</c:v>
                </c:pt>
                <c:pt idx="1">
                  <c:v>2.52</c:v>
                </c:pt>
                <c:pt idx="2">
                  <c:v>2.7</c:v>
                </c:pt>
                <c:pt idx="3">
                  <c:v>2.9</c:v>
                </c:pt>
                <c:pt idx="4">
                  <c:v>6.18</c:v>
                </c:pt>
                <c:pt idx="5">
                  <c:v>3.26</c:v>
                </c:pt>
                <c:pt idx="6">
                  <c:v>6.859999999999998</c:v>
                </c:pt>
                <c:pt idx="7">
                  <c:v>6.55</c:v>
                </c:pt>
              </c:numCache>
            </c:numRef>
          </c:val>
        </c:ser>
        <c:ser>
          <c:idx val="1"/>
          <c:order val="1"/>
          <c:tx>
            <c:strRef>
              <c:f>Summary!$D$2</c:f>
              <c:strCache>
                <c:ptCount val="1"/>
                <c:pt idx="0">
                  <c:v>Radial/femoral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noFill/>
            </a:ln>
          </c:spPr>
          <c:invertIfNegative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Summary!$D$3:$D$10</c:f>
              <c:numCache>
                <c:formatCode>0.00</c:formatCode>
                <c:ptCount val="8"/>
                <c:pt idx="0">
                  <c:v>16.96</c:v>
                </c:pt>
                <c:pt idx="1">
                  <c:v>24.53</c:v>
                </c:pt>
                <c:pt idx="2">
                  <c:v>27.41</c:v>
                </c:pt>
                <c:pt idx="3">
                  <c:v>33.77</c:v>
                </c:pt>
                <c:pt idx="4">
                  <c:v>51.78</c:v>
                </c:pt>
                <c:pt idx="5">
                  <c:v>55.28</c:v>
                </c:pt>
                <c:pt idx="6">
                  <c:v>48.18</c:v>
                </c:pt>
                <c:pt idx="7">
                  <c:v>52.79</c:v>
                </c:pt>
              </c:numCache>
            </c:numRef>
          </c:val>
        </c:ser>
        <c:ser>
          <c:idx val="2"/>
          <c:order val="2"/>
          <c:tx>
            <c:strRef>
              <c:f>Summary!$E$2</c:f>
              <c:strCache>
                <c:ptCount val="1"/>
                <c:pt idx="0">
                  <c:v>Bifemoral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cat>
          <c:val>
            <c:numRef>
              <c:f>Summary!$E$3:$E$10</c:f>
              <c:numCache>
                <c:formatCode>0.00</c:formatCode>
                <c:ptCount val="8"/>
                <c:pt idx="0">
                  <c:v>83.04</c:v>
                </c:pt>
                <c:pt idx="1">
                  <c:v>72.96</c:v>
                </c:pt>
                <c:pt idx="2">
                  <c:v>69.88</c:v>
                </c:pt>
                <c:pt idx="3">
                  <c:v>63.31</c:v>
                </c:pt>
                <c:pt idx="4">
                  <c:v>42.04</c:v>
                </c:pt>
                <c:pt idx="5">
                  <c:v>41.46</c:v>
                </c:pt>
                <c:pt idx="6">
                  <c:v>44.95</c:v>
                </c:pt>
                <c:pt idx="7">
                  <c:v>40.67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371964064"/>
        <c:axId val="-1371967936"/>
      </c:barChart>
      <c:catAx>
        <c:axId val="-137196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1371967936"/>
        <c:crosses val="autoZero"/>
        <c:auto val="1"/>
        <c:lblAlgn val="ctr"/>
        <c:lblOffset val="100"/>
        <c:tickMarkSkip val="1"/>
        <c:noMultiLvlLbl val="0"/>
      </c:catAx>
      <c:valAx>
        <c:axId val="-137196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13719640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686668476785"/>
          <c:y val="0.0787037037037037"/>
          <c:w val="0.763046090143904"/>
          <c:h val="0.837183581219014"/>
        </c:manualLayout>
      </c:layout>
      <c:scatterChart>
        <c:scatterStyle val="lineMarker"/>
        <c:varyColors val="0"/>
        <c:ser>
          <c:idx val="2"/>
          <c:order val="0"/>
          <c:tx>
            <c:strRef>
              <c:f>Summary!$B$2</c:f>
              <c:strCache>
                <c:ptCount val="1"/>
                <c:pt idx="0">
                  <c:v>Femoral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Summary!$G$3:$G$10</c:f>
              <c:numCache>
                <c:formatCode>0.0</c:formatCode>
                <c:ptCount val="8"/>
                <c:pt idx="0">
                  <c:v>4.1</c:v>
                </c:pt>
                <c:pt idx="1">
                  <c:v>5.3</c:v>
                </c:pt>
                <c:pt idx="2">
                  <c:v>7.7</c:v>
                </c:pt>
                <c:pt idx="3">
                  <c:v>8.8</c:v>
                </c:pt>
                <c:pt idx="4">
                  <c:v>12.4</c:v>
                </c:pt>
                <c:pt idx="5">
                  <c:v>15.6</c:v>
                </c:pt>
                <c:pt idx="6">
                  <c:v>23.0</c:v>
                </c:pt>
                <c:pt idx="7">
                  <c:v>28.7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Summary!$G$2</c:f>
              <c:strCache>
                <c:ptCount val="1"/>
                <c:pt idx="0">
                  <c:v>Dual access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Summary!$A$3:$A$10</c:f>
              <c:numCache>
                <c:formatCode>General</c:formatCode>
                <c:ptCount val="8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</c:numCache>
            </c:numRef>
          </c:xVal>
          <c:yVal>
            <c:numRef>
              <c:f>Summary!$G$3:$G$10</c:f>
              <c:numCache>
                <c:formatCode>0.0</c:formatCode>
                <c:ptCount val="8"/>
                <c:pt idx="0">
                  <c:v>4.1</c:v>
                </c:pt>
                <c:pt idx="1">
                  <c:v>5.3</c:v>
                </c:pt>
                <c:pt idx="2">
                  <c:v>7.7</c:v>
                </c:pt>
                <c:pt idx="3">
                  <c:v>8.8</c:v>
                </c:pt>
                <c:pt idx="4">
                  <c:v>12.4</c:v>
                </c:pt>
                <c:pt idx="5">
                  <c:v>15.6</c:v>
                </c:pt>
                <c:pt idx="6">
                  <c:v>23.0</c:v>
                </c:pt>
                <c:pt idx="7">
                  <c:v>28.7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55135312"/>
        <c:axId val="-1355107024"/>
      </c:scatterChart>
      <c:valAx>
        <c:axId val="-1355135312"/>
        <c:scaling>
          <c:orientation val="minMax"/>
          <c:max val="2013.0"/>
          <c:min val="2006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-1355107024"/>
        <c:crosses val="autoZero"/>
        <c:crossBetween val="midCat"/>
        <c:majorUnit val="1.0"/>
      </c:valAx>
      <c:valAx>
        <c:axId val="-1355107024"/>
        <c:scaling>
          <c:orientation val="minMax"/>
          <c:max val="10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135513531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Summary!$D$4</c:f>
              <c:strCache>
                <c:ptCount val="1"/>
                <c:pt idx="0">
                  <c:v>Femoral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Summary!$C$5:$C$8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3+</c:v>
                </c:pt>
              </c:strCache>
            </c:strRef>
          </c:cat>
          <c:val>
            <c:numRef>
              <c:f>Summary!$D$5:$D$8</c:f>
              <c:numCache>
                <c:formatCode>General</c:formatCode>
                <c:ptCount val="4"/>
                <c:pt idx="0" formatCode="0.0">
                  <c:v>53.0</c:v>
                </c:pt>
                <c:pt idx="1">
                  <c:v>66.2</c:v>
                </c:pt>
                <c:pt idx="2">
                  <c:v>77.7</c:v>
                </c:pt>
                <c:pt idx="3">
                  <c:v>82.6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27"/>
        <c:axId val="-1371972592"/>
        <c:axId val="-1372362896"/>
      </c:barChart>
      <c:catAx>
        <c:axId val="-137197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72362896"/>
        <c:crosses val="autoZero"/>
        <c:auto val="1"/>
        <c:lblAlgn val="ctr"/>
        <c:lblOffset val="100"/>
        <c:noMultiLvlLbl val="0"/>
      </c:catAx>
      <c:valAx>
        <c:axId val="-137236289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7197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Summary!$D$4</c:f>
              <c:strCache>
                <c:ptCount val="1"/>
                <c:pt idx="0">
                  <c:v>Femoral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Summary!$C$5:$C$8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3+</c:v>
                </c:pt>
              </c:strCache>
            </c:strRef>
          </c:cat>
          <c:val>
            <c:numRef>
              <c:f>Summary!$D$19:$D$22</c:f>
              <c:numCache>
                <c:formatCode>0.0</c:formatCode>
                <c:ptCount val="4"/>
                <c:pt idx="0">
                  <c:v>22.4</c:v>
                </c:pt>
                <c:pt idx="1">
                  <c:v>32.0</c:v>
                </c:pt>
                <c:pt idx="2">
                  <c:v>42.5</c:v>
                </c:pt>
                <c:pt idx="3" formatCode="General">
                  <c:v>52.2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27"/>
        <c:axId val="-1387290784"/>
        <c:axId val="-1387293200"/>
      </c:barChart>
      <c:catAx>
        <c:axId val="-13872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87293200"/>
        <c:crosses val="autoZero"/>
        <c:auto val="1"/>
        <c:lblAlgn val="ctr"/>
        <c:lblOffset val="100"/>
        <c:noMultiLvlLbl val="0"/>
      </c:catAx>
      <c:valAx>
        <c:axId val="-138729320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38729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EB58F-14AD-4344-8E76-7424056204F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F5EF-2D0F-3A4E-A551-12F47255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DDF1-F85C-AB42-997A-B023C760056C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094" y="5635629"/>
            <a:ext cx="8748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1: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A) Annual numbers of PCI, annual numbers of CTO-PCI, and percentage of total PCI represented by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CTO-PCI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England and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Wales (p&lt;0.0001 for all annual trends);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 Annual rates of femoral puncture during CTO-PCI in England and Wales 2006-2013 (p&lt;0.0001 for trend).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107943" y="3059974"/>
            <a:ext cx="29260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CTO-PCI Percent of total  PCI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675701"/>
              </p:ext>
            </p:extLst>
          </p:nvPr>
        </p:nvGraphicFramePr>
        <p:xfrm>
          <a:off x="355626" y="1091546"/>
          <a:ext cx="4100228" cy="445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14681"/>
              </p:ext>
            </p:extLst>
          </p:nvPr>
        </p:nvGraphicFramePr>
        <p:xfrm>
          <a:off x="445924" y="1369329"/>
          <a:ext cx="4245448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657356" y="3157815"/>
            <a:ext cx="1816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Number of PCIs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293612" y="1369335"/>
            <a:ext cx="0" cy="3524399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48550" y="1288310"/>
            <a:ext cx="28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7</a:t>
            </a:r>
            <a:endParaRPr lang="en-US" sz="10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1690" y="2169912"/>
            <a:ext cx="28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6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1080" y="3043833"/>
            <a:ext cx="28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5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2954" y="3913862"/>
            <a:ext cx="28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4830" y="4760741"/>
            <a:ext cx="28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3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88892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0736" y="988889"/>
            <a:ext cx="336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394550"/>
              </p:ext>
            </p:extLst>
          </p:nvPr>
        </p:nvGraphicFramePr>
        <p:xfrm>
          <a:off x="5280422" y="1201157"/>
          <a:ext cx="3696160" cy="397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3645291" y="2940825"/>
            <a:ext cx="3270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 of CTO cases with femoral access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29336" y="5384263"/>
            <a:ext cx="8854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2: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A) Annual rates of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arterial access use during CTO-PCI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 England and Wales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2006-2013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(p&lt;0.0001 for trend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); B) Annual rates of use of dual wrist access(p=0.0045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trend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), </a:t>
            </a:r>
            <a:r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wrist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femoral access(p=0.0012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trend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), and dual femoral access (p=0.0007</a:t>
            </a:r>
            <a:r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 during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CTO-PCI in England and Wales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2006-2013.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95335"/>
              </p:ext>
            </p:extLst>
          </p:nvPr>
        </p:nvGraphicFramePr>
        <p:xfrm>
          <a:off x="4719374" y="1348450"/>
          <a:ext cx="4331940" cy="399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573884"/>
              </p:ext>
            </p:extLst>
          </p:nvPr>
        </p:nvGraphicFramePr>
        <p:xfrm>
          <a:off x="653413" y="1351344"/>
          <a:ext cx="4002976" cy="360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 rot="16200000">
            <a:off x="-910284" y="2972080"/>
            <a:ext cx="3431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 of CTO cases with </a:t>
            </a:r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arterial access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1874" y="1093064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7036" y="1093064"/>
            <a:ext cx="336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8462" y="4922434"/>
            <a:ext cx="8702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access wrist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1795" y="4922434"/>
            <a:ext cx="98952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access wrist/femoral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5765" y="4915198"/>
            <a:ext cx="9807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access femoral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3987" y="5076497"/>
            <a:ext cx="72000" cy="735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257542"/>
              </p:ext>
            </p:extLst>
          </p:nvPr>
        </p:nvGraphicFramePr>
        <p:xfrm>
          <a:off x="525298" y="1656036"/>
          <a:ext cx="3857516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44947" y="5520898"/>
            <a:ext cx="8854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3: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A) Femoral access use by number of CTO device use (a combination of IVUS, penetration catheter, atherectomy, micro-catheter or CrossBoss use) during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CTO-PCI in England and Wales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2012-2013 (p=0.001 for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trend); B)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arterial access use by number of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 device use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during CTO-PCI(p=0.0001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trend).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5725" y="4970736"/>
            <a:ext cx="2196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 device use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198599" y="3014399"/>
            <a:ext cx="3270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 of CTO cases with femoral access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874" y="1313780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7036" y="1313780"/>
            <a:ext cx="336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745505"/>
              </p:ext>
            </p:extLst>
          </p:nvPr>
        </p:nvGraphicFramePr>
        <p:xfrm>
          <a:off x="5141537" y="1659000"/>
          <a:ext cx="3857516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32810" y="4970736"/>
            <a:ext cx="2196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CTO device use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304209" y="3105154"/>
            <a:ext cx="34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 of CTO cases with </a:t>
            </a:r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dual access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077364" y="5619146"/>
            <a:ext cx="73384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</a:t>
            </a:r>
            <a:r>
              <a:rPr lang="en-GB" sz="11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4: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A) Kaplan Meier plots for 12-month mortality by access site complication status in 2006-2013 procedure years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(p=0.001). 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2615881" y="1620454"/>
            <a:ext cx="1" cy="303256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594663" y="4653022"/>
            <a:ext cx="4303850" cy="192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72809" y="1574154"/>
            <a:ext cx="46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6 -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72816" y="2557689"/>
            <a:ext cx="46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-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74743" y="3532816"/>
            <a:ext cx="46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-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07537" y="4516351"/>
            <a:ext cx="46298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-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026605" y="2878638"/>
            <a:ext cx="260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Cumulative Incidence (%)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4663" y="4708511"/>
            <a:ext cx="4546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0       1       2       3      4        5       6       7       8       9      10     11     12     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730525" y="4646248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048233" y="4649477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362678" y="4650098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700274" y="4652027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14724" y="4653954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363895" y="4644304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701491" y="4657809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39086" y="4649464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53535" y="4650086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679555" y="4652011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017150" y="4653939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354748" y="4655865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680770" y="4657790"/>
            <a:ext cx="0" cy="73838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>
            <a:off x="2734999" y="3612495"/>
            <a:ext cx="3944631" cy="1045614"/>
          </a:xfrm>
          <a:custGeom>
            <a:avLst/>
            <a:gdLst>
              <a:gd name="connsiteX0" fmla="*/ 0 w 3944631"/>
              <a:gd name="connsiteY0" fmla="*/ 1045614 h 1045614"/>
              <a:gd name="connsiteX1" fmla="*/ 4101 w 3944631"/>
              <a:gd name="connsiteY1" fmla="*/ 992309 h 1045614"/>
              <a:gd name="connsiteX2" fmla="*/ 16402 w 3944631"/>
              <a:gd name="connsiteY2" fmla="*/ 988208 h 1045614"/>
              <a:gd name="connsiteX3" fmla="*/ 28703 w 3944631"/>
              <a:gd name="connsiteY3" fmla="*/ 975907 h 1045614"/>
              <a:gd name="connsiteX4" fmla="*/ 45105 w 3944631"/>
              <a:gd name="connsiteY4" fmla="*/ 951304 h 1045614"/>
              <a:gd name="connsiteX5" fmla="*/ 49205 w 3944631"/>
              <a:gd name="connsiteY5" fmla="*/ 939003 h 1045614"/>
              <a:gd name="connsiteX6" fmla="*/ 98411 w 3944631"/>
              <a:gd name="connsiteY6" fmla="*/ 914400 h 1045614"/>
              <a:gd name="connsiteX7" fmla="*/ 123014 w 3944631"/>
              <a:gd name="connsiteY7" fmla="*/ 906199 h 1045614"/>
              <a:gd name="connsiteX8" fmla="*/ 147616 w 3944631"/>
              <a:gd name="connsiteY8" fmla="*/ 893898 h 1045614"/>
              <a:gd name="connsiteX9" fmla="*/ 188621 w 3944631"/>
              <a:gd name="connsiteY9" fmla="*/ 889797 h 1045614"/>
              <a:gd name="connsiteX10" fmla="*/ 250127 w 3944631"/>
              <a:gd name="connsiteY10" fmla="*/ 869295 h 1045614"/>
              <a:gd name="connsiteX11" fmla="*/ 262429 w 3944631"/>
              <a:gd name="connsiteY11" fmla="*/ 865195 h 1045614"/>
              <a:gd name="connsiteX12" fmla="*/ 274730 w 3944631"/>
              <a:gd name="connsiteY12" fmla="*/ 861094 h 1045614"/>
              <a:gd name="connsiteX13" fmla="*/ 299333 w 3944631"/>
              <a:gd name="connsiteY13" fmla="*/ 856994 h 1045614"/>
              <a:gd name="connsiteX14" fmla="*/ 336237 w 3944631"/>
              <a:gd name="connsiteY14" fmla="*/ 844692 h 1045614"/>
              <a:gd name="connsiteX15" fmla="*/ 360840 w 3944631"/>
              <a:gd name="connsiteY15" fmla="*/ 836492 h 1045614"/>
              <a:gd name="connsiteX16" fmla="*/ 434648 w 3944631"/>
              <a:gd name="connsiteY16" fmla="*/ 828291 h 1045614"/>
              <a:gd name="connsiteX17" fmla="*/ 451049 w 3944631"/>
              <a:gd name="connsiteY17" fmla="*/ 824190 h 1045614"/>
              <a:gd name="connsiteX18" fmla="*/ 467451 w 3944631"/>
              <a:gd name="connsiteY18" fmla="*/ 815989 h 1045614"/>
              <a:gd name="connsiteX19" fmla="*/ 492054 w 3944631"/>
              <a:gd name="connsiteY19" fmla="*/ 811889 h 1045614"/>
              <a:gd name="connsiteX20" fmla="*/ 512556 w 3944631"/>
              <a:gd name="connsiteY20" fmla="*/ 807788 h 1045614"/>
              <a:gd name="connsiteX21" fmla="*/ 537159 w 3944631"/>
              <a:gd name="connsiteY21" fmla="*/ 799588 h 1045614"/>
              <a:gd name="connsiteX22" fmla="*/ 549460 w 3944631"/>
              <a:gd name="connsiteY22" fmla="*/ 795487 h 1045614"/>
              <a:gd name="connsiteX23" fmla="*/ 561762 w 3944631"/>
              <a:gd name="connsiteY23" fmla="*/ 787286 h 1045614"/>
              <a:gd name="connsiteX24" fmla="*/ 615067 w 3944631"/>
              <a:gd name="connsiteY24" fmla="*/ 774985 h 1045614"/>
              <a:gd name="connsiteX25" fmla="*/ 660172 w 3944631"/>
              <a:gd name="connsiteY25" fmla="*/ 766784 h 1045614"/>
              <a:gd name="connsiteX26" fmla="*/ 692976 w 3944631"/>
              <a:gd name="connsiteY26" fmla="*/ 758583 h 1045614"/>
              <a:gd name="connsiteX27" fmla="*/ 717579 w 3944631"/>
              <a:gd name="connsiteY27" fmla="*/ 750382 h 1045614"/>
              <a:gd name="connsiteX28" fmla="*/ 729880 w 3944631"/>
              <a:gd name="connsiteY28" fmla="*/ 746282 h 1045614"/>
              <a:gd name="connsiteX29" fmla="*/ 779085 w 3944631"/>
              <a:gd name="connsiteY29" fmla="*/ 746282 h 1045614"/>
              <a:gd name="connsiteX30" fmla="*/ 791387 w 3944631"/>
              <a:gd name="connsiteY30" fmla="*/ 742181 h 1045614"/>
              <a:gd name="connsiteX31" fmla="*/ 828291 w 3944631"/>
              <a:gd name="connsiteY31" fmla="*/ 738081 h 1045614"/>
              <a:gd name="connsiteX32" fmla="*/ 856994 w 3944631"/>
              <a:gd name="connsiteY32" fmla="*/ 733980 h 1045614"/>
              <a:gd name="connsiteX33" fmla="*/ 869295 w 3944631"/>
              <a:gd name="connsiteY33" fmla="*/ 729880 h 1045614"/>
              <a:gd name="connsiteX34" fmla="*/ 930802 w 3944631"/>
              <a:gd name="connsiteY34" fmla="*/ 721679 h 1045614"/>
              <a:gd name="connsiteX35" fmla="*/ 967706 w 3944631"/>
              <a:gd name="connsiteY35" fmla="*/ 713478 h 1045614"/>
              <a:gd name="connsiteX36" fmla="*/ 992309 w 3944631"/>
              <a:gd name="connsiteY36" fmla="*/ 705277 h 1045614"/>
              <a:gd name="connsiteX37" fmla="*/ 1016911 w 3944631"/>
              <a:gd name="connsiteY37" fmla="*/ 697076 h 1045614"/>
              <a:gd name="connsiteX38" fmla="*/ 1029213 w 3944631"/>
              <a:gd name="connsiteY38" fmla="*/ 692976 h 1045614"/>
              <a:gd name="connsiteX39" fmla="*/ 1041514 w 3944631"/>
              <a:gd name="connsiteY39" fmla="*/ 684775 h 1045614"/>
              <a:gd name="connsiteX40" fmla="*/ 1078418 w 3944631"/>
              <a:gd name="connsiteY40" fmla="*/ 676574 h 1045614"/>
              <a:gd name="connsiteX41" fmla="*/ 1094820 w 3944631"/>
              <a:gd name="connsiteY41" fmla="*/ 672474 h 1045614"/>
              <a:gd name="connsiteX42" fmla="*/ 1119423 w 3944631"/>
              <a:gd name="connsiteY42" fmla="*/ 668373 h 1045614"/>
              <a:gd name="connsiteX43" fmla="*/ 1144025 w 3944631"/>
              <a:gd name="connsiteY43" fmla="*/ 660172 h 1045614"/>
              <a:gd name="connsiteX44" fmla="*/ 1168628 w 3944631"/>
              <a:gd name="connsiteY44" fmla="*/ 651971 h 1045614"/>
              <a:gd name="connsiteX45" fmla="*/ 1180929 w 3944631"/>
              <a:gd name="connsiteY45" fmla="*/ 647871 h 1045614"/>
              <a:gd name="connsiteX46" fmla="*/ 1193231 w 3944631"/>
              <a:gd name="connsiteY46" fmla="*/ 643770 h 1045614"/>
              <a:gd name="connsiteX47" fmla="*/ 1226034 w 3944631"/>
              <a:gd name="connsiteY47" fmla="*/ 639670 h 1045614"/>
              <a:gd name="connsiteX48" fmla="*/ 1254737 w 3944631"/>
              <a:gd name="connsiteY48" fmla="*/ 631469 h 1045614"/>
              <a:gd name="connsiteX49" fmla="*/ 1275240 w 3944631"/>
              <a:gd name="connsiteY49" fmla="*/ 627369 h 1045614"/>
              <a:gd name="connsiteX50" fmla="*/ 1340847 w 3944631"/>
              <a:gd name="connsiteY50" fmla="*/ 623268 h 1045614"/>
              <a:gd name="connsiteX51" fmla="*/ 1365449 w 3944631"/>
              <a:gd name="connsiteY51" fmla="*/ 615067 h 1045614"/>
              <a:gd name="connsiteX52" fmla="*/ 1377751 w 3944631"/>
              <a:gd name="connsiteY52" fmla="*/ 610967 h 1045614"/>
              <a:gd name="connsiteX53" fmla="*/ 1402353 w 3944631"/>
              <a:gd name="connsiteY53" fmla="*/ 606866 h 1045614"/>
              <a:gd name="connsiteX54" fmla="*/ 1426956 w 3944631"/>
              <a:gd name="connsiteY54" fmla="*/ 598666 h 1045614"/>
              <a:gd name="connsiteX55" fmla="*/ 1439258 w 3944631"/>
              <a:gd name="connsiteY55" fmla="*/ 594565 h 1045614"/>
              <a:gd name="connsiteX56" fmla="*/ 1463860 w 3944631"/>
              <a:gd name="connsiteY56" fmla="*/ 590465 h 1045614"/>
              <a:gd name="connsiteX57" fmla="*/ 1500764 w 3944631"/>
              <a:gd name="connsiteY57" fmla="*/ 574063 h 1045614"/>
              <a:gd name="connsiteX58" fmla="*/ 1525367 w 3944631"/>
              <a:gd name="connsiteY58" fmla="*/ 565862 h 1045614"/>
              <a:gd name="connsiteX59" fmla="*/ 1513066 w 3944631"/>
              <a:gd name="connsiteY59" fmla="*/ 569962 h 1045614"/>
              <a:gd name="connsiteX60" fmla="*/ 1525367 w 3944631"/>
              <a:gd name="connsiteY60" fmla="*/ 565862 h 1045614"/>
              <a:gd name="connsiteX61" fmla="*/ 1537668 w 3944631"/>
              <a:gd name="connsiteY61" fmla="*/ 561762 h 1045614"/>
              <a:gd name="connsiteX62" fmla="*/ 1566371 w 3944631"/>
              <a:gd name="connsiteY62" fmla="*/ 553561 h 1045614"/>
              <a:gd name="connsiteX63" fmla="*/ 1590974 w 3944631"/>
              <a:gd name="connsiteY63" fmla="*/ 545360 h 1045614"/>
              <a:gd name="connsiteX64" fmla="*/ 1668883 w 3944631"/>
              <a:gd name="connsiteY64" fmla="*/ 533058 h 1045614"/>
              <a:gd name="connsiteX65" fmla="*/ 1693485 w 3944631"/>
              <a:gd name="connsiteY65" fmla="*/ 524857 h 1045614"/>
              <a:gd name="connsiteX66" fmla="*/ 1705787 w 3944631"/>
              <a:gd name="connsiteY66" fmla="*/ 520757 h 1045614"/>
              <a:gd name="connsiteX67" fmla="*/ 1738590 w 3944631"/>
              <a:gd name="connsiteY67" fmla="*/ 516657 h 1045614"/>
              <a:gd name="connsiteX68" fmla="*/ 1771394 w 3944631"/>
              <a:gd name="connsiteY68" fmla="*/ 504355 h 1045614"/>
              <a:gd name="connsiteX69" fmla="*/ 1820599 w 3944631"/>
              <a:gd name="connsiteY69" fmla="*/ 492054 h 1045614"/>
              <a:gd name="connsiteX70" fmla="*/ 1878005 w 3944631"/>
              <a:gd name="connsiteY70" fmla="*/ 475652 h 1045614"/>
              <a:gd name="connsiteX71" fmla="*/ 1935412 w 3944631"/>
              <a:gd name="connsiteY71" fmla="*/ 467451 h 1045614"/>
              <a:gd name="connsiteX72" fmla="*/ 1960014 w 3944631"/>
              <a:gd name="connsiteY72" fmla="*/ 459250 h 1045614"/>
              <a:gd name="connsiteX73" fmla="*/ 1992818 w 3944631"/>
              <a:gd name="connsiteY73" fmla="*/ 451049 h 1045614"/>
              <a:gd name="connsiteX74" fmla="*/ 2054325 w 3944631"/>
              <a:gd name="connsiteY74" fmla="*/ 446949 h 1045614"/>
              <a:gd name="connsiteX75" fmla="*/ 2095329 w 3944631"/>
              <a:gd name="connsiteY75" fmla="*/ 442848 h 1045614"/>
              <a:gd name="connsiteX76" fmla="*/ 2128133 w 3944631"/>
              <a:gd name="connsiteY76" fmla="*/ 434648 h 1045614"/>
              <a:gd name="connsiteX77" fmla="*/ 2152736 w 3944631"/>
              <a:gd name="connsiteY77" fmla="*/ 426447 h 1045614"/>
              <a:gd name="connsiteX78" fmla="*/ 2177338 w 3944631"/>
              <a:gd name="connsiteY78" fmla="*/ 418246 h 1045614"/>
              <a:gd name="connsiteX79" fmla="*/ 2189640 w 3944631"/>
              <a:gd name="connsiteY79" fmla="*/ 414145 h 1045614"/>
              <a:gd name="connsiteX80" fmla="*/ 2210142 w 3944631"/>
              <a:gd name="connsiteY80" fmla="*/ 410045 h 1045614"/>
              <a:gd name="connsiteX81" fmla="*/ 2234744 w 3944631"/>
              <a:gd name="connsiteY81" fmla="*/ 405944 h 1045614"/>
              <a:gd name="connsiteX82" fmla="*/ 2251146 w 3944631"/>
              <a:gd name="connsiteY82" fmla="*/ 401844 h 1045614"/>
              <a:gd name="connsiteX83" fmla="*/ 2271649 w 3944631"/>
              <a:gd name="connsiteY83" fmla="*/ 397744 h 1045614"/>
              <a:gd name="connsiteX84" fmla="*/ 2283950 w 3944631"/>
              <a:gd name="connsiteY84" fmla="*/ 393643 h 1045614"/>
              <a:gd name="connsiteX85" fmla="*/ 2300352 w 3944631"/>
              <a:gd name="connsiteY85" fmla="*/ 389543 h 1045614"/>
              <a:gd name="connsiteX86" fmla="*/ 2312653 w 3944631"/>
              <a:gd name="connsiteY86" fmla="*/ 385442 h 1045614"/>
              <a:gd name="connsiteX87" fmla="*/ 2337256 w 3944631"/>
              <a:gd name="connsiteY87" fmla="*/ 381342 h 1045614"/>
              <a:gd name="connsiteX88" fmla="*/ 2370059 w 3944631"/>
              <a:gd name="connsiteY88" fmla="*/ 373141 h 1045614"/>
              <a:gd name="connsiteX89" fmla="*/ 2386461 w 3944631"/>
              <a:gd name="connsiteY89" fmla="*/ 369040 h 1045614"/>
              <a:gd name="connsiteX90" fmla="*/ 2411064 w 3944631"/>
              <a:gd name="connsiteY90" fmla="*/ 360840 h 1045614"/>
              <a:gd name="connsiteX91" fmla="*/ 2427466 w 3944631"/>
              <a:gd name="connsiteY91" fmla="*/ 356739 h 1045614"/>
              <a:gd name="connsiteX92" fmla="*/ 2447968 w 3944631"/>
              <a:gd name="connsiteY92" fmla="*/ 352639 h 1045614"/>
              <a:gd name="connsiteX93" fmla="*/ 2460269 w 3944631"/>
              <a:gd name="connsiteY93" fmla="*/ 348538 h 1045614"/>
              <a:gd name="connsiteX94" fmla="*/ 2480771 w 3944631"/>
              <a:gd name="connsiteY94" fmla="*/ 344438 h 1045614"/>
              <a:gd name="connsiteX95" fmla="*/ 2505374 w 3944631"/>
              <a:gd name="connsiteY95" fmla="*/ 336237 h 1045614"/>
              <a:gd name="connsiteX96" fmla="*/ 2542278 w 3944631"/>
              <a:gd name="connsiteY96" fmla="*/ 323935 h 1045614"/>
              <a:gd name="connsiteX97" fmla="*/ 2566881 w 3944631"/>
              <a:gd name="connsiteY97" fmla="*/ 315735 h 1045614"/>
              <a:gd name="connsiteX98" fmla="*/ 2583283 w 3944631"/>
              <a:gd name="connsiteY98" fmla="*/ 311634 h 1045614"/>
              <a:gd name="connsiteX99" fmla="*/ 2628388 w 3944631"/>
              <a:gd name="connsiteY99" fmla="*/ 303433 h 1045614"/>
              <a:gd name="connsiteX100" fmla="*/ 2665292 w 3944631"/>
              <a:gd name="connsiteY100" fmla="*/ 299333 h 1045614"/>
              <a:gd name="connsiteX101" fmla="*/ 2689894 w 3944631"/>
              <a:gd name="connsiteY101" fmla="*/ 291132 h 1045614"/>
              <a:gd name="connsiteX102" fmla="*/ 2702196 w 3944631"/>
              <a:gd name="connsiteY102" fmla="*/ 282931 h 1045614"/>
              <a:gd name="connsiteX103" fmla="*/ 2763702 w 3944631"/>
              <a:gd name="connsiteY103" fmla="*/ 270630 h 1045614"/>
              <a:gd name="connsiteX104" fmla="*/ 2788305 w 3944631"/>
              <a:gd name="connsiteY104" fmla="*/ 266529 h 1045614"/>
              <a:gd name="connsiteX105" fmla="*/ 2800606 w 3944631"/>
              <a:gd name="connsiteY105" fmla="*/ 262429 h 1045614"/>
              <a:gd name="connsiteX106" fmla="*/ 2821109 w 3944631"/>
              <a:gd name="connsiteY106" fmla="*/ 258328 h 1045614"/>
              <a:gd name="connsiteX107" fmla="*/ 2849812 w 3944631"/>
              <a:gd name="connsiteY107" fmla="*/ 250127 h 1045614"/>
              <a:gd name="connsiteX108" fmla="*/ 2886716 w 3944631"/>
              <a:gd name="connsiteY108" fmla="*/ 246027 h 1045614"/>
              <a:gd name="connsiteX109" fmla="*/ 2915419 w 3944631"/>
              <a:gd name="connsiteY109" fmla="*/ 237826 h 1045614"/>
              <a:gd name="connsiteX110" fmla="*/ 2927720 w 3944631"/>
              <a:gd name="connsiteY110" fmla="*/ 233726 h 1045614"/>
              <a:gd name="connsiteX111" fmla="*/ 2956423 w 3944631"/>
              <a:gd name="connsiteY111" fmla="*/ 229625 h 1045614"/>
              <a:gd name="connsiteX112" fmla="*/ 2997428 w 3944631"/>
              <a:gd name="connsiteY112" fmla="*/ 217324 h 1045614"/>
              <a:gd name="connsiteX113" fmla="*/ 3034332 w 3944631"/>
              <a:gd name="connsiteY113" fmla="*/ 209123 h 1045614"/>
              <a:gd name="connsiteX114" fmla="*/ 3099939 w 3944631"/>
              <a:gd name="connsiteY114" fmla="*/ 196822 h 1045614"/>
              <a:gd name="connsiteX115" fmla="*/ 3112240 w 3944631"/>
              <a:gd name="connsiteY115" fmla="*/ 188621 h 1045614"/>
              <a:gd name="connsiteX116" fmla="*/ 3124542 w 3944631"/>
              <a:gd name="connsiteY116" fmla="*/ 184520 h 1045614"/>
              <a:gd name="connsiteX117" fmla="*/ 3177848 w 3944631"/>
              <a:gd name="connsiteY117" fmla="*/ 172219 h 1045614"/>
              <a:gd name="connsiteX118" fmla="*/ 3202450 w 3944631"/>
              <a:gd name="connsiteY118" fmla="*/ 159918 h 1045614"/>
              <a:gd name="connsiteX119" fmla="*/ 3239354 w 3944631"/>
              <a:gd name="connsiteY119" fmla="*/ 151717 h 1045614"/>
              <a:gd name="connsiteX120" fmla="*/ 3259857 w 3944631"/>
              <a:gd name="connsiteY120" fmla="*/ 135315 h 1045614"/>
              <a:gd name="connsiteX121" fmla="*/ 3370569 w 3944631"/>
              <a:gd name="connsiteY121" fmla="*/ 123014 h 1045614"/>
              <a:gd name="connsiteX122" fmla="*/ 3399272 w 3944631"/>
              <a:gd name="connsiteY122" fmla="*/ 114813 h 1045614"/>
              <a:gd name="connsiteX123" fmla="*/ 3432075 w 3944631"/>
              <a:gd name="connsiteY123" fmla="*/ 110712 h 1045614"/>
              <a:gd name="connsiteX124" fmla="*/ 3448477 w 3944631"/>
              <a:gd name="connsiteY124" fmla="*/ 106612 h 1045614"/>
              <a:gd name="connsiteX125" fmla="*/ 3481281 w 3944631"/>
              <a:gd name="connsiteY125" fmla="*/ 102511 h 1045614"/>
              <a:gd name="connsiteX126" fmla="*/ 3522285 w 3944631"/>
              <a:gd name="connsiteY126" fmla="*/ 90210 h 1045614"/>
              <a:gd name="connsiteX127" fmla="*/ 3538687 w 3944631"/>
              <a:gd name="connsiteY127" fmla="*/ 86109 h 1045614"/>
              <a:gd name="connsiteX128" fmla="*/ 3563290 w 3944631"/>
              <a:gd name="connsiteY128" fmla="*/ 77909 h 1045614"/>
              <a:gd name="connsiteX129" fmla="*/ 3600194 w 3944631"/>
              <a:gd name="connsiteY129" fmla="*/ 73808 h 1045614"/>
              <a:gd name="connsiteX130" fmla="*/ 3645299 w 3944631"/>
              <a:gd name="connsiteY130" fmla="*/ 61507 h 1045614"/>
              <a:gd name="connsiteX131" fmla="*/ 3661701 w 3944631"/>
              <a:gd name="connsiteY131" fmla="*/ 57406 h 1045614"/>
              <a:gd name="connsiteX132" fmla="*/ 3698605 w 3944631"/>
              <a:gd name="connsiteY132" fmla="*/ 53306 h 1045614"/>
              <a:gd name="connsiteX133" fmla="*/ 3735509 w 3944631"/>
              <a:gd name="connsiteY133" fmla="*/ 41005 h 1045614"/>
              <a:gd name="connsiteX134" fmla="*/ 3747810 w 3944631"/>
              <a:gd name="connsiteY134" fmla="*/ 36904 h 1045614"/>
              <a:gd name="connsiteX135" fmla="*/ 3854422 w 3944631"/>
              <a:gd name="connsiteY135" fmla="*/ 28703 h 1045614"/>
              <a:gd name="connsiteX136" fmla="*/ 3907727 w 3944631"/>
              <a:gd name="connsiteY136" fmla="*/ 16402 h 1045614"/>
              <a:gd name="connsiteX137" fmla="*/ 3920029 w 3944631"/>
              <a:gd name="connsiteY137" fmla="*/ 8201 h 1045614"/>
              <a:gd name="connsiteX138" fmla="*/ 3944631 w 3944631"/>
              <a:gd name="connsiteY138" fmla="*/ 0 h 104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944631" h="1045614">
                <a:moveTo>
                  <a:pt x="0" y="1045614"/>
                </a:moveTo>
                <a:cubicBezTo>
                  <a:pt x="1367" y="1027846"/>
                  <a:pt x="-795" y="1009444"/>
                  <a:pt x="4101" y="992309"/>
                </a:cubicBezTo>
                <a:cubicBezTo>
                  <a:pt x="5288" y="988153"/>
                  <a:pt x="12806" y="990606"/>
                  <a:pt x="16402" y="988208"/>
                </a:cubicBezTo>
                <a:cubicBezTo>
                  <a:pt x="21227" y="984991"/>
                  <a:pt x="25143" y="980484"/>
                  <a:pt x="28703" y="975907"/>
                </a:cubicBezTo>
                <a:cubicBezTo>
                  <a:pt x="34754" y="968127"/>
                  <a:pt x="45105" y="951304"/>
                  <a:pt x="45105" y="951304"/>
                </a:cubicBezTo>
                <a:cubicBezTo>
                  <a:pt x="46472" y="947204"/>
                  <a:pt x="46149" y="942059"/>
                  <a:pt x="49205" y="939003"/>
                </a:cubicBezTo>
                <a:cubicBezTo>
                  <a:pt x="65103" y="923105"/>
                  <a:pt x="78401" y="921070"/>
                  <a:pt x="98411" y="914400"/>
                </a:cubicBezTo>
                <a:cubicBezTo>
                  <a:pt x="98415" y="914399"/>
                  <a:pt x="123011" y="906201"/>
                  <a:pt x="123014" y="906199"/>
                </a:cubicBezTo>
                <a:cubicBezTo>
                  <a:pt x="132138" y="900116"/>
                  <a:pt x="136580" y="895596"/>
                  <a:pt x="147616" y="893898"/>
                </a:cubicBezTo>
                <a:cubicBezTo>
                  <a:pt x="161193" y="891809"/>
                  <a:pt x="174953" y="891164"/>
                  <a:pt x="188621" y="889797"/>
                </a:cubicBezTo>
                <a:lnTo>
                  <a:pt x="250127" y="869295"/>
                </a:lnTo>
                <a:lnTo>
                  <a:pt x="262429" y="865195"/>
                </a:lnTo>
                <a:cubicBezTo>
                  <a:pt x="266529" y="863828"/>
                  <a:pt x="270467" y="861804"/>
                  <a:pt x="274730" y="861094"/>
                </a:cubicBezTo>
                <a:lnTo>
                  <a:pt x="299333" y="856994"/>
                </a:lnTo>
                <a:lnTo>
                  <a:pt x="336237" y="844692"/>
                </a:lnTo>
                <a:cubicBezTo>
                  <a:pt x="344438" y="841958"/>
                  <a:pt x="352225" y="837210"/>
                  <a:pt x="360840" y="836492"/>
                </a:cubicBezTo>
                <a:cubicBezTo>
                  <a:pt x="395214" y="833627"/>
                  <a:pt x="405488" y="834123"/>
                  <a:pt x="434648" y="828291"/>
                </a:cubicBezTo>
                <a:cubicBezTo>
                  <a:pt x="440174" y="827186"/>
                  <a:pt x="445773" y="826169"/>
                  <a:pt x="451049" y="824190"/>
                </a:cubicBezTo>
                <a:cubicBezTo>
                  <a:pt x="456772" y="822044"/>
                  <a:pt x="461596" y="817745"/>
                  <a:pt x="467451" y="815989"/>
                </a:cubicBezTo>
                <a:cubicBezTo>
                  <a:pt x="475414" y="813600"/>
                  <a:pt x="483874" y="813376"/>
                  <a:pt x="492054" y="811889"/>
                </a:cubicBezTo>
                <a:cubicBezTo>
                  <a:pt x="498911" y="810642"/>
                  <a:pt x="505832" y="809622"/>
                  <a:pt x="512556" y="807788"/>
                </a:cubicBezTo>
                <a:cubicBezTo>
                  <a:pt x="520896" y="805514"/>
                  <a:pt x="528958" y="802322"/>
                  <a:pt x="537159" y="799588"/>
                </a:cubicBezTo>
                <a:cubicBezTo>
                  <a:pt x="541259" y="798221"/>
                  <a:pt x="545864" y="797884"/>
                  <a:pt x="549460" y="795487"/>
                </a:cubicBezTo>
                <a:cubicBezTo>
                  <a:pt x="553561" y="792753"/>
                  <a:pt x="557258" y="789288"/>
                  <a:pt x="561762" y="787286"/>
                </a:cubicBezTo>
                <a:cubicBezTo>
                  <a:pt x="583093" y="777806"/>
                  <a:pt x="591715" y="778321"/>
                  <a:pt x="615067" y="774985"/>
                </a:cubicBezTo>
                <a:cubicBezTo>
                  <a:pt x="644058" y="765321"/>
                  <a:pt x="607185" y="776719"/>
                  <a:pt x="660172" y="766784"/>
                </a:cubicBezTo>
                <a:cubicBezTo>
                  <a:pt x="671250" y="764707"/>
                  <a:pt x="682283" y="762147"/>
                  <a:pt x="692976" y="758583"/>
                </a:cubicBezTo>
                <a:lnTo>
                  <a:pt x="717579" y="750382"/>
                </a:lnTo>
                <a:lnTo>
                  <a:pt x="729880" y="746282"/>
                </a:lnTo>
                <a:cubicBezTo>
                  <a:pt x="752324" y="753763"/>
                  <a:pt x="742464" y="752385"/>
                  <a:pt x="779085" y="746282"/>
                </a:cubicBezTo>
                <a:cubicBezTo>
                  <a:pt x="783349" y="745571"/>
                  <a:pt x="787123" y="742892"/>
                  <a:pt x="791387" y="742181"/>
                </a:cubicBezTo>
                <a:cubicBezTo>
                  <a:pt x="803596" y="740146"/>
                  <a:pt x="816010" y="739616"/>
                  <a:pt x="828291" y="738081"/>
                </a:cubicBezTo>
                <a:cubicBezTo>
                  <a:pt x="837881" y="736882"/>
                  <a:pt x="847426" y="735347"/>
                  <a:pt x="856994" y="733980"/>
                </a:cubicBezTo>
                <a:cubicBezTo>
                  <a:pt x="861094" y="732613"/>
                  <a:pt x="865057" y="730728"/>
                  <a:pt x="869295" y="729880"/>
                </a:cubicBezTo>
                <a:cubicBezTo>
                  <a:pt x="878742" y="727990"/>
                  <a:pt x="922801" y="722679"/>
                  <a:pt x="930802" y="721679"/>
                </a:cubicBezTo>
                <a:cubicBezTo>
                  <a:pt x="966002" y="709947"/>
                  <a:pt x="909964" y="727914"/>
                  <a:pt x="967706" y="713478"/>
                </a:cubicBezTo>
                <a:cubicBezTo>
                  <a:pt x="976092" y="711381"/>
                  <a:pt x="984108" y="708011"/>
                  <a:pt x="992309" y="705277"/>
                </a:cubicBezTo>
                <a:lnTo>
                  <a:pt x="1016911" y="697076"/>
                </a:lnTo>
                <a:lnTo>
                  <a:pt x="1029213" y="692976"/>
                </a:lnTo>
                <a:cubicBezTo>
                  <a:pt x="1033313" y="690242"/>
                  <a:pt x="1037106" y="686979"/>
                  <a:pt x="1041514" y="684775"/>
                </a:cubicBezTo>
                <a:cubicBezTo>
                  <a:pt x="1052151" y="679456"/>
                  <a:pt x="1067925" y="678673"/>
                  <a:pt x="1078418" y="676574"/>
                </a:cubicBezTo>
                <a:cubicBezTo>
                  <a:pt x="1083944" y="675469"/>
                  <a:pt x="1089294" y="673579"/>
                  <a:pt x="1094820" y="672474"/>
                </a:cubicBezTo>
                <a:cubicBezTo>
                  <a:pt x="1102973" y="670843"/>
                  <a:pt x="1111357" y="670390"/>
                  <a:pt x="1119423" y="668373"/>
                </a:cubicBezTo>
                <a:cubicBezTo>
                  <a:pt x="1127809" y="666276"/>
                  <a:pt x="1135824" y="662906"/>
                  <a:pt x="1144025" y="660172"/>
                </a:cubicBezTo>
                <a:lnTo>
                  <a:pt x="1168628" y="651971"/>
                </a:lnTo>
                <a:lnTo>
                  <a:pt x="1180929" y="647871"/>
                </a:lnTo>
                <a:cubicBezTo>
                  <a:pt x="1185030" y="646504"/>
                  <a:pt x="1188942" y="644306"/>
                  <a:pt x="1193231" y="643770"/>
                </a:cubicBezTo>
                <a:cubicBezTo>
                  <a:pt x="1204165" y="642403"/>
                  <a:pt x="1215164" y="641481"/>
                  <a:pt x="1226034" y="639670"/>
                </a:cubicBezTo>
                <a:cubicBezTo>
                  <a:pt x="1249061" y="635832"/>
                  <a:pt x="1235224" y="636347"/>
                  <a:pt x="1254737" y="631469"/>
                </a:cubicBezTo>
                <a:cubicBezTo>
                  <a:pt x="1261499" y="629779"/>
                  <a:pt x="1268302" y="628030"/>
                  <a:pt x="1275240" y="627369"/>
                </a:cubicBezTo>
                <a:cubicBezTo>
                  <a:pt x="1297053" y="625292"/>
                  <a:pt x="1318978" y="624635"/>
                  <a:pt x="1340847" y="623268"/>
                </a:cubicBezTo>
                <a:lnTo>
                  <a:pt x="1365449" y="615067"/>
                </a:lnTo>
                <a:cubicBezTo>
                  <a:pt x="1369550" y="613700"/>
                  <a:pt x="1373487" y="611678"/>
                  <a:pt x="1377751" y="610967"/>
                </a:cubicBezTo>
                <a:cubicBezTo>
                  <a:pt x="1385952" y="609600"/>
                  <a:pt x="1394287" y="608882"/>
                  <a:pt x="1402353" y="606866"/>
                </a:cubicBezTo>
                <a:cubicBezTo>
                  <a:pt x="1410739" y="604769"/>
                  <a:pt x="1418755" y="601400"/>
                  <a:pt x="1426956" y="598666"/>
                </a:cubicBezTo>
                <a:cubicBezTo>
                  <a:pt x="1431057" y="597299"/>
                  <a:pt x="1434994" y="595276"/>
                  <a:pt x="1439258" y="594565"/>
                </a:cubicBezTo>
                <a:lnTo>
                  <a:pt x="1463860" y="590465"/>
                </a:lnTo>
                <a:cubicBezTo>
                  <a:pt x="1471912" y="566310"/>
                  <a:pt x="1462483" y="582266"/>
                  <a:pt x="1500764" y="574063"/>
                </a:cubicBezTo>
                <a:cubicBezTo>
                  <a:pt x="1509217" y="572252"/>
                  <a:pt x="1517166" y="568596"/>
                  <a:pt x="1525367" y="565862"/>
                </a:cubicBezTo>
                <a:lnTo>
                  <a:pt x="1513066" y="569962"/>
                </a:lnTo>
                <a:lnTo>
                  <a:pt x="1525367" y="565862"/>
                </a:lnTo>
                <a:lnTo>
                  <a:pt x="1537668" y="561762"/>
                </a:lnTo>
                <a:cubicBezTo>
                  <a:pt x="1579027" y="547976"/>
                  <a:pt x="1514864" y="569013"/>
                  <a:pt x="1566371" y="553561"/>
                </a:cubicBezTo>
                <a:cubicBezTo>
                  <a:pt x="1574651" y="551077"/>
                  <a:pt x="1582497" y="547055"/>
                  <a:pt x="1590974" y="545360"/>
                </a:cubicBezTo>
                <a:cubicBezTo>
                  <a:pt x="1596393" y="544276"/>
                  <a:pt x="1650658" y="538029"/>
                  <a:pt x="1668883" y="533058"/>
                </a:cubicBezTo>
                <a:cubicBezTo>
                  <a:pt x="1677223" y="530783"/>
                  <a:pt x="1685284" y="527591"/>
                  <a:pt x="1693485" y="524857"/>
                </a:cubicBezTo>
                <a:cubicBezTo>
                  <a:pt x="1697586" y="523490"/>
                  <a:pt x="1701498" y="521293"/>
                  <a:pt x="1705787" y="520757"/>
                </a:cubicBezTo>
                <a:lnTo>
                  <a:pt x="1738590" y="516657"/>
                </a:lnTo>
                <a:cubicBezTo>
                  <a:pt x="1774104" y="507777"/>
                  <a:pt x="1735653" y="518651"/>
                  <a:pt x="1771394" y="504355"/>
                </a:cubicBezTo>
                <a:cubicBezTo>
                  <a:pt x="1794602" y="495072"/>
                  <a:pt x="1796397" y="496087"/>
                  <a:pt x="1820599" y="492054"/>
                </a:cubicBezTo>
                <a:cubicBezTo>
                  <a:pt x="1840095" y="485555"/>
                  <a:pt x="1857415" y="479083"/>
                  <a:pt x="1878005" y="475652"/>
                </a:cubicBezTo>
                <a:cubicBezTo>
                  <a:pt x="1913478" y="469741"/>
                  <a:pt x="1894358" y="472583"/>
                  <a:pt x="1935412" y="467451"/>
                </a:cubicBezTo>
                <a:lnTo>
                  <a:pt x="1960014" y="459250"/>
                </a:lnTo>
                <a:cubicBezTo>
                  <a:pt x="1972346" y="455139"/>
                  <a:pt x="1978690" y="452462"/>
                  <a:pt x="1992818" y="451049"/>
                </a:cubicBezTo>
                <a:cubicBezTo>
                  <a:pt x="2013264" y="449004"/>
                  <a:pt x="2033843" y="448588"/>
                  <a:pt x="2054325" y="446949"/>
                </a:cubicBezTo>
                <a:cubicBezTo>
                  <a:pt x="2068017" y="445854"/>
                  <a:pt x="2081661" y="444215"/>
                  <a:pt x="2095329" y="442848"/>
                </a:cubicBezTo>
                <a:cubicBezTo>
                  <a:pt x="2132673" y="430402"/>
                  <a:pt x="2073677" y="449499"/>
                  <a:pt x="2128133" y="434648"/>
                </a:cubicBezTo>
                <a:cubicBezTo>
                  <a:pt x="2136473" y="432374"/>
                  <a:pt x="2144535" y="429181"/>
                  <a:pt x="2152736" y="426447"/>
                </a:cubicBezTo>
                <a:lnTo>
                  <a:pt x="2177338" y="418246"/>
                </a:lnTo>
                <a:cubicBezTo>
                  <a:pt x="2181439" y="416879"/>
                  <a:pt x="2185401" y="414993"/>
                  <a:pt x="2189640" y="414145"/>
                </a:cubicBezTo>
                <a:lnTo>
                  <a:pt x="2210142" y="410045"/>
                </a:lnTo>
                <a:cubicBezTo>
                  <a:pt x="2218322" y="408558"/>
                  <a:pt x="2226592" y="407575"/>
                  <a:pt x="2234744" y="405944"/>
                </a:cubicBezTo>
                <a:cubicBezTo>
                  <a:pt x="2240270" y="404839"/>
                  <a:pt x="2245645" y="403066"/>
                  <a:pt x="2251146" y="401844"/>
                </a:cubicBezTo>
                <a:cubicBezTo>
                  <a:pt x="2257950" y="400332"/>
                  <a:pt x="2264887" y="399434"/>
                  <a:pt x="2271649" y="397744"/>
                </a:cubicBezTo>
                <a:cubicBezTo>
                  <a:pt x="2275842" y="396696"/>
                  <a:pt x="2279794" y="394830"/>
                  <a:pt x="2283950" y="393643"/>
                </a:cubicBezTo>
                <a:cubicBezTo>
                  <a:pt x="2289369" y="392095"/>
                  <a:pt x="2294933" y="391091"/>
                  <a:pt x="2300352" y="389543"/>
                </a:cubicBezTo>
                <a:cubicBezTo>
                  <a:pt x="2304508" y="388356"/>
                  <a:pt x="2308434" y="386380"/>
                  <a:pt x="2312653" y="385442"/>
                </a:cubicBezTo>
                <a:cubicBezTo>
                  <a:pt x="2320769" y="383638"/>
                  <a:pt x="2329126" y="383084"/>
                  <a:pt x="2337256" y="381342"/>
                </a:cubicBezTo>
                <a:cubicBezTo>
                  <a:pt x="2348277" y="378980"/>
                  <a:pt x="2359125" y="375875"/>
                  <a:pt x="2370059" y="373141"/>
                </a:cubicBezTo>
                <a:cubicBezTo>
                  <a:pt x="2375526" y="371774"/>
                  <a:pt x="2381114" y="370822"/>
                  <a:pt x="2386461" y="369040"/>
                </a:cubicBezTo>
                <a:cubicBezTo>
                  <a:pt x="2394662" y="366307"/>
                  <a:pt x="2402678" y="362937"/>
                  <a:pt x="2411064" y="360840"/>
                </a:cubicBezTo>
                <a:cubicBezTo>
                  <a:pt x="2416531" y="359473"/>
                  <a:pt x="2421965" y="357962"/>
                  <a:pt x="2427466" y="356739"/>
                </a:cubicBezTo>
                <a:cubicBezTo>
                  <a:pt x="2434269" y="355227"/>
                  <a:pt x="2441207" y="354329"/>
                  <a:pt x="2447968" y="352639"/>
                </a:cubicBezTo>
                <a:cubicBezTo>
                  <a:pt x="2452161" y="351591"/>
                  <a:pt x="2456076" y="349586"/>
                  <a:pt x="2460269" y="348538"/>
                </a:cubicBezTo>
                <a:cubicBezTo>
                  <a:pt x="2467030" y="346848"/>
                  <a:pt x="2474047" y="346272"/>
                  <a:pt x="2480771" y="344438"/>
                </a:cubicBezTo>
                <a:cubicBezTo>
                  <a:pt x="2489111" y="342164"/>
                  <a:pt x="2497173" y="338971"/>
                  <a:pt x="2505374" y="336237"/>
                </a:cubicBezTo>
                <a:lnTo>
                  <a:pt x="2542278" y="323935"/>
                </a:lnTo>
                <a:lnTo>
                  <a:pt x="2566881" y="315735"/>
                </a:lnTo>
                <a:cubicBezTo>
                  <a:pt x="2572348" y="314368"/>
                  <a:pt x="2577782" y="312857"/>
                  <a:pt x="2583283" y="311634"/>
                </a:cubicBezTo>
                <a:cubicBezTo>
                  <a:pt x="2594867" y="309060"/>
                  <a:pt x="2617276" y="304915"/>
                  <a:pt x="2628388" y="303433"/>
                </a:cubicBezTo>
                <a:cubicBezTo>
                  <a:pt x="2640656" y="301797"/>
                  <a:pt x="2652991" y="300700"/>
                  <a:pt x="2665292" y="299333"/>
                </a:cubicBezTo>
                <a:cubicBezTo>
                  <a:pt x="2673493" y="296599"/>
                  <a:pt x="2682701" y="295927"/>
                  <a:pt x="2689894" y="291132"/>
                </a:cubicBezTo>
                <a:cubicBezTo>
                  <a:pt x="2693995" y="288398"/>
                  <a:pt x="2697564" y="284615"/>
                  <a:pt x="2702196" y="282931"/>
                </a:cubicBezTo>
                <a:cubicBezTo>
                  <a:pt x="2723968" y="275014"/>
                  <a:pt x="2741341" y="274070"/>
                  <a:pt x="2763702" y="270630"/>
                </a:cubicBezTo>
                <a:cubicBezTo>
                  <a:pt x="2771919" y="269366"/>
                  <a:pt x="2780189" y="268333"/>
                  <a:pt x="2788305" y="266529"/>
                </a:cubicBezTo>
                <a:cubicBezTo>
                  <a:pt x="2792524" y="265591"/>
                  <a:pt x="2796413" y="263477"/>
                  <a:pt x="2800606" y="262429"/>
                </a:cubicBezTo>
                <a:cubicBezTo>
                  <a:pt x="2807368" y="260739"/>
                  <a:pt x="2814347" y="260018"/>
                  <a:pt x="2821109" y="258328"/>
                </a:cubicBezTo>
                <a:cubicBezTo>
                  <a:pt x="2838246" y="254044"/>
                  <a:pt x="2829882" y="253193"/>
                  <a:pt x="2849812" y="250127"/>
                </a:cubicBezTo>
                <a:cubicBezTo>
                  <a:pt x="2862045" y="248245"/>
                  <a:pt x="2874415" y="247394"/>
                  <a:pt x="2886716" y="246027"/>
                </a:cubicBezTo>
                <a:cubicBezTo>
                  <a:pt x="2916209" y="236197"/>
                  <a:pt x="2879378" y="248124"/>
                  <a:pt x="2915419" y="237826"/>
                </a:cubicBezTo>
                <a:cubicBezTo>
                  <a:pt x="2919575" y="236639"/>
                  <a:pt x="2923482" y="234574"/>
                  <a:pt x="2927720" y="233726"/>
                </a:cubicBezTo>
                <a:cubicBezTo>
                  <a:pt x="2937197" y="231831"/>
                  <a:pt x="2946914" y="231354"/>
                  <a:pt x="2956423" y="229625"/>
                </a:cubicBezTo>
                <a:cubicBezTo>
                  <a:pt x="2980290" y="225286"/>
                  <a:pt x="2968893" y="224459"/>
                  <a:pt x="2997428" y="217324"/>
                </a:cubicBezTo>
                <a:cubicBezTo>
                  <a:pt x="3020591" y="211532"/>
                  <a:pt x="3008304" y="214328"/>
                  <a:pt x="3034332" y="209123"/>
                </a:cubicBezTo>
                <a:cubicBezTo>
                  <a:pt x="3065176" y="188559"/>
                  <a:pt x="3028285" y="210257"/>
                  <a:pt x="3099939" y="196822"/>
                </a:cubicBezTo>
                <a:cubicBezTo>
                  <a:pt x="3104783" y="195914"/>
                  <a:pt x="3107832" y="190825"/>
                  <a:pt x="3112240" y="188621"/>
                </a:cubicBezTo>
                <a:cubicBezTo>
                  <a:pt x="3116106" y="186688"/>
                  <a:pt x="3120386" y="185707"/>
                  <a:pt x="3124542" y="184520"/>
                </a:cubicBezTo>
                <a:cubicBezTo>
                  <a:pt x="3142122" y="179497"/>
                  <a:pt x="3160268" y="177242"/>
                  <a:pt x="3177848" y="172219"/>
                </a:cubicBezTo>
                <a:cubicBezTo>
                  <a:pt x="3201891" y="165349"/>
                  <a:pt x="3178495" y="171895"/>
                  <a:pt x="3202450" y="159918"/>
                </a:cubicBezTo>
                <a:cubicBezTo>
                  <a:pt x="3212547" y="154870"/>
                  <a:pt x="3229899" y="153293"/>
                  <a:pt x="3239354" y="151717"/>
                </a:cubicBezTo>
                <a:cubicBezTo>
                  <a:pt x="3284221" y="136760"/>
                  <a:pt x="3217462" y="161812"/>
                  <a:pt x="3259857" y="135315"/>
                </a:cubicBezTo>
                <a:cubicBezTo>
                  <a:pt x="3285523" y="119274"/>
                  <a:pt x="3362912" y="123379"/>
                  <a:pt x="3370569" y="123014"/>
                </a:cubicBezTo>
                <a:cubicBezTo>
                  <a:pt x="3380324" y="119762"/>
                  <a:pt x="3388967" y="116531"/>
                  <a:pt x="3399272" y="114813"/>
                </a:cubicBezTo>
                <a:cubicBezTo>
                  <a:pt x="3410142" y="113001"/>
                  <a:pt x="3421205" y="112524"/>
                  <a:pt x="3432075" y="110712"/>
                </a:cubicBezTo>
                <a:cubicBezTo>
                  <a:pt x="3437634" y="109786"/>
                  <a:pt x="3442918" y="107538"/>
                  <a:pt x="3448477" y="106612"/>
                </a:cubicBezTo>
                <a:cubicBezTo>
                  <a:pt x="3459347" y="104800"/>
                  <a:pt x="3470411" y="104323"/>
                  <a:pt x="3481281" y="102511"/>
                </a:cubicBezTo>
                <a:cubicBezTo>
                  <a:pt x="3500813" y="99256"/>
                  <a:pt x="3500400" y="95682"/>
                  <a:pt x="3522285" y="90210"/>
                </a:cubicBezTo>
                <a:cubicBezTo>
                  <a:pt x="3527752" y="88843"/>
                  <a:pt x="3533289" y="87728"/>
                  <a:pt x="3538687" y="86109"/>
                </a:cubicBezTo>
                <a:cubicBezTo>
                  <a:pt x="3546967" y="83625"/>
                  <a:pt x="3554698" y="78864"/>
                  <a:pt x="3563290" y="77909"/>
                </a:cubicBezTo>
                <a:lnTo>
                  <a:pt x="3600194" y="73808"/>
                </a:lnTo>
                <a:cubicBezTo>
                  <a:pt x="3638605" y="61004"/>
                  <a:pt x="3610518" y="69236"/>
                  <a:pt x="3645299" y="61507"/>
                </a:cubicBezTo>
                <a:cubicBezTo>
                  <a:pt x="3650800" y="60284"/>
                  <a:pt x="3656131" y="58263"/>
                  <a:pt x="3661701" y="57406"/>
                </a:cubicBezTo>
                <a:cubicBezTo>
                  <a:pt x="3673934" y="55524"/>
                  <a:pt x="3686304" y="54673"/>
                  <a:pt x="3698605" y="53306"/>
                </a:cubicBezTo>
                <a:lnTo>
                  <a:pt x="3735509" y="41005"/>
                </a:lnTo>
                <a:cubicBezTo>
                  <a:pt x="3739609" y="39638"/>
                  <a:pt x="3743499" y="37212"/>
                  <a:pt x="3747810" y="36904"/>
                </a:cubicBezTo>
                <a:cubicBezTo>
                  <a:pt x="3821633" y="31631"/>
                  <a:pt x="3786098" y="34397"/>
                  <a:pt x="3854422" y="28703"/>
                </a:cubicBezTo>
                <a:cubicBezTo>
                  <a:pt x="3888193" y="17446"/>
                  <a:pt x="3870467" y="21724"/>
                  <a:pt x="3907727" y="16402"/>
                </a:cubicBezTo>
                <a:cubicBezTo>
                  <a:pt x="3911828" y="13668"/>
                  <a:pt x="3915525" y="10203"/>
                  <a:pt x="3920029" y="8201"/>
                </a:cubicBezTo>
                <a:cubicBezTo>
                  <a:pt x="3927928" y="4690"/>
                  <a:pt x="3944631" y="0"/>
                  <a:pt x="3944631" y="0"/>
                </a:cubicBezTo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734999" y="2501274"/>
            <a:ext cx="3965134" cy="2144534"/>
          </a:xfrm>
          <a:custGeom>
            <a:avLst/>
            <a:gdLst>
              <a:gd name="connsiteX0" fmla="*/ 0 w 3965134"/>
              <a:gd name="connsiteY0" fmla="*/ 2144534 h 2144534"/>
              <a:gd name="connsiteX1" fmla="*/ 0 w 3965134"/>
              <a:gd name="connsiteY1" fmla="*/ 2144534 h 2144534"/>
              <a:gd name="connsiteX2" fmla="*/ 0 w 3965134"/>
              <a:gd name="connsiteY2" fmla="*/ 1771393 h 2144534"/>
              <a:gd name="connsiteX3" fmla="*/ 0 w 3965134"/>
              <a:gd name="connsiteY3" fmla="*/ 1771393 h 2144534"/>
              <a:gd name="connsiteX4" fmla="*/ 36904 w 3965134"/>
              <a:gd name="connsiteY4" fmla="*/ 1771393 h 2144534"/>
              <a:gd name="connsiteX5" fmla="*/ 36904 w 3965134"/>
              <a:gd name="connsiteY5" fmla="*/ 1771393 h 2144534"/>
              <a:gd name="connsiteX6" fmla="*/ 41005 w 3965134"/>
              <a:gd name="connsiteY6" fmla="*/ 1385951 h 2144534"/>
              <a:gd name="connsiteX7" fmla="*/ 147616 w 3965134"/>
              <a:gd name="connsiteY7" fmla="*/ 1385951 h 2144534"/>
              <a:gd name="connsiteX8" fmla="*/ 147616 w 3965134"/>
              <a:gd name="connsiteY8" fmla="*/ 1193230 h 2144534"/>
              <a:gd name="connsiteX9" fmla="*/ 147616 w 3965134"/>
              <a:gd name="connsiteY9" fmla="*/ 1193230 h 2144534"/>
              <a:gd name="connsiteX10" fmla="*/ 213223 w 3965134"/>
              <a:gd name="connsiteY10" fmla="*/ 1193230 h 2144534"/>
              <a:gd name="connsiteX11" fmla="*/ 217324 w 3965134"/>
              <a:gd name="connsiteY11" fmla="*/ 992308 h 2144534"/>
              <a:gd name="connsiteX12" fmla="*/ 733980 w 3965134"/>
              <a:gd name="connsiteY12" fmla="*/ 992308 h 2144534"/>
              <a:gd name="connsiteX13" fmla="*/ 733980 w 3965134"/>
              <a:gd name="connsiteY13" fmla="*/ 799587 h 2144534"/>
              <a:gd name="connsiteX14" fmla="*/ 1837001 w 3965134"/>
              <a:gd name="connsiteY14" fmla="*/ 795487 h 2144534"/>
              <a:gd name="connsiteX15" fmla="*/ 1837001 w 3965134"/>
              <a:gd name="connsiteY15" fmla="*/ 598665 h 2144534"/>
              <a:gd name="connsiteX16" fmla="*/ 1882106 w 3965134"/>
              <a:gd name="connsiteY16" fmla="*/ 598665 h 2144534"/>
              <a:gd name="connsiteX17" fmla="*/ 1882106 w 3965134"/>
              <a:gd name="connsiteY17" fmla="*/ 401843 h 2144534"/>
              <a:gd name="connsiteX18" fmla="*/ 2636588 w 3965134"/>
              <a:gd name="connsiteY18" fmla="*/ 397743 h 2144534"/>
              <a:gd name="connsiteX19" fmla="*/ 2632488 w 3965134"/>
              <a:gd name="connsiteY19" fmla="*/ 205022 h 2144534"/>
              <a:gd name="connsiteX20" fmla="*/ 3887225 w 3965134"/>
              <a:gd name="connsiteY20" fmla="*/ 205022 h 2144534"/>
              <a:gd name="connsiteX21" fmla="*/ 3887225 w 3965134"/>
              <a:gd name="connsiteY21" fmla="*/ 0 h 2144534"/>
              <a:gd name="connsiteX22" fmla="*/ 3961033 w 3965134"/>
              <a:gd name="connsiteY22" fmla="*/ 8200 h 2144534"/>
              <a:gd name="connsiteX23" fmla="*/ 3965134 w 3965134"/>
              <a:gd name="connsiteY23" fmla="*/ 4100 h 214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65134" h="2144534">
                <a:moveTo>
                  <a:pt x="0" y="2144534"/>
                </a:moveTo>
                <a:lnTo>
                  <a:pt x="0" y="2144534"/>
                </a:lnTo>
                <a:lnTo>
                  <a:pt x="0" y="1771393"/>
                </a:lnTo>
                <a:lnTo>
                  <a:pt x="0" y="1771393"/>
                </a:lnTo>
                <a:lnTo>
                  <a:pt x="36904" y="1771393"/>
                </a:lnTo>
                <a:lnTo>
                  <a:pt x="36904" y="1771393"/>
                </a:lnTo>
                <a:lnTo>
                  <a:pt x="41005" y="1385951"/>
                </a:lnTo>
                <a:lnTo>
                  <a:pt x="147616" y="1385951"/>
                </a:lnTo>
                <a:lnTo>
                  <a:pt x="147616" y="1193230"/>
                </a:lnTo>
                <a:lnTo>
                  <a:pt x="147616" y="1193230"/>
                </a:lnTo>
                <a:lnTo>
                  <a:pt x="213223" y="1193230"/>
                </a:lnTo>
                <a:lnTo>
                  <a:pt x="217324" y="992308"/>
                </a:lnTo>
                <a:lnTo>
                  <a:pt x="733980" y="992308"/>
                </a:lnTo>
                <a:lnTo>
                  <a:pt x="733980" y="799587"/>
                </a:lnTo>
                <a:lnTo>
                  <a:pt x="1837001" y="795487"/>
                </a:lnTo>
                <a:lnTo>
                  <a:pt x="1837001" y="598665"/>
                </a:lnTo>
                <a:lnTo>
                  <a:pt x="1882106" y="598665"/>
                </a:lnTo>
                <a:lnTo>
                  <a:pt x="1882106" y="401843"/>
                </a:lnTo>
                <a:lnTo>
                  <a:pt x="2636588" y="397743"/>
                </a:lnTo>
                <a:cubicBezTo>
                  <a:pt x="2635221" y="333503"/>
                  <a:pt x="2633855" y="269262"/>
                  <a:pt x="2632488" y="205022"/>
                </a:cubicBezTo>
                <a:lnTo>
                  <a:pt x="3887225" y="205022"/>
                </a:lnTo>
                <a:lnTo>
                  <a:pt x="3887225" y="0"/>
                </a:lnTo>
                <a:lnTo>
                  <a:pt x="3961033" y="8200"/>
                </a:lnTo>
                <a:lnTo>
                  <a:pt x="3965134" y="4100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973663" y="2232450"/>
            <a:ext cx="1542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4.4% [1.8-6.9%]</a:t>
            </a:r>
            <a:endParaRPr lang="en-US" sz="1100">
              <a:solidFill>
                <a:schemeClr val="tx1">
                  <a:lumMod val="50000"/>
                  <a:lumOff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80056" y="3321329"/>
            <a:ext cx="1542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2.1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% [2.0-2,3%]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66772" y="5135565"/>
            <a:ext cx="4674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25578</a:t>
            </a:r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   25148    25105   25007  25029    24977    24937    24903   24860   24820    24773    24742   24704</a:t>
            </a:r>
          </a:p>
          <a:p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255         243        243       242     242        242        240        240       240       239        239        239      238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18802" y="4889718"/>
            <a:ext cx="997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Month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953130" y="2077499"/>
            <a:ext cx="31586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53102" y="1841019"/>
            <a:ext cx="34745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47703" y="1636069"/>
            <a:ext cx="2170364" cy="56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 access site complication</a:t>
            </a:r>
          </a:p>
          <a:p>
            <a:pPr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Access site complication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5822</TotalTime>
  <Words>328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129</cp:revision>
  <dcterms:created xsi:type="dcterms:W3CDTF">2015-02-14T23:38:56Z</dcterms:created>
  <dcterms:modified xsi:type="dcterms:W3CDTF">2016-11-11T21:51:07Z</dcterms:modified>
</cp:coreProperties>
</file>