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2"/>
    <p:restoredTop sz="99854" autoAdjust="0"/>
  </p:normalViewPr>
  <p:slideViewPr>
    <p:cSldViewPr snapToGrid="0" snapToObjects="1">
      <p:cViewPr>
        <p:scale>
          <a:sx n="122" d="100"/>
          <a:sy n="122" d="100"/>
        </p:scale>
        <p:origin x="7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timkinnaird/Desktop/CTO%20access/CTO%20stable%20for%20access%20analysis%202013%20dual%20acces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timkinnaird/Desktop/CTO%20access/CTO%20stable%20for%20access%20analysis%202013%20dual%20acces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timkinnaird/Desktop/CTO%20access/CTO%20stable%20for%20access%20analysis%202013%20dual%20acces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timkinnaird/Desktop/CTO%20access/CTO%20stable%20for%20access%20analysis%202013%20dual%20acces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842016498763989"/>
          <c:y val="0.0946569051443634"/>
          <c:w val="0.876712860617499"/>
          <c:h val="0.8169711135823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Figures!$J$9</c:f>
              <c:strCache>
                <c:ptCount val="1"/>
                <c:pt idx="0">
                  <c:v>Access complication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Figures!$K$8:$O$8</c:f>
              <c:strCache>
                <c:ptCount val="5"/>
                <c:pt idx="0">
                  <c:v>Radial</c:v>
                </c:pt>
                <c:pt idx="1">
                  <c:v>Radial/radial</c:v>
                </c:pt>
                <c:pt idx="2">
                  <c:v>Femoral</c:v>
                </c:pt>
                <c:pt idx="3">
                  <c:v>Femoral/radial</c:v>
                </c:pt>
                <c:pt idx="4">
                  <c:v>Femoral/femoral</c:v>
                </c:pt>
              </c:strCache>
            </c:strRef>
          </c:cat>
          <c:val>
            <c:numRef>
              <c:f>Figures!$K$9:$O$9</c:f>
              <c:numCache>
                <c:formatCode>General</c:formatCode>
                <c:ptCount val="5"/>
                <c:pt idx="0">
                  <c:v>0.5</c:v>
                </c:pt>
                <c:pt idx="1">
                  <c:v>0.9</c:v>
                </c:pt>
                <c:pt idx="2">
                  <c:v>1.5</c:v>
                </c:pt>
                <c:pt idx="3">
                  <c:v>1.2</c:v>
                </c:pt>
                <c:pt idx="4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-27"/>
        <c:axId val="-1161145488"/>
        <c:axId val="-1206758352"/>
      </c:barChart>
      <c:catAx>
        <c:axId val="-116114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206758352"/>
        <c:crosses val="autoZero"/>
        <c:auto val="1"/>
        <c:lblAlgn val="ctr"/>
        <c:lblOffset val="100"/>
        <c:noMultiLvlLbl val="0"/>
      </c:catAx>
      <c:valAx>
        <c:axId val="-120675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16114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6703329534473"/>
          <c:y val="0.03923143457308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842016498763989"/>
          <c:y val="0.0946569051443634"/>
          <c:w val="0.876712860617499"/>
          <c:h val="0.8169711135823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Figures!$J$27</c:f>
              <c:strCache>
                <c:ptCount val="1"/>
                <c:pt idx="0">
                  <c:v>Major bleed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Figures!$K$26:$O$26</c:f>
              <c:strCache>
                <c:ptCount val="5"/>
                <c:pt idx="0">
                  <c:v>Radial</c:v>
                </c:pt>
                <c:pt idx="1">
                  <c:v>Radial/radial</c:v>
                </c:pt>
                <c:pt idx="2">
                  <c:v>Femoral</c:v>
                </c:pt>
                <c:pt idx="3">
                  <c:v>Femoral/radial</c:v>
                </c:pt>
                <c:pt idx="4">
                  <c:v>Femoral/femoral</c:v>
                </c:pt>
              </c:strCache>
            </c:strRef>
          </c:cat>
          <c:val>
            <c:numRef>
              <c:f>Figures!$K$27:$O$27</c:f>
              <c:numCache>
                <c:formatCode>General</c:formatCode>
                <c:ptCount val="5"/>
                <c:pt idx="0">
                  <c:v>0.2</c:v>
                </c:pt>
                <c:pt idx="1">
                  <c:v>0.0</c:v>
                </c:pt>
                <c:pt idx="2">
                  <c:v>0.8</c:v>
                </c:pt>
                <c:pt idx="3">
                  <c:v>0.8</c:v>
                </c:pt>
                <c:pt idx="4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-27"/>
        <c:axId val="-1199517856"/>
        <c:axId val="-1205730048"/>
      </c:barChart>
      <c:catAx>
        <c:axId val="-119951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205730048"/>
        <c:crosses val="autoZero"/>
        <c:auto val="1"/>
        <c:lblAlgn val="ctr"/>
        <c:lblOffset val="100"/>
        <c:noMultiLvlLbl val="0"/>
      </c:catAx>
      <c:valAx>
        <c:axId val="-1205730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1995178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7483330074236"/>
          <c:y val="0.05230857943078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842016498763989"/>
          <c:y val="0.116452146573857"/>
          <c:w val="0.876712860617499"/>
          <c:h val="0.795175872152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Figures!$J$44</c:f>
              <c:strCache>
                <c:ptCount val="1"/>
                <c:pt idx="0">
                  <c:v>Transfusion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Figures!$K$43:$O$43</c:f>
              <c:strCache>
                <c:ptCount val="5"/>
                <c:pt idx="0">
                  <c:v>Radial</c:v>
                </c:pt>
                <c:pt idx="1">
                  <c:v>Radial/radial</c:v>
                </c:pt>
                <c:pt idx="2">
                  <c:v>Femoral</c:v>
                </c:pt>
                <c:pt idx="3">
                  <c:v>Femoral/radial</c:v>
                </c:pt>
                <c:pt idx="4">
                  <c:v>Femoral/femoral</c:v>
                </c:pt>
              </c:strCache>
            </c:strRef>
          </c:cat>
          <c:val>
            <c:numRef>
              <c:f>Figures!$K$44:$O$44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0.4</c:v>
                </c:pt>
                <c:pt idx="3">
                  <c:v>0.3</c:v>
                </c:pt>
                <c:pt idx="4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-27"/>
        <c:axId val="-1186635968"/>
        <c:axId val="-1149741856"/>
      </c:barChart>
      <c:catAx>
        <c:axId val="-118663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149741856"/>
        <c:crosses val="autoZero"/>
        <c:auto val="1"/>
        <c:lblAlgn val="ctr"/>
        <c:lblOffset val="100"/>
        <c:noMultiLvlLbl val="0"/>
      </c:catAx>
      <c:valAx>
        <c:axId val="-1149741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18663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9807678558662"/>
          <c:y val="0.04359048285898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842016498763989"/>
          <c:y val="0.105336573444815"/>
          <c:w val="0.876712860617499"/>
          <c:h val="0.806291445281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Figures!$J$48</c:f>
              <c:strCache>
                <c:ptCount val="1"/>
                <c:pt idx="0">
                  <c:v>30 day mortality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Figures!$K$47:$O$47</c:f>
              <c:strCache>
                <c:ptCount val="5"/>
                <c:pt idx="0">
                  <c:v>Radial</c:v>
                </c:pt>
                <c:pt idx="1">
                  <c:v>Radial/radial</c:v>
                </c:pt>
                <c:pt idx="2">
                  <c:v>Femoral</c:v>
                </c:pt>
                <c:pt idx="3">
                  <c:v>Femoral/radial</c:v>
                </c:pt>
                <c:pt idx="4">
                  <c:v>Femoral/femoral</c:v>
                </c:pt>
              </c:strCache>
            </c:strRef>
          </c:cat>
          <c:val>
            <c:numRef>
              <c:f>Figures!$K$48:$O$48</c:f>
              <c:numCache>
                <c:formatCode>General</c:formatCode>
                <c:ptCount val="5"/>
                <c:pt idx="0">
                  <c:v>0.1</c:v>
                </c:pt>
                <c:pt idx="1">
                  <c:v>0.0</c:v>
                </c:pt>
                <c:pt idx="2">
                  <c:v>0.7</c:v>
                </c:pt>
                <c:pt idx="3">
                  <c:v>0.5</c:v>
                </c:pt>
                <c:pt idx="4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-27"/>
        <c:axId val="-1204901248"/>
        <c:axId val="-1205573744"/>
      </c:barChart>
      <c:catAx>
        <c:axId val="-120490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205573744"/>
        <c:crosses val="autoZero"/>
        <c:auto val="1"/>
        <c:lblAlgn val="ctr"/>
        <c:lblOffset val="100"/>
        <c:noMultiLvlLbl val="0"/>
      </c:catAx>
      <c:valAx>
        <c:axId val="-1205573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20490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EB58F-14AD-4344-8E76-7424056204F1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F5EF-2D0F-3A4E-A551-12F47255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2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2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9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8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0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6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DDF1-F85C-AB42-997A-B023C760056C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238098"/>
              </p:ext>
            </p:extLst>
          </p:nvPr>
        </p:nvGraphicFramePr>
        <p:xfrm>
          <a:off x="325821" y="373120"/>
          <a:ext cx="4224074" cy="28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800720"/>
              </p:ext>
            </p:extLst>
          </p:nvPr>
        </p:nvGraphicFramePr>
        <p:xfrm>
          <a:off x="4607692" y="373120"/>
          <a:ext cx="4224074" cy="28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101239"/>
              </p:ext>
            </p:extLst>
          </p:nvPr>
        </p:nvGraphicFramePr>
        <p:xfrm>
          <a:off x="325821" y="3386959"/>
          <a:ext cx="4224074" cy="28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21959"/>
              </p:ext>
            </p:extLst>
          </p:nvPr>
        </p:nvGraphicFramePr>
        <p:xfrm>
          <a:off x="4607692" y="3386959"/>
          <a:ext cx="4224074" cy="282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82018" y="6476936"/>
            <a:ext cx="6251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Supplmental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Figure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Access site and related outcomes by all access site groups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5823</TotalTime>
  <Words>22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University Hospital of Wales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Kinnaird</dc:creator>
  <cp:lastModifiedBy>Tim Kinnaird</cp:lastModifiedBy>
  <cp:revision>131</cp:revision>
  <dcterms:created xsi:type="dcterms:W3CDTF">2015-02-14T23:38:56Z</dcterms:created>
  <dcterms:modified xsi:type="dcterms:W3CDTF">2016-11-22T11:19:16Z</dcterms:modified>
</cp:coreProperties>
</file>