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1388388" cy="15124113"/>
  <p:notesSz cx="9144000" cy="6858000"/>
  <p:defaultTextStyle>
    <a:defPPr>
      <a:defRPr lang="en-US"/>
    </a:defPPr>
    <a:lvl1pPr marL="0" algn="l" defTabSz="1042994" rtl="0" eaLnBrk="1" latinLnBrk="0" hangingPunct="1">
      <a:defRPr sz="4100" kern="1200">
        <a:solidFill>
          <a:schemeClr val="tx1"/>
        </a:solidFill>
        <a:latin typeface="+mn-lt"/>
        <a:ea typeface="+mn-ea"/>
        <a:cs typeface="+mn-cs"/>
      </a:defRPr>
    </a:lvl1pPr>
    <a:lvl2pPr marL="1042994" algn="l" defTabSz="1042994" rtl="0" eaLnBrk="1" latinLnBrk="0" hangingPunct="1">
      <a:defRPr sz="4100" kern="1200">
        <a:solidFill>
          <a:schemeClr val="tx1"/>
        </a:solidFill>
        <a:latin typeface="+mn-lt"/>
        <a:ea typeface="+mn-ea"/>
        <a:cs typeface="+mn-cs"/>
      </a:defRPr>
    </a:lvl2pPr>
    <a:lvl3pPr marL="2085991" algn="l" defTabSz="1042994" rtl="0" eaLnBrk="1" latinLnBrk="0" hangingPunct="1">
      <a:defRPr sz="4100" kern="1200">
        <a:solidFill>
          <a:schemeClr val="tx1"/>
        </a:solidFill>
        <a:latin typeface="+mn-lt"/>
        <a:ea typeface="+mn-ea"/>
        <a:cs typeface="+mn-cs"/>
      </a:defRPr>
    </a:lvl3pPr>
    <a:lvl4pPr marL="3128988" algn="l" defTabSz="1042994" rtl="0" eaLnBrk="1" latinLnBrk="0" hangingPunct="1">
      <a:defRPr sz="4100" kern="1200">
        <a:solidFill>
          <a:schemeClr val="tx1"/>
        </a:solidFill>
        <a:latin typeface="+mn-lt"/>
        <a:ea typeface="+mn-ea"/>
        <a:cs typeface="+mn-cs"/>
      </a:defRPr>
    </a:lvl4pPr>
    <a:lvl5pPr marL="4171982" algn="l" defTabSz="1042994" rtl="0" eaLnBrk="1" latinLnBrk="0" hangingPunct="1">
      <a:defRPr sz="4100" kern="1200">
        <a:solidFill>
          <a:schemeClr val="tx1"/>
        </a:solidFill>
        <a:latin typeface="+mn-lt"/>
        <a:ea typeface="+mn-ea"/>
        <a:cs typeface="+mn-cs"/>
      </a:defRPr>
    </a:lvl5pPr>
    <a:lvl6pPr marL="5214977" algn="l" defTabSz="1042994" rtl="0" eaLnBrk="1" latinLnBrk="0" hangingPunct="1">
      <a:defRPr sz="4100" kern="1200">
        <a:solidFill>
          <a:schemeClr val="tx1"/>
        </a:solidFill>
        <a:latin typeface="+mn-lt"/>
        <a:ea typeface="+mn-ea"/>
        <a:cs typeface="+mn-cs"/>
      </a:defRPr>
    </a:lvl6pPr>
    <a:lvl7pPr marL="6257972" algn="l" defTabSz="1042994" rtl="0" eaLnBrk="1" latinLnBrk="0" hangingPunct="1">
      <a:defRPr sz="4100" kern="1200">
        <a:solidFill>
          <a:schemeClr val="tx1"/>
        </a:solidFill>
        <a:latin typeface="+mn-lt"/>
        <a:ea typeface="+mn-ea"/>
        <a:cs typeface="+mn-cs"/>
      </a:defRPr>
    </a:lvl7pPr>
    <a:lvl8pPr marL="7300969" algn="l" defTabSz="1042994" rtl="0" eaLnBrk="1" latinLnBrk="0" hangingPunct="1">
      <a:defRPr sz="4100" kern="1200">
        <a:solidFill>
          <a:schemeClr val="tx1"/>
        </a:solidFill>
        <a:latin typeface="+mn-lt"/>
        <a:ea typeface="+mn-ea"/>
        <a:cs typeface="+mn-cs"/>
      </a:defRPr>
    </a:lvl8pPr>
    <a:lvl9pPr marL="8343963" algn="l" defTabSz="1042994" rtl="0" eaLnBrk="1" latinLnBrk="0" hangingPunct="1">
      <a:defRPr sz="4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727" autoAdjust="0"/>
    <p:restoredTop sz="92098" autoAdjust="0"/>
  </p:normalViewPr>
  <p:slideViewPr>
    <p:cSldViewPr snapToGrid="0" snapToObjects="1" showGuides="1">
      <p:cViewPr varScale="1">
        <p:scale>
          <a:sx n="57" d="100"/>
          <a:sy n="57" d="100"/>
        </p:scale>
        <p:origin x="-1296" y="-120"/>
      </p:cViewPr>
      <p:guideLst>
        <p:guide orient="horz" pos="4752"/>
        <p:guide pos="67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DB620F-5D42-4E45-A620-A9938750B1EC}" type="doc">
      <dgm:prSet loTypeId="urn:microsoft.com/office/officeart/2009/layout/CircleArrowProcess" loCatId="" qsTypeId="urn:microsoft.com/office/officeart/2005/8/quickstyle/simple4" qsCatId="simple" csTypeId="urn:microsoft.com/office/officeart/2005/8/colors/accent1_2" csCatId="accent1" phldr="1"/>
      <dgm:spPr/>
    </dgm:pt>
    <dgm:pt modelId="{55F10818-7AF6-934D-A74B-41EF20E4293B}">
      <dgm:prSet phldrT="[Text]" custT="1">
        <dgm:style>
          <a:lnRef idx="2">
            <a:schemeClr val="accent5"/>
          </a:lnRef>
          <a:fillRef idx="1">
            <a:schemeClr val="lt1"/>
          </a:fillRef>
          <a:effectRef idx="0">
            <a:schemeClr val="accent5"/>
          </a:effectRef>
          <a:fontRef idx="minor">
            <a:schemeClr val="dk1"/>
          </a:fontRef>
        </dgm:style>
      </dgm:prSet>
      <dgm:spPr>
        <a:noFill/>
        <a:ln>
          <a:noFill/>
        </a:ln>
      </dgm:spPr>
      <dgm:t>
        <a:bodyPr/>
        <a:lstStyle/>
        <a:p>
          <a:r>
            <a:rPr lang="en-US" sz="2400" dirty="0" smtClean="0">
              <a:solidFill>
                <a:srgbClr val="215968"/>
              </a:solidFill>
              <a:latin typeface="Courier"/>
              <a:cs typeface="Courier"/>
            </a:rPr>
            <a:t>Share email  and discussion prompts with groups</a:t>
          </a:r>
          <a:endParaRPr lang="en-US" sz="2400" dirty="0">
            <a:solidFill>
              <a:srgbClr val="215968"/>
            </a:solidFill>
            <a:latin typeface="Courier"/>
            <a:cs typeface="Courier"/>
          </a:endParaRPr>
        </a:p>
      </dgm:t>
    </dgm:pt>
    <dgm:pt modelId="{A86EF890-74A8-984B-A433-BFAFCF85D802}" type="parTrans" cxnId="{0990E17E-095F-B044-AC76-9F2A4746D601}">
      <dgm:prSet/>
      <dgm:spPr/>
      <dgm:t>
        <a:bodyPr/>
        <a:lstStyle/>
        <a:p>
          <a:endParaRPr lang="en-US" sz="2400"/>
        </a:p>
      </dgm:t>
    </dgm:pt>
    <dgm:pt modelId="{69F72F22-A691-504A-A022-BB542BF97589}" type="sibTrans" cxnId="{0990E17E-095F-B044-AC76-9F2A4746D601}">
      <dgm:prSet>
        <dgm:style>
          <a:lnRef idx="2">
            <a:schemeClr val="accent5"/>
          </a:lnRef>
          <a:fillRef idx="1">
            <a:schemeClr val="lt1"/>
          </a:fillRef>
          <a:effectRef idx="0">
            <a:schemeClr val="accent5"/>
          </a:effectRef>
          <a:fontRef idx="minor">
            <a:schemeClr val="dk1"/>
          </a:fontRef>
        </dgm:style>
      </dgm:prSet>
      <dgm:spPr>
        <a:solidFill>
          <a:schemeClr val="accent5">
            <a:lumMod val="60000"/>
            <a:lumOff val="40000"/>
          </a:schemeClr>
        </a:solidFill>
      </dgm:spPr>
      <dgm:t>
        <a:bodyPr/>
        <a:lstStyle/>
        <a:p>
          <a:endParaRPr lang="en-US" sz="2400"/>
        </a:p>
      </dgm:t>
    </dgm:pt>
    <dgm:pt modelId="{D7E8AA05-7586-5443-9B0A-68BCED97920C}">
      <dgm:prSet phldrT="[Text]" custT="1">
        <dgm:style>
          <a:lnRef idx="2">
            <a:schemeClr val="accent5"/>
          </a:lnRef>
          <a:fillRef idx="1">
            <a:schemeClr val="lt1"/>
          </a:fillRef>
          <a:effectRef idx="0">
            <a:schemeClr val="accent5"/>
          </a:effectRef>
          <a:fontRef idx="minor">
            <a:schemeClr val="dk1"/>
          </a:fontRef>
        </dgm:style>
      </dgm:prSet>
      <dgm:spPr>
        <a:noFill/>
        <a:ln>
          <a:noFill/>
        </a:ln>
      </dgm:spPr>
      <dgm:t>
        <a:bodyPr/>
        <a:lstStyle/>
        <a:p>
          <a:r>
            <a:rPr lang="en-US" sz="2400" dirty="0" smtClean="0">
              <a:solidFill>
                <a:srgbClr val="215968"/>
              </a:solidFill>
              <a:latin typeface="Courier"/>
              <a:cs typeface="Courier"/>
            </a:rPr>
            <a:t>Synchronize in person and distance </a:t>
          </a:r>
          <a:r>
            <a:rPr lang="en-US" sz="2400" dirty="0" smtClean="0">
              <a:solidFill>
                <a:srgbClr val="215968"/>
              </a:solidFill>
              <a:latin typeface="Courier"/>
              <a:cs typeface="Courier"/>
            </a:rPr>
            <a:t>modules</a:t>
          </a:r>
          <a:endParaRPr lang="en-US" sz="2400" dirty="0">
            <a:solidFill>
              <a:srgbClr val="215968"/>
            </a:solidFill>
          </a:endParaRPr>
        </a:p>
      </dgm:t>
    </dgm:pt>
    <dgm:pt modelId="{B11AFE7E-85B4-8546-8D65-1FEAFA218875}" type="parTrans" cxnId="{DACDF04E-5365-B349-8806-CBEC77A0E2D5}">
      <dgm:prSet/>
      <dgm:spPr/>
      <dgm:t>
        <a:bodyPr/>
        <a:lstStyle/>
        <a:p>
          <a:endParaRPr lang="en-US" sz="2400"/>
        </a:p>
      </dgm:t>
    </dgm:pt>
    <dgm:pt modelId="{D8D86B2B-2FD8-B146-878F-05E36A63C43B}" type="sibTrans" cxnId="{DACDF04E-5365-B349-8806-CBEC77A0E2D5}">
      <dgm:prSet/>
      <dgm:spPr/>
      <dgm:t>
        <a:bodyPr/>
        <a:lstStyle/>
        <a:p>
          <a:endParaRPr lang="en-US" sz="2400"/>
        </a:p>
      </dgm:t>
    </dgm:pt>
    <dgm:pt modelId="{85F3461B-B723-D84B-A100-A9066154AF67}">
      <dgm:prSet phldrT="[Text]" custT="1">
        <dgm:style>
          <a:lnRef idx="2">
            <a:schemeClr val="accent5"/>
          </a:lnRef>
          <a:fillRef idx="1">
            <a:schemeClr val="lt1"/>
          </a:fillRef>
          <a:effectRef idx="0">
            <a:schemeClr val="accent5"/>
          </a:effectRef>
          <a:fontRef idx="minor">
            <a:schemeClr val="dk1"/>
          </a:fontRef>
        </dgm:style>
      </dgm:prSet>
      <dgm:spPr>
        <a:noFill/>
        <a:ln>
          <a:noFill/>
        </a:ln>
      </dgm:spPr>
      <dgm:t>
        <a:bodyPr/>
        <a:lstStyle/>
        <a:p>
          <a:r>
            <a:rPr lang="en-US" sz="2400" dirty="0" smtClean="0">
              <a:solidFill>
                <a:srgbClr val="215968"/>
              </a:solidFill>
              <a:latin typeface="Courier"/>
              <a:cs typeface="Courier"/>
            </a:rPr>
            <a:t>Simple form to </a:t>
          </a:r>
          <a:r>
            <a:rPr lang="en-US" sz="2400" dirty="0" err="1" smtClean="0">
              <a:solidFill>
                <a:srgbClr val="215968"/>
              </a:solidFill>
              <a:latin typeface="Courier"/>
              <a:cs typeface="Courier"/>
            </a:rPr>
            <a:t>summarise</a:t>
          </a:r>
          <a:r>
            <a:rPr lang="en-US" sz="2400" dirty="0" smtClean="0">
              <a:solidFill>
                <a:srgbClr val="215968"/>
              </a:solidFill>
              <a:latin typeface="Courier"/>
              <a:cs typeface="Courier"/>
            </a:rPr>
            <a:t> discussions and reflections</a:t>
          </a:r>
          <a:endParaRPr lang="en-US" sz="2400" dirty="0">
            <a:solidFill>
              <a:srgbClr val="215968"/>
            </a:solidFill>
            <a:latin typeface="Courier"/>
            <a:cs typeface="Courier"/>
          </a:endParaRPr>
        </a:p>
      </dgm:t>
    </dgm:pt>
    <dgm:pt modelId="{55446245-24BB-6D48-AB9D-7FF03F5D1B1A}" type="parTrans" cxnId="{B2B5C950-76FB-214B-9395-FA6F212530AE}">
      <dgm:prSet/>
      <dgm:spPr/>
      <dgm:t>
        <a:bodyPr/>
        <a:lstStyle/>
        <a:p>
          <a:endParaRPr lang="en-US" sz="2400"/>
        </a:p>
      </dgm:t>
    </dgm:pt>
    <dgm:pt modelId="{6B365E84-028B-7D4D-B13E-0882B5CC6BFD}" type="sibTrans" cxnId="{B2B5C950-76FB-214B-9395-FA6F212530AE}">
      <dgm:prSet/>
      <dgm:spPr/>
      <dgm:t>
        <a:bodyPr/>
        <a:lstStyle/>
        <a:p>
          <a:endParaRPr lang="en-US" sz="2400"/>
        </a:p>
      </dgm:t>
    </dgm:pt>
    <dgm:pt modelId="{ACC60D8D-1D63-AB4D-B5F5-A4C23B4236D1}" type="pres">
      <dgm:prSet presAssocID="{D3DB620F-5D42-4E45-A620-A9938750B1EC}" presName="Name0" presStyleCnt="0">
        <dgm:presLayoutVars>
          <dgm:chMax val="7"/>
          <dgm:chPref val="7"/>
          <dgm:dir/>
          <dgm:animLvl val="lvl"/>
        </dgm:presLayoutVars>
      </dgm:prSet>
      <dgm:spPr/>
    </dgm:pt>
    <dgm:pt modelId="{0A8A4447-6E59-0645-A9DF-AC0E65B74DED}" type="pres">
      <dgm:prSet presAssocID="{D7E8AA05-7586-5443-9B0A-68BCED97920C}" presName="Accent1" presStyleCnt="0"/>
      <dgm:spPr/>
    </dgm:pt>
    <dgm:pt modelId="{3E5F6BDB-56F1-9C4E-AD33-A00D6358658A}" type="pres">
      <dgm:prSet presAssocID="{D7E8AA05-7586-5443-9B0A-68BCED97920C}" presName="Accent" presStyleLbl="node1" presStyleIdx="0" presStyleCnt="3">
        <dgm:style>
          <a:lnRef idx="2">
            <a:schemeClr val="accent5"/>
          </a:lnRef>
          <a:fillRef idx="1">
            <a:schemeClr val="lt1"/>
          </a:fillRef>
          <a:effectRef idx="0">
            <a:schemeClr val="accent5"/>
          </a:effectRef>
          <a:fontRef idx="minor">
            <a:schemeClr val="dk1"/>
          </a:fontRef>
        </dgm:style>
      </dgm:prSet>
      <dgm:spPr>
        <a:ln>
          <a:solidFill>
            <a:srgbClr val="215968"/>
          </a:solidFill>
        </a:ln>
      </dgm:spPr>
    </dgm:pt>
    <dgm:pt modelId="{FF604C9D-6AEA-9D4C-8335-3F8488E2444F}" type="pres">
      <dgm:prSet presAssocID="{D7E8AA05-7586-5443-9B0A-68BCED97920C}" presName="Parent1" presStyleLbl="revTx" presStyleIdx="0" presStyleCnt="3">
        <dgm:presLayoutVars>
          <dgm:chMax val="1"/>
          <dgm:chPref val="1"/>
          <dgm:bulletEnabled val="1"/>
        </dgm:presLayoutVars>
      </dgm:prSet>
      <dgm:spPr/>
      <dgm:t>
        <a:bodyPr/>
        <a:lstStyle/>
        <a:p>
          <a:endParaRPr lang="en-US"/>
        </a:p>
      </dgm:t>
    </dgm:pt>
    <dgm:pt modelId="{8B769C4F-4B03-134A-B8AB-1E6AA06FF6E3}" type="pres">
      <dgm:prSet presAssocID="{55F10818-7AF6-934D-A74B-41EF20E4293B}" presName="Accent2" presStyleCnt="0"/>
      <dgm:spPr/>
    </dgm:pt>
    <dgm:pt modelId="{2DB5D639-76A0-6544-98DF-5911C53DC6FE}" type="pres">
      <dgm:prSet presAssocID="{55F10818-7AF6-934D-A74B-41EF20E4293B}" presName="Accent" presStyleLbl="node1" presStyleIdx="1" presStyleCnt="3" custLinFactNeighborX="-8799">
        <dgm:style>
          <a:lnRef idx="2">
            <a:schemeClr val="accent5"/>
          </a:lnRef>
          <a:fillRef idx="1">
            <a:schemeClr val="lt1"/>
          </a:fillRef>
          <a:effectRef idx="0">
            <a:schemeClr val="accent5"/>
          </a:effectRef>
          <a:fontRef idx="minor">
            <a:schemeClr val="dk1"/>
          </a:fontRef>
        </dgm:style>
      </dgm:prSet>
      <dgm:spPr>
        <a:ln>
          <a:solidFill>
            <a:srgbClr val="215968"/>
          </a:solidFill>
        </a:ln>
      </dgm:spPr>
    </dgm:pt>
    <dgm:pt modelId="{A1F1DE54-4C4B-BD4E-BC0A-A77D096D166C}" type="pres">
      <dgm:prSet presAssocID="{55F10818-7AF6-934D-A74B-41EF20E4293B}" presName="Parent2" presStyleLbl="revTx" presStyleIdx="1" presStyleCnt="3" custLinFactNeighborX="-12818" custLinFactNeighborY="-7545">
        <dgm:presLayoutVars>
          <dgm:chMax val="1"/>
          <dgm:chPref val="1"/>
          <dgm:bulletEnabled val="1"/>
        </dgm:presLayoutVars>
      </dgm:prSet>
      <dgm:spPr/>
      <dgm:t>
        <a:bodyPr/>
        <a:lstStyle/>
        <a:p>
          <a:endParaRPr lang="en-US"/>
        </a:p>
      </dgm:t>
    </dgm:pt>
    <dgm:pt modelId="{3577FF1F-AEFF-A54B-A83B-E95594CAE25A}" type="pres">
      <dgm:prSet presAssocID="{85F3461B-B723-D84B-A100-A9066154AF67}" presName="Accent3" presStyleCnt="0"/>
      <dgm:spPr/>
    </dgm:pt>
    <dgm:pt modelId="{A1DB63CA-D261-E847-B020-6D8E9ABC1EFD}" type="pres">
      <dgm:prSet presAssocID="{85F3461B-B723-D84B-A100-A9066154AF67}" presName="Accent" presStyleLbl="node1" presStyleIdx="2" presStyleCnt="3">
        <dgm:style>
          <a:lnRef idx="2">
            <a:schemeClr val="accent5"/>
          </a:lnRef>
          <a:fillRef idx="1">
            <a:schemeClr val="lt1"/>
          </a:fillRef>
          <a:effectRef idx="0">
            <a:schemeClr val="accent5"/>
          </a:effectRef>
          <a:fontRef idx="minor">
            <a:schemeClr val="dk1"/>
          </a:fontRef>
        </dgm:style>
      </dgm:prSet>
      <dgm:spPr>
        <a:ln>
          <a:solidFill>
            <a:srgbClr val="215968"/>
          </a:solidFill>
        </a:ln>
      </dgm:spPr>
    </dgm:pt>
    <dgm:pt modelId="{AA5331C8-8923-5745-811E-D38410FA5025}" type="pres">
      <dgm:prSet presAssocID="{85F3461B-B723-D84B-A100-A9066154AF67}" presName="Parent3" presStyleLbl="revTx" presStyleIdx="2" presStyleCnt="3">
        <dgm:presLayoutVars>
          <dgm:chMax val="1"/>
          <dgm:chPref val="1"/>
          <dgm:bulletEnabled val="1"/>
        </dgm:presLayoutVars>
      </dgm:prSet>
      <dgm:spPr/>
      <dgm:t>
        <a:bodyPr/>
        <a:lstStyle/>
        <a:p>
          <a:endParaRPr lang="en-US"/>
        </a:p>
      </dgm:t>
    </dgm:pt>
  </dgm:ptLst>
  <dgm:cxnLst>
    <dgm:cxn modelId="{D68BDD90-655C-7A49-9E91-3F4A1BAF67FA}" type="presOf" srcId="{55F10818-7AF6-934D-A74B-41EF20E4293B}" destId="{A1F1DE54-4C4B-BD4E-BC0A-A77D096D166C}" srcOrd="0" destOrd="0" presId="urn:microsoft.com/office/officeart/2009/layout/CircleArrowProcess"/>
    <dgm:cxn modelId="{DACDF04E-5365-B349-8806-CBEC77A0E2D5}" srcId="{D3DB620F-5D42-4E45-A620-A9938750B1EC}" destId="{D7E8AA05-7586-5443-9B0A-68BCED97920C}" srcOrd="0" destOrd="0" parTransId="{B11AFE7E-85B4-8546-8D65-1FEAFA218875}" sibTransId="{D8D86B2B-2FD8-B146-878F-05E36A63C43B}"/>
    <dgm:cxn modelId="{629460C4-9FAA-D34B-96FE-E25F553D1EBD}" type="presOf" srcId="{D7E8AA05-7586-5443-9B0A-68BCED97920C}" destId="{FF604C9D-6AEA-9D4C-8335-3F8488E2444F}" srcOrd="0" destOrd="0" presId="urn:microsoft.com/office/officeart/2009/layout/CircleArrowProcess"/>
    <dgm:cxn modelId="{65A9E71D-77EE-AB4F-815A-6F3B06957CF9}" type="presOf" srcId="{D3DB620F-5D42-4E45-A620-A9938750B1EC}" destId="{ACC60D8D-1D63-AB4D-B5F5-A4C23B4236D1}" srcOrd="0" destOrd="0" presId="urn:microsoft.com/office/officeart/2009/layout/CircleArrowProcess"/>
    <dgm:cxn modelId="{A35DCA8F-A78A-FF42-BEB0-86650E2B177F}" type="presOf" srcId="{85F3461B-B723-D84B-A100-A9066154AF67}" destId="{AA5331C8-8923-5745-811E-D38410FA5025}" srcOrd="0" destOrd="0" presId="urn:microsoft.com/office/officeart/2009/layout/CircleArrowProcess"/>
    <dgm:cxn modelId="{0990E17E-095F-B044-AC76-9F2A4746D601}" srcId="{D3DB620F-5D42-4E45-A620-A9938750B1EC}" destId="{55F10818-7AF6-934D-A74B-41EF20E4293B}" srcOrd="1" destOrd="0" parTransId="{A86EF890-74A8-984B-A433-BFAFCF85D802}" sibTransId="{69F72F22-A691-504A-A022-BB542BF97589}"/>
    <dgm:cxn modelId="{B2B5C950-76FB-214B-9395-FA6F212530AE}" srcId="{D3DB620F-5D42-4E45-A620-A9938750B1EC}" destId="{85F3461B-B723-D84B-A100-A9066154AF67}" srcOrd="2" destOrd="0" parTransId="{55446245-24BB-6D48-AB9D-7FF03F5D1B1A}" sibTransId="{6B365E84-028B-7D4D-B13E-0882B5CC6BFD}"/>
    <dgm:cxn modelId="{E2E66438-AE75-DE48-B482-8F3C727A300D}" type="presParOf" srcId="{ACC60D8D-1D63-AB4D-B5F5-A4C23B4236D1}" destId="{0A8A4447-6E59-0645-A9DF-AC0E65B74DED}" srcOrd="0" destOrd="0" presId="urn:microsoft.com/office/officeart/2009/layout/CircleArrowProcess"/>
    <dgm:cxn modelId="{6A4200D3-7F6D-5E47-9921-3D17883C3684}" type="presParOf" srcId="{0A8A4447-6E59-0645-A9DF-AC0E65B74DED}" destId="{3E5F6BDB-56F1-9C4E-AD33-A00D6358658A}" srcOrd="0" destOrd="0" presId="urn:microsoft.com/office/officeart/2009/layout/CircleArrowProcess"/>
    <dgm:cxn modelId="{F6D70592-5556-E143-B98A-91EC46179937}" type="presParOf" srcId="{ACC60D8D-1D63-AB4D-B5F5-A4C23B4236D1}" destId="{FF604C9D-6AEA-9D4C-8335-3F8488E2444F}" srcOrd="1" destOrd="0" presId="urn:microsoft.com/office/officeart/2009/layout/CircleArrowProcess"/>
    <dgm:cxn modelId="{EEC74836-9165-3248-A6C9-F0C022C08FCE}" type="presParOf" srcId="{ACC60D8D-1D63-AB4D-B5F5-A4C23B4236D1}" destId="{8B769C4F-4B03-134A-B8AB-1E6AA06FF6E3}" srcOrd="2" destOrd="0" presId="urn:microsoft.com/office/officeart/2009/layout/CircleArrowProcess"/>
    <dgm:cxn modelId="{A906D5BE-2533-AF4C-99B8-9FF9C09F0E57}" type="presParOf" srcId="{8B769C4F-4B03-134A-B8AB-1E6AA06FF6E3}" destId="{2DB5D639-76A0-6544-98DF-5911C53DC6FE}" srcOrd="0" destOrd="0" presId="urn:microsoft.com/office/officeart/2009/layout/CircleArrowProcess"/>
    <dgm:cxn modelId="{ACDD41F1-5A7E-EB42-9483-92A8E18C1D9F}" type="presParOf" srcId="{ACC60D8D-1D63-AB4D-B5F5-A4C23B4236D1}" destId="{A1F1DE54-4C4B-BD4E-BC0A-A77D096D166C}" srcOrd="3" destOrd="0" presId="urn:microsoft.com/office/officeart/2009/layout/CircleArrowProcess"/>
    <dgm:cxn modelId="{F2EF1C2F-6DC3-194B-82E0-1990C8F04AF5}" type="presParOf" srcId="{ACC60D8D-1D63-AB4D-B5F5-A4C23B4236D1}" destId="{3577FF1F-AEFF-A54B-A83B-E95594CAE25A}" srcOrd="4" destOrd="0" presId="urn:microsoft.com/office/officeart/2009/layout/CircleArrowProcess"/>
    <dgm:cxn modelId="{0207C830-E521-CC48-8629-D1B0D94FA77C}" type="presParOf" srcId="{3577FF1F-AEFF-A54B-A83B-E95594CAE25A}" destId="{A1DB63CA-D261-E847-B020-6D8E9ABC1EFD}" srcOrd="0" destOrd="0" presId="urn:microsoft.com/office/officeart/2009/layout/CircleArrowProcess"/>
    <dgm:cxn modelId="{D04AC9EF-ADB7-2646-9FE9-1E8837BD14AC}" type="presParOf" srcId="{ACC60D8D-1D63-AB4D-B5F5-A4C23B4236D1}" destId="{AA5331C8-8923-5745-811E-D38410FA5025}"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F6BDB-56F1-9C4E-AD33-A00D6358658A}">
      <dsp:nvSpPr>
        <dsp:cNvPr id="0" name=""/>
        <dsp:cNvSpPr/>
      </dsp:nvSpPr>
      <dsp:spPr>
        <a:xfrm>
          <a:off x="2431403" y="992344"/>
          <a:ext cx="4207743" cy="4208383"/>
        </a:xfrm>
        <a:prstGeom prst="circularArrow">
          <a:avLst>
            <a:gd name="adj1" fmla="val 10980"/>
            <a:gd name="adj2" fmla="val 1142322"/>
            <a:gd name="adj3" fmla="val 4500000"/>
            <a:gd name="adj4" fmla="val 10800000"/>
            <a:gd name="adj5" fmla="val 12500"/>
          </a:avLst>
        </a:prstGeom>
        <a:solidFill>
          <a:schemeClr val="lt1"/>
        </a:solidFill>
        <a:ln w="25400" cap="flat" cmpd="sng" algn="ctr">
          <a:solidFill>
            <a:srgbClr val="215968"/>
          </a:solidFill>
          <a:prstDash val="solid"/>
        </a:ln>
        <a:effectLst/>
      </dsp:spPr>
      <dsp:style>
        <a:lnRef idx="2">
          <a:schemeClr val="accent5"/>
        </a:lnRef>
        <a:fillRef idx="1">
          <a:schemeClr val="lt1"/>
        </a:fillRef>
        <a:effectRef idx="0">
          <a:schemeClr val="accent5"/>
        </a:effectRef>
        <a:fontRef idx="minor">
          <a:schemeClr val="dk1"/>
        </a:fontRef>
      </dsp:style>
    </dsp:sp>
    <dsp:sp modelId="{FF604C9D-6AEA-9D4C-8335-3F8488E2444F}">
      <dsp:nvSpPr>
        <dsp:cNvPr id="0" name=""/>
        <dsp:cNvSpPr/>
      </dsp:nvSpPr>
      <dsp:spPr>
        <a:xfrm>
          <a:off x="3361453" y="2511698"/>
          <a:ext cx="2338161" cy="1168801"/>
        </a:xfrm>
        <a:prstGeom prst="rect">
          <a:avLst/>
        </a:prstGeom>
        <a:noFill/>
        <a:ln w="25400" cap="flat" cmpd="sng" algn="ctr">
          <a:no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215968"/>
              </a:solidFill>
              <a:latin typeface="Courier"/>
              <a:cs typeface="Courier"/>
            </a:rPr>
            <a:t>Synchronize in person and distance </a:t>
          </a:r>
          <a:r>
            <a:rPr lang="en-US" sz="2400" kern="1200" dirty="0" smtClean="0">
              <a:solidFill>
                <a:srgbClr val="215968"/>
              </a:solidFill>
              <a:latin typeface="Courier"/>
              <a:cs typeface="Courier"/>
            </a:rPr>
            <a:t>modules</a:t>
          </a:r>
          <a:endParaRPr lang="en-US" sz="2400" kern="1200" dirty="0">
            <a:solidFill>
              <a:srgbClr val="215968"/>
            </a:solidFill>
          </a:endParaRPr>
        </a:p>
      </dsp:txBody>
      <dsp:txXfrm>
        <a:off x="3361453" y="2511698"/>
        <a:ext cx="2338161" cy="1168801"/>
      </dsp:txXfrm>
    </dsp:sp>
    <dsp:sp modelId="{2DB5D639-76A0-6544-98DF-5911C53DC6FE}">
      <dsp:nvSpPr>
        <dsp:cNvPr id="0" name=""/>
        <dsp:cNvSpPr/>
      </dsp:nvSpPr>
      <dsp:spPr>
        <a:xfrm>
          <a:off x="892478" y="3410372"/>
          <a:ext cx="4207743" cy="4208383"/>
        </a:xfrm>
        <a:prstGeom prst="leftCircularArrow">
          <a:avLst>
            <a:gd name="adj1" fmla="val 10980"/>
            <a:gd name="adj2" fmla="val 1142322"/>
            <a:gd name="adj3" fmla="val 6300000"/>
            <a:gd name="adj4" fmla="val 18900000"/>
            <a:gd name="adj5" fmla="val 12500"/>
          </a:avLst>
        </a:prstGeom>
        <a:solidFill>
          <a:schemeClr val="lt1"/>
        </a:solidFill>
        <a:ln w="25400" cap="flat" cmpd="sng" algn="ctr">
          <a:solidFill>
            <a:srgbClr val="215968"/>
          </a:solidFill>
          <a:prstDash val="solid"/>
        </a:ln>
        <a:effectLst/>
      </dsp:spPr>
      <dsp:style>
        <a:lnRef idx="2">
          <a:schemeClr val="accent5"/>
        </a:lnRef>
        <a:fillRef idx="1">
          <a:schemeClr val="lt1"/>
        </a:fillRef>
        <a:effectRef idx="0">
          <a:schemeClr val="accent5"/>
        </a:effectRef>
        <a:fontRef idx="minor">
          <a:schemeClr val="dk1"/>
        </a:fontRef>
      </dsp:style>
    </dsp:sp>
    <dsp:sp modelId="{A1F1DE54-4C4B-BD4E-BC0A-A77D096D166C}">
      <dsp:nvSpPr>
        <dsp:cNvPr id="0" name=""/>
        <dsp:cNvSpPr/>
      </dsp:nvSpPr>
      <dsp:spPr>
        <a:xfrm>
          <a:off x="1897803" y="4855527"/>
          <a:ext cx="2338161" cy="1168801"/>
        </a:xfrm>
        <a:prstGeom prst="rect">
          <a:avLst/>
        </a:prstGeom>
        <a:noFill/>
        <a:ln w="25400" cap="flat" cmpd="sng" algn="ctr">
          <a:no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215968"/>
              </a:solidFill>
              <a:latin typeface="Courier"/>
              <a:cs typeface="Courier"/>
            </a:rPr>
            <a:t>Share email  and discussion prompts with groups</a:t>
          </a:r>
          <a:endParaRPr lang="en-US" sz="2400" kern="1200" dirty="0">
            <a:solidFill>
              <a:srgbClr val="215968"/>
            </a:solidFill>
            <a:latin typeface="Courier"/>
            <a:cs typeface="Courier"/>
          </a:endParaRPr>
        </a:p>
      </dsp:txBody>
      <dsp:txXfrm>
        <a:off x="1897803" y="4855527"/>
        <a:ext cx="2338161" cy="1168801"/>
      </dsp:txXfrm>
    </dsp:sp>
    <dsp:sp modelId="{A1DB63CA-D261-E847-B020-6D8E9ABC1EFD}">
      <dsp:nvSpPr>
        <dsp:cNvPr id="0" name=""/>
        <dsp:cNvSpPr/>
      </dsp:nvSpPr>
      <dsp:spPr>
        <a:xfrm>
          <a:off x="2730884" y="6117760"/>
          <a:ext cx="3615103" cy="3616552"/>
        </a:xfrm>
        <a:prstGeom prst="blockArc">
          <a:avLst>
            <a:gd name="adj1" fmla="val 13500000"/>
            <a:gd name="adj2" fmla="val 10800000"/>
            <a:gd name="adj3" fmla="val 12740"/>
          </a:avLst>
        </a:prstGeom>
        <a:solidFill>
          <a:schemeClr val="lt1"/>
        </a:solidFill>
        <a:ln w="25400" cap="flat" cmpd="sng" algn="ctr">
          <a:solidFill>
            <a:srgbClr val="215968"/>
          </a:solidFill>
          <a:prstDash val="solid"/>
        </a:ln>
        <a:effectLst/>
      </dsp:spPr>
      <dsp:style>
        <a:lnRef idx="2">
          <a:schemeClr val="accent5"/>
        </a:lnRef>
        <a:fillRef idx="1">
          <a:schemeClr val="lt1"/>
        </a:fillRef>
        <a:effectRef idx="0">
          <a:schemeClr val="accent5"/>
        </a:effectRef>
        <a:fontRef idx="minor">
          <a:schemeClr val="dk1"/>
        </a:fontRef>
      </dsp:style>
    </dsp:sp>
    <dsp:sp modelId="{AA5331C8-8923-5745-811E-D38410FA5025}">
      <dsp:nvSpPr>
        <dsp:cNvPr id="0" name=""/>
        <dsp:cNvSpPr/>
      </dsp:nvSpPr>
      <dsp:spPr>
        <a:xfrm>
          <a:off x="3366984" y="7379226"/>
          <a:ext cx="2338161" cy="1168801"/>
        </a:xfrm>
        <a:prstGeom prst="rect">
          <a:avLst/>
        </a:prstGeom>
        <a:noFill/>
        <a:ln w="25400" cap="flat" cmpd="sng" algn="ctr">
          <a:no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215968"/>
              </a:solidFill>
              <a:latin typeface="Courier"/>
              <a:cs typeface="Courier"/>
            </a:rPr>
            <a:t>Simple form to </a:t>
          </a:r>
          <a:r>
            <a:rPr lang="en-US" sz="2400" kern="1200" dirty="0" err="1" smtClean="0">
              <a:solidFill>
                <a:srgbClr val="215968"/>
              </a:solidFill>
              <a:latin typeface="Courier"/>
              <a:cs typeface="Courier"/>
            </a:rPr>
            <a:t>summarise</a:t>
          </a:r>
          <a:r>
            <a:rPr lang="en-US" sz="2400" kern="1200" dirty="0" smtClean="0">
              <a:solidFill>
                <a:srgbClr val="215968"/>
              </a:solidFill>
              <a:latin typeface="Courier"/>
              <a:cs typeface="Courier"/>
            </a:rPr>
            <a:t> discussions and reflections</a:t>
          </a:r>
          <a:endParaRPr lang="en-US" sz="2400" kern="1200" dirty="0">
            <a:solidFill>
              <a:srgbClr val="215968"/>
            </a:solidFill>
            <a:latin typeface="Courier"/>
            <a:cs typeface="Courier"/>
          </a:endParaRPr>
        </a:p>
      </dsp:txBody>
      <dsp:txXfrm>
        <a:off x="3366984" y="7379226"/>
        <a:ext cx="2338161" cy="1168801"/>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1FABD0D-3BF7-E048-A843-57E0BD050B5B}" type="datetimeFigureOut">
              <a:rPr lang="en-US" smtClean="0"/>
              <a:t>11/08/16</a:t>
            </a:fld>
            <a:endParaRPr lang="en-US"/>
          </a:p>
        </p:txBody>
      </p:sp>
      <p:sp>
        <p:nvSpPr>
          <p:cNvPr id="4" name="Slide Image Placeholder 3"/>
          <p:cNvSpPr>
            <a:spLocks noGrp="1" noRot="1" noChangeAspect="1"/>
          </p:cNvSpPr>
          <p:nvPr>
            <p:ph type="sldImg" idx="2"/>
          </p:nvPr>
        </p:nvSpPr>
        <p:spPr>
          <a:xfrm>
            <a:off x="2754313" y="514350"/>
            <a:ext cx="363537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8355AB08-018E-CD4E-AB36-F102B3A0D3B3}" type="slidenum">
              <a:rPr lang="en-US" smtClean="0"/>
              <a:t>‹#›</a:t>
            </a:fld>
            <a:endParaRPr lang="en-US"/>
          </a:p>
        </p:txBody>
      </p:sp>
    </p:spTree>
    <p:extLst>
      <p:ext uri="{BB962C8B-B14F-4D97-AF65-F5344CB8AC3E}">
        <p14:creationId xmlns:p14="http://schemas.microsoft.com/office/powerpoint/2010/main" val="3902890250"/>
      </p:ext>
    </p:extLst>
  </p:cSld>
  <p:clrMap bg1="lt1" tx1="dk1" bg2="lt2" tx2="dk2" accent1="accent1" accent2="accent2" accent3="accent3" accent4="accent4" accent5="accent5" accent6="accent6" hlink="hlink" folHlink="folHlink"/>
  <p:notesStyle>
    <a:lvl1pPr marL="0" algn="l" defTabSz="1042994" rtl="0" eaLnBrk="1" latinLnBrk="0" hangingPunct="1">
      <a:defRPr sz="2800" kern="1200">
        <a:solidFill>
          <a:schemeClr val="tx1"/>
        </a:solidFill>
        <a:latin typeface="+mn-lt"/>
        <a:ea typeface="+mn-ea"/>
        <a:cs typeface="+mn-cs"/>
      </a:defRPr>
    </a:lvl1pPr>
    <a:lvl2pPr marL="1042994" algn="l" defTabSz="1042994" rtl="0" eaLnBrk="1" latinLnBrk="0" hangingPunct="1">
      <a:defRPr sz="2800" kern="1200">
        <a:solidFill>
          <a:schemeClr val="tx1"/>
        </a:solidFill>
        <a:latin typeface="+mn-lt"/>
        <a:ea typeface="+mn-ea"/>
        <a:cs typeface="+mn-cs"/>
      </a:defRPr>
    </a:lvl2pPr>
    <a:lvl3pPr marL="2085991" algn="l" defTabSz="1042994" rtl="0" eaLnBrk="1" latinLnBrk="0" hangingPunct="1">
      <a:defRPr sz="2800" kern="1200">
        <a:solidFill>
          <a:schemeClr val="tx1"/>
        </a:solidFill>
        <a:latin typeface="+mn-lt"/>
        <a:ea typeface="+mn-ea"/>
        <a:cs typeface="+mn-cs"/>
      </a:defRPr>
    </a:lvl3pPr>
    <a:lvl4pPr marL="3128988" algn="l" defTabSz="1042994" rtl="0" eaLnBrk="1" latinLnBrk="0" hangingPunct="1">
      <a:defRPr sz="2800" kern="1200">
        <a:solidFill>
          <a:schemeClr val="tx1"/>
        </a:solidFill>
        <a:latin typeface="+mn-lt"/>
        <a:ea typeface="+mn-ea"/>
        <a:cs typeface="+mn-cs"/>
      </a:defRPr>
    </a:lvl4pPr>
    <a:lvl5pPr marL="4171982" algn="l" defTabSz="1042994" rtl="0" eaLnBrk="1" latinLnBrk="0" hangingPunct="1">
      <a:defRPr sz="2800" kern="1200">
        <a:solidFill>
          <a:schemeClr val="tx1"/>
        </a:solidFill>
        <a:latin typeface="+mn-lt"/>
        <a:ea typeface="+mn-ea"/>
        <a:cs typeface="+mn-cs"/>
      </a:defRPr>
    </a:lvl5pPr>
    <a:lvl6pPr marL="5214977" algn="l" defTabSz="1042994" rtl="0" eaLnBrk="1" latinLnBrk="0" hangingPunct="1">
      <a:defRPr sz="2800" kern="1200">
        <a:solidFill>
          <a:schemeClr val="tx1"/>
        </a:solidFill>
        <a:latin typeface="+mn-lt"/>
        <a:ea typeface="+mn-ea"/>
        <a:cs typeface="+mn-cs"/>
      </a:defRPr>
    </a:lvl6pPr>
    <a:lvl7pPr marL="6257972" algn="l" defTabSz="1042994" rtl="0" eaLnBrk="1" latinLnBrk="0" hangingPunct="1">
      <a:defRPr sz="2800" kern="1200">
        <a:solidFill>
          <a:schemeClr val="tx1"/>
        </a:solidFill>
        <a:latin typeface="+mn-lt"/>
        <a:ea typeface="+mn-ea"/>
        <a:cs typeface="+mn-cs"/>
      </a:defRPr>
    </a:lvl7pPr>
    <a:lvl8pPr marL="7300969" algn="l" defTabSz="1042994" rtl="0" eaLnBrk="1" latinLnBrk="0" hangingPunct="1">
      <a:defRPr sz="2800" kern="1200">
        <a:solidFill>
          <a:schemeClr val="tx1"/>
        </a:solidFill>
        <a:latin typeface="+mn-lt"/>
        <a:ea typeface="+mn-ea"/>
        <a:cs typeface="+mn-cs"/>
      </a:defRPr>
    </a:lvl8pPr>
    <a:lvl9pPr marL="8343963" algn="l" defTabSz="1042994" rtl="0" eaLnBrk="1" latinLnBrk="0" hangingPunct="1">
      <a:defRPr sz="2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54313" y="514350"/>
            <a:ext cx="3635375" cy="2571750"/>
          </a:xfrm>
        </p:spPr>
      </p:sp>
      <p:sp>
        <p:nvSpPr>
          <p:cNvPr id="3" name="Notes Placeholder 2"/>
          <p:cNvSpPr>
            <a:spLocks noGrp="1"/>
          </p:cNvSpPr>
          <p:nvPr>
            <p:ph type="body" idx="1"/>
          </p:nvPr>
        </p:nvSpPr>
        <p:spPr/>
        <p:txBody>
          <a:bodyPr/>
          <a:lstStyle/>
          <a:p>
            <a:r>
              <a:rPr lang="en-US" sz="2800" kern="1200" dirty="0" smtClean="0">
                <a:solidFill>
                  <a:schemeClr val="tx1"/>
                </a:solidFill>
                <a:effectLst/>
                <a:latin typeface="+mn-lt"/>
                <a:ea typeface="+mn-ea"/>
                <a:cs typeface="+mn-cs"/>
              </a:rPr>
              <a:t>Sustainable Development and Global Citizenship are inextricably linked yet often fragmented throughout undergraduate chemistry </a:t>
            </a:r>
            <a:r>
              <a:rPr lang="en-US" sz="2800" kern="1200" dirty="0" err="1" smtClean="0">
                <a:solidFill>
                  <a:schemeClr val="tx1"/>
                </a:solidFill>
                <a:effectLst/>
                <a:latin typeface="+mn-lt"/>
                <a:ea typeface="+mn-ea"/>
                <a:cs typeface="+mn-cs"/>
              </a:rPr>
              <a:t>programmes</a:t>
            </a:r>
            <a:r>
              <a:rPr lang="en-US" sz="2800" kern="1200" dirty="0" smtClean="0">
                <a:solidFill>
                  <a:schemeClr val="tx1"/>
                </a:solidFill>
                <a:effectLst/>
                <a:latin typeface="+mn-lt"/>
                <a:ea typeface="+mn-ea"/>
                <a:cs typeface="+mn-cs"/>
              </a:rPr>
              <a:t>, with a little bit of content here and there. At </a:t>
            </a:r>
            <a:r>
              <a:rPr lang="en-US" sz="2800" kern="1200" dirty="0" err="1" smtClean="0">
                <a:solidFill>
                  <a:schemeClr val="tx1"/>
                </a:solidFill>
                <a:effectLst/>
                <a:latin typeface="+mn-lt"/>
                <a:ea typeface="+mn-ea"/>
                <a:cs typeface="+mn-cs"/>
              </a:rPr>
              <a:t>Keele</a:t>
            </a:r>
            <a:r>
              <a:rPr lang="en-US" sz="2800" kern="1200" dirty="0" smtClean="0">
                <a:solidFill>
                  <a:schemeClr val="tx1"/>
                </a:solidFill>
                <a:effectLst/>
                <a:latin typeface="+mn-lt"/>
                <a:ea typeface="+mn-ea"/>
                <a:cs typeface="+mn-cs"/>
              </a:rPr>
              <a:t> we have benefitted from a recent redesign of the curriculum allowing for the creation of a face-to-face Sustainable Chemistry module for our students. Through a teaching agreement with Nanjing </a:t>
            </a:r>
            <a:r>
              <a:rPr lang="en-US" sz="2800" kern="1200" dirty="0" err="1" smtClean="0">
                <a:solidFill>
                  <a:schemeClr val="tx1"/>
                </a:solidFill>
                <a:effectLst/>
                <a:latin typeface="+mn-lt"/>
                <a:ea typeface="+mn-ea"/>
                <a:cs typeface="+mn-cs"/>
              </a:rPr>
              <a:t>XiaoZhuang</a:t>
            </a:r>
            <a:r>
              <a:rPr lang="en-US" sz="2800" kern="1200" dirty="0" smtClean="0">
                <a:solidFill>
                  <a:schemeClr val="tx1"/>
                </a:solidFill>
                <a:effectLst/>
                <a:latin typeface="+mn-lt"/>
                <a:ea typeface="+mn-ea"/>
                <a:cs typeface="+mn-cs"/>
              </a:rPr>
              <a:t> University in China, the module is also delivered via distance learning to 2</a:t>
            </a:r>
            <a:r>
              <a:rPr lang="en-US" sz="2800" kern="1200" baseline="30000" dirty="0" smtClean="0">
                <a:solidFill>
                  <a:schemeClr val="tx1"/>
                </a:solidFill>
                <a:effectLst/>
                <a:latin typeface="+mn-lt"/>
                <a:ea typeface="+mn-ea"/>
                <a:cs typeface="+mn-cs"/>
              </a:rPr>
              <a:t>nd</a:t>
            </a:r>
            <a:r>
              <a:rPr lang="en-US" sz="2800" kern="1200" dirty="0" smtClean="0">
                <a:solidFill>
                  <a:schemeClr val="tx1"/>
                </a:solidFill>
                <a:effectLst/>
                <a:latin typeface="+mn-lt"/>
                <a:ea typeface="+mn-ea"/>
                <a:cs typeface="+mn-cs"/>
              </a:rPr>
              <a:t>  year students who will undertake their 4</a:t>
            </a:r>
            <a:r>
              <a:rPr lang="en-US" sz="2800" kern="1200" baseline="30000" dirty="0" smtClean="0">
                <a:solidFill>
                  <a:schemeClr val="tx1"/>
                </a:solidFill>
                <a:effectLst/>
                <a:latin typeface="+mn-lt"/>
                <a:ea typeface="+mn-ea"/>
                <a:cs typeface="+mn-cs"/>
              </a:rPr>
              <a:t>th</a:t>
            </a:r>
            <a:r>
              <a:rPr lang="en-US" sz="2800" kern="1200" dirty="0" smtClean="0">
                <a:solidFill>
                  <a:schemeClr val="tx1"/>
                </a:solidFill>
                <a:effectLst/>
                <a:latin typeface="+mn-lt"/>
                <a:ea typeface="+mn-ea"/>
                <a:cs typeface="+mn-cs"/>
              </a:rPr>
              <a:t>  and final year of study at </a:t>
            </a:r>
            <a:r>
              <a:rPr lang="en-US" sz="2800" kern="1200" dirty="0" err="1" smtClean="0">
                <a:solidFill>
                  <a:schemeClr val="tx1"/>
                </a:solidFill>
                <a:effectLst/>
                <a:latin typeface="+mn-lt"/>
                <a:ea typeface="+mn-ea"/>
                <a:cs typeface="+mn-cs"/>
              </a:rPr>
              <a:t>Keele</a:t>
            </a:r>
            <a:r>
              <a:rPr lang="en-US" sz="2800" kern="1200" dirty="0" smtClean="0">
                <a:solidFill>
                  <a:schemeClr val="tx1"/>
                </a:solidFill>
                <a:effectLst/>
                <a:latin typeface="+mn-lt"/>
                <a:ea typeface="+mn-ea"/>
                <a:cs typeface="+mn-cs"/>
              </a:rPr>
              <a:t>. This module covers a range of topics </a:t>
            </a:r>
            <a:r>
              <a:rPr lang="en-US" sz="2800" kern="1200" dirty="0" err="1" smtClean="0">
                <a:solidFill>
                  <a:schemeClr val="tx1"/>
                </a:solidFill>
                <a:effectLst/>
                <a:latin typeface="+mn-lt"/>
                <a:ea typeface="+mn-ea"/>
                <a:cs typeface="+mn-cs"/>
              </a:rPr>
              <a:t>centred</a:t>
            </a:r>
            <a:r>
              <a:rPr lang="en-US" sz="2800" kern="1200" dirty="0" smtClean="0">
                <a:solidFill>
                  <a:schemeClr val="tx1"/>
                </a:solidFill>
                <a:effectLst/>
                <a:latin typeface="+mn-lt"/>
                <a:ea typeface="+mn-ea"/>
                <a:cs typeface="+mn-cs"/>
              </a:rPr>
              <a:t> on chemistry’s role in sustainability, including energy, food and water security, global health challenges. It places chemistry in a broader societal, political and cultural context, and brings in much from other scientific disciplines.  In 2016, the modules were timed to allow the UK and Chinese students to interact electronically with each other and engage in group work tasks to gain understanding of alternative viewpoints and how sustainability was viewed in the other country. This also provided an opportunity to allow </a:t>
            </a:r>
            <a:r>
              <a:rPr lang="en-US" sz="2800" kern="1200" dirty="0" err="1" smtClean="0">
                <a:solidFill>
                  <a:schemeClr val="tx1"/>
                </a:solidFill>
                <a:effectLst/>
                <a:latin typeface="+mn-lt"/>
                <a:ea typeface="+mn-ea"/>
                <a:cs typeface="+mn-cs"/>
              </a:rPr>
              <a:t>Keele</a:t>
            </a:r>
            <a:r>
              <a:rPr lang="en-US" sz="2800" kern="1200" dirty="0" smtClean="0">
                <a:solidFill>
                  <a:schemeClr val="tx1"/>
                </a:solidFill>
                <a:effectLst/>
                <a:latin typeface="+mn-lt"/>
                <a:ea typeface="+mn-ea"/>
                <a:cs typeface="+mn-cs"/>
              </a:rPr>
              <a:t> and NXU students to interact prior to the NXU students joining our 3</a:t>
            </a:r>
            <a:r>
              <a:rPr lang="en-US" sz="2800" kern="1200" baseline="30000" dirty="0" smtClean="0">
                <a:solidFill>
                  <a:schemeClr val="tx1"/>
                </a:solidFill>
                <a:effectLst/>
                <a:latin typeface="+mn-lt"/>
                <a:ea typeface="+mn-ea"/>
                <a:cs typeface="+mn-cs"/>
              </a:rPr>
              <a:t>rd</a:t>
            </a:r>
            <a:r>
              <a:rPr lang="en-US" sz="2800" kern="1200" dirty="0" smtClean="0">
                <a:solidFill>
                  <a:schemeClr val="tx1"/>
                </a:solidFill>
                <a:effectLst/>
                <a:latin typeface="+mn-lt"/>
                <a:ea typeface="+mn-ea"/>
                <a:cs typeface="+mn-cs"/>
              </a:rPr>
              <a:t>  year in 2017/18 where they will meet our current 1</a:t>
            </a:r>
            <a:r>
              <a:rPr lang="en-US" sz="2800" kern="1200" baseline="30000" dirty="0" smtClean="0">
                <a:solidFill>
                  <a:schemeClr val="tx1"/>
                </a:solidFill>
                <a:effectLst/>
                <a:latin typeface="+mn-lt"/>
                <a:ea typeface="+mn-ea"/>
                <a:cs typeface="+mn-cs"/>
              </a:rPr>
              <a:t>st</a:t>
            </a:r>
            <a:r>
              <a:rPr lang="en-US" sz="2800" kern="1200" dirty="0" smtClean="0">
                <a:solidFill>
                  <a:schemeClr val="tx1"/>
                </a:solidFill>
                <a:effectLst/>
                <a:latin typeface="+mn-lt"/>
                <a:ea typeface="+mn-ea"/>
                <a:cs typeface="+mn-cs"/>
              </a:rPr>
              <a:t> years.  Group work is generally viewed as challenging to run but also an authentic and important part of undergraduate education. International group work with cultural, language and other barriers is a particularly daunting prospect but in this poster we will share what we have learned by doing it, and what we would recommend in the future. We will share student feedback from both institutions and make recommendations for how this type of enormously beneficial learning experience can be more widely used, particularly through social media. </a:t>
            </a:r>
            <a:endParaRPr lang="en-GB" sz="2800" kern="1200" dirty="0" smtClean="0">
              <a:solidFill>
                <a:schemeClr val="tx1"/>
              </a:solidFill>
              <a:effectLst/>
              <a:latin typeface="+mn-lt"/>
              <a:ea typeface="+mn-ea"/>
              <a:cs typeface="+mn-cs"/>
            </a:endParaRPr>
          </a:p>
          <a:p>
            <a:r>
              <a:rPr lang="en-GB" sz="2800" kern="1200" dirty="0" smtClean="0">
                <a:solidFill>
                  <a:schemeClr val="tx1"/>
                </a:solidFill>
                <a:effectLst/>
                <a:latin typeface="+mn-lt"/>
                <a:ea typeface="+mn-ea"/>
                <a:cs typeface="+mn-cs"/>
              </a:rPr>
              <a:t> </a:t>
            </a:r>
            <a:endParaRPr lang="en-GB" dirty="0" smtClean="0">
              <a:effectLst/>
            </a:endParaRPr>
          </a:p>
          <a:p>
            <a:endParaRPr lang="en-US" dirty="0"/>
          </a:p>
        </p:txBody>
      </p:sp>
      <p:sp>
        <p:nvSpPr>
          <p:cNvPr id="4" name="Slide Number Placeholder 3"/>
          <p:cNvSpPr>
            <a:spLocks noGrp="1"/>
          </p:cNvSpPr>
          <p:nvPr>
            <p:ph type="sldNum" sz="quarter" idx="10"/>
          </p:nvPr>
        </p:nvSpPr>
        <p:spPr/>
        <p:txBody>
          <a:bodyPr/>
          <a:lstStyle/>
          <a:p>
            <a:fld id="{8355AB08-018E-CD4E-AB36-F102B3A0D3B3}" type="slidenum">
              <a:rPr lang="en-US" smtClean="0"/>
              <a:t>1</a:t>
            </a:fld>
            <a:endParaRPr lang="en-US"/>
          </a:p>
        </p:txBody>
      </p:sp>
    </p:spTree>
    <p:extLst>
      <p:ext uri="{BB962C8B-B14F-4D97-AF65-F5344CB8AC3E}">
        <p14:creationId xmlns:p14="http://schemas.microsoft.com/office/powerpoint/2010/main" val="4208285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31" y="4698281"/>
            <a:ext cx="18180130" cy="3241882"/>
          </a:xfrm>
        </p:spPr>
        <p:txBody>
          <a:bodyPr/>
          <a:lstStyle/>
          <a:p>
            <a:r>
              <a:rPr lang="en-GB" smtClean="0"/>
              <a:t>Click to edit Master title style</a:t>
            </a:r>
            <a:endParaRPr lang="en-US"/>
          </a:p>
        </p:txBody>
      </p:sp>
      <p:sp>
        <p:nvSpPr>
          <p:cNvPr id="3" name="Subtitle 2"/>
          <p:cNvSpPr>
            <a:spLocks noGrp="1"/>
          </p:cNvSpPr>
          <p:nvPr>
            <p:ph type="subTitle" idx="1"/>
          </p:nvPr>
        </p:nvSpPr>
        <p:spPr>
          <a:xfrm>
            <a:off x="3208261" y="8570330"/>
            <a:ext cx="14971873" cy="3865053"/>
          </a:xfrm>
        </p:spPr>
        <p:txBody>
          <a:bodyPr/>
          <a:lstStyle>
            <a:lvl1pPr marL="0" indent="0" algn="ctr">
              <a:buNone/>
              <a:defRPr>
                <a:solidFill>
                  <a:schemeClr val="tx1">
                    <a:tint val="75000"/>
                  </a:schemeClr>
                </a:solidFill>
              </a:defRPr>
            </a:lvl1pPr>
            <a:lvl2pPr marL="1042994" indent="0" algn="ctr">
              <a:buNone/>
              <a:defRPr>
                <a:solidFill>
                  <a:schemeClr val="tx1">
                    <a:tint val="75000"/>
                  </a:schemeClr>
                </a:solidFill>
              </a:defRPr>
            </a:lvl2pPr>
            <a:lvl3pPr marL="2085991" indent="0" algn="ctr">
              <a:buNone/>
              <a:defRPr>
                <a:solidFill>
                  <a:schemeClr val="tx1">
                    <a:tint val="75000"/>
                  </a:schemeClr>
                </a:solidFill>
              </a:defRPr>
            </a:lvl3pPr>
            <a:lvl4pPr marL="3128988" indent="0" algn="ctr">
              <a:buNone/>
              <a:defRPr>
                <a:solidFill>
                  <a:schemeClr val="tx1">
                    <a:tint val="75000"/>
                  </a:schemeClr>
                </a:solidFill>
              </a:defRPr>
            </a:lvl4pPr>
            <a:lvl5pPr marL="4171982" indent="0" algn="ctr">
              <a:buNone/>
              <a:defRPr>
                <a:solidFill>
                  <a:schemeClr val="tx1">
                    <a:tint val="75000"/>
                  </a:schemeClr>
                </a:solidFill>
              </a:defRPr>
            </a:lvl5pPr>
            <a:lvl6pPr marL="5214977" indent="0" algn="ctr">
              <a:buNone/>
              <a:defRPr>
                <a:solidFill>
                  <a:schemeClr val="tx1">
                    <a:tint val="75000"/>
                  </a:schemeClr>
                </a:solidFill>
              </a:defRPr>
            </a:lvl6pPr>
            <a:lvl7pPr marL="6257972" indent="0" algn="ctr">
              <a:buNone/>
              <a:defRPr>
                <a:solidFill>
                  <a:schemeClr val="tx1">
                    <a:tint val="75000"/>
                  </a:schemeClr>
                </a:solidFill>
              </a:defRPr>
            </a:lvl7pPr>
            <a:lvl8pPr marL="7300969" indent="0" algn="ctr">
              <a:buNone/>
              <a:defRPr>
                <a:solidFill>
                  <a:schemeClr val="tx1">
                    <a:tint val="75000"/>
                  </a:schemeClr>
                </a:solidFill>
              </a:defRPr>
            </a:lvl8pPr>
            <a:lvl9pPr marL="8343963"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5402E208-6480-6D49-A572-99601E6E4457}" type="datetimeFigureOut">
              <a:rPr lang="en-US" smtClean="0"/>
              <a:t>11/08/16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329716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402E208-6480-6D49-A572-99601E6E4457}" type="datetimeFigureOut">
              <a:rPr lang="en-US" smtClean="0"/>
              <a:t>11/08/16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137499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711448" y="847235"/>
            <a:ext cx="6735855" cy="18068414"/>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496445" y="847235"/>
            <a:ext cx="19858524" cy="1806841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402E208-6480-6D49-A572-99601E6E4457}" type="datetimeFigureOut">
              <a:rPr lang="en-US" smtClean="0"/>
              <a:t>11/08/16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108805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402E208-6480-6D49-A572-99601E6E4457}" type="datetimeFigureOut">
              <a:rPr lang="en-US" smtClean="0"/>
              <a:t>11/08/16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371619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537" y="9718647"/>
            <a:ext cx="18180130" cy="3003817"/>
          </a:xfrm>
        </p:spPr>
        <p:txBody>
          <a:bodyPr anchor="t"/>
          <a:lstStyle>
            <a:lvl1pPr algn="l">
              <a:defRPr sz="9300" b="1" cap="all"/>
            </a:lvl1pPr>
          </a:lstStyle>
          <a:p>
            <a:r>
              <a:rPr lang="en-GB" smtClean="0"/>
              <a:t>Click to edit Master title style</a:t>
            </a:r>
            <a:endParaRPr lang="en-US"/>
          </a:p>
        </p:txBody>
      </p:sp>
      <p:sp>
        <p:nvSpPr>
          <p:cNvPr id="3" name="Text Placeholder 2"/>
          <p:cNvSpPr>
            <a:spLocks noGrp="1"/>
          </p:cNvSpPr>
          <p:nvPr>
            <p:ph type="body" idx="1"/>
          </p:nvPr>
        </p:nvSpPr>
        <p:spPr>
          <a:xfrm>
            <a:off x="1689537" y="6410246"/>
            <a:ext cx="18180130" cy="3308401"/>
          </a:xfrm>
        </p:spPr>
        <p:txBody>
          <a:bodyPr anchor="b"/>
          <a:lstStyle>
            <a:lvl1pPr marL="0" indent="0">
              <a:buNone/>
              <a:defRPr sz="4600">
                <a:solidFill>
                  <a:schemeClr val="tx1">
                    <a:tint val="75000"/>
                  </a:schemeClr>
                </a:solidFill>
              </a:defRPr>
            </a:lvl1pPr>
            <a:lvl2pPr marL="1042994" indent="0">
              <a:buNone/>
              <a:defRPr sz="4100">
                <a:solidFill>
                  <a:schemeClr val="tx1">
                    <a:tint val="75000"/>
                  </a:schemeClr>
                </a:solidFill>
              </a:defRPr>
            </a:lvl2pPr>
            <a:lvl3pPr marL="2085991" indent="0">
              <a:buNone/>
              <a:defRPr sz="3600">
                <a:solidFill>
                  <a:schemeClr val="tx1">
                    <a:tint val="75000"/>
                  </a:schemeClr>
                </a:solidFill>
              </a:defRPr>
            </a:lvl3pPr>
            <a:lvl4pPr marL="3128988" indent="0">
              <a:buNone/>
              <a:defRPr sz="3300">
                <a:solidFill>
                  <a:schemeClr val="tx1">
                    <a:tint val="75000"/>
                  </a:schemeClr>
                </a:solidFill>
              </a:defRPr>
            </a:lvl4pPr>
            <a:lvl5pPr marL="4171982" indent="0">
              <a:buNone/>
              <a:defRPr sz="3300">
                <a:solidFill>
                  <a:schemeClr val="tx1">
                    <a:tint val="75000"/>
                  </a:schemeClr>
                </a:solidFill>
              </a:defRPr>
            </a:lvl5pPr>
            <a:lvl6pPr marL="5214977" indent="0">
              <a:buNone/>
              <a:defRPr sz="3300">
                <a:solidFill>
                  <a:schemeClr val="tx1">
                    <a:tint val="75000"/>
                  </a:schemeClr>
                </a:solidFill>
              </a:defRPr>
            </a:lvl6pPr>
            <a:lvl7pPr marL="6257972" indent="0">
              <a:buNone/>
              <a:defRPr sz="3300">
                <a:solidFill>
                  <a:schemeClr val="tx1">
                    <a:tint val="75000"/>
                  </a:schemeClr>
                </a:solidFill>
              </a:defRPr>
            </a:lvl7pPr>
            <a:lvl8pPr marL="7300969" indent="0">
              <a:buNone/>
              <a:defRPr sz="3300">
                <a:solidFill>
                  <a:schemeClr val="tx1">
                    <a:tint val="75000"/>
                  </a:schemeClr>
                </a:solidFill>
              </a:defRPr>
            </a:lvl8pPr>
            <a:lvl9pPr marL="8343963" indent="0">
              <a:buNone/>
              <a:defRPr sz="33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402E208-6480-6D49-A572-99601E6E4457}" type="datetimeFigureOut">
              <a:rPr lang="en-US" smtClean="0"/>
              <a:t>11/08/16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399499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496450" y="4939844"/>
            <a:ext cx="13297190" cy="1397580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15150111" y="4939844"/>
            <a:ext cx="13297190" cy="1397580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5402E208-6480-6D49-A572-99601E6E4457}" type="datetimeFigureOut">
              <a:rPr lang="en-US" smtClean="0"/>
              <a:t>11/08/16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2117498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21" y="605667"/>
            <a:ext cx="19249549" cy="2520686"/>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069424" y="3385424"/>
            <a:ext cx="9450252" cy="1410883"/>
          </a:xfrm>
        </p:spPr>
        <p:txBody>
          <a:bodyPr anchor="b"/>
          <a:lstStyle>
            <a:lvl1pPr marL="0" indent="0">
              <a:buNone/>
              <a:defRPr sz="5500" b="1"/>
            </a:lvl1pPr>
            <a:lvl2pPr marL="1042994" indent="0">
              <a:buNone/>
              <a:defRPr sz="4600" b="1"/>
            </a:lvl2pPr>
            <a:lvl3pPr marL="2085991" indent="0">
              <a:buNone/>
              <a:defRPr sz="4100" b="1"/>
            </a:lvl3pPr>
            <a:lvl4pPr marL="3128988" indent="0">
              <a:buNone/>
              <a:defRPr sz="3600" b="1"/>
            </a:lvl4pPr>
            <a:lvl5pPr marL="4171982" indent="0">
              <a:buNone/>
              <a:defRPr sz="3600" b="1"/>
            </a:lvl5pPr>
            <a:lvl6pPr marL="5214977" indent="0">
              <a:buNone/>
              <a:defRPr sz="3600" b="1"/>
            </a:lvl6pPr>
            <a:lvl7pPr marL="6257972" indent="0">
              <a:buNone/>
              <a:defRPr sz="3600" b="1"/>
            </a:lvl7pPr>
            <a:lvl8pPr marL="7300969" indent="0">
              <a:buNone/>
              <a:defRPr sz="3600" b="1"/>
            </a:lvl8pPr>
            <a:lvl9pPr marL="8343963" indent="0">
              <a:buNone/>
              <a:defRPr sz="3600" b="1"/>
            </a:lvl9pPr>
          </a:lstStyle>
          <a:p>
            <a:pPr lvl="0"/>
            <a:r>
              <a:rPr lang="en-GB" smtClean="0"/>
              <a:t>Click to edit Master text styles</a:t>
            </a:r>
          </a:p>
        </p:txBody>
      </p:sp>
      <p:sp>
        <p:nvSpPr>
          <p:cNvPr id="4" name="Content Placeholder 3"/>
          <p:cNvSpPr>
            <a:spLocks noGrp="1"/>
          </p:cNvSpPr>
          <p:nvPr>
            <p:ph sz="half" idx="2"/>
          </p:nvPr>
        </p:nvSpPr>
        <p:spPr>
          <a:xfrm>
            <a:off x="1069424" y="4796308"/>
            <a:ext cx="9450252" cy="8713871"/>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0865008" y="3385424"/>
            <a:ext cx="9453965" cy="1410883"/>
          </a:xfrm>
        </p:spPr>
        <p:txBody>
          <a:bodyPr anchor="b"/>
          <a:lstStyle>
            <a:lvl1pPr marL="0" indent="0">
              <a:buNone/>
              <a:defRPr sz="5500" b="1"/>
            </a:lvl1pPr>
            <a:lvl2pPr marL="1042994" indent="0">
              <a:buNone/>
              <a:defRPr sz="4600" b="1"/>
            </a:lvl2pPr>
            <a:lvl3pPr marL="2085991" indent="0">
              <a:buNone/>
              <a:defRPr sz="4100" b="1"/>
            </a:lvl3pPr>
            <a:lvl4pPr marL="3128988" indent="0">
              <a:buNone/>
              <a:defRPr sz="3600" b="1"/>
            </a:lvl4pPr>
            <a:lvl5pPr marL="4171982" indent="0">
              <a:buNone/>
              <a:defRPr sz="3600" b="1"/>
            </a:lvl5pPr>
            <a:lvl6pPr marL="5214977" indent="0">
              <a:buNone/>
              <a:defRPr sz="3600" b="1"/>
            </a:lvl6pPr>
            <a:lvl7pPr marL="6257972" indent="0">
              <a:buNone/>
              <a:defRPr sz="3600" b="1"/>
            </a:lvl7pPr>
            <a:lvl8pPr marL="7300969" indent="0">
              <a:buNone/>
              <a:defRPr sz="3600" b="1"/>
            </a:lvl8pPr>
            <a:lvl9pPr marL="8343963" indent="0">
              <a:buNone/>
              <a:defRPr sz="3600" b="1"/>
            </a:lvl9pPr>
          </a:lstStyle>
          <a:p>
            <a:pPr lvl="0"/>
            <a:r>
              <a:rPr lang="en-GB" smtClean="0"/>
              <a:t>Click to edit Master text styles</a:t>
            </a:r>
          </a:p>
        </p:txBody>
      </p:sp>
      <p:sp>
        <p:nvSpPr>
          <p:cNvPr id="6" name="Content Placeholder 5"/>
          <p:cNvSpPr>
            <a:spLocks noGrp="1"/>
          </p:cNvSpPr>
          <p:nvPr>
            <p:ph sz="quarter" idx="4"/>
          </p:nvPr>
        </p:nvSpPr>
        <p:spPr>
          <a:xfrm>
            <a:off x="10865008" y="4796308"/>
            <a:ext cx="9453965" cy="8713871"/>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402E208-6480-6D49-A572-99601E6E4457}" type="datetimeFigureOut">
              <a:rPr lang="en-US" smtClean="0"/>
              <a:t>11/08/16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702457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5402E208-6480-6D49-A572-99601E6E4457}" type="datetimeFigureOut">
              <a:rPr lang="en-US" smtClean="0"/>
              <a:t>11/08/16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231681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2E208-6480-6D49-A572-99601E6E4457}" type="datetimeFigureOut">
              <a:rPr lang="en-US" smtClean="0"/>
              <a:t>11/08/16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120727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24" y="602164"/>
            <a:ext cx="7036632" cy="2562697"/>
          </a:xfrm>
        </p:spPr>
        <p:txBody>
          <a:bodyPr anchor="b"/>
          <a:lstStyle>
            <a:lvl1pPr algn="l">
              <a:defRPr sz="4600" b="1"/>
            </a:lvl1pPr>
          </a:lstStyle>
          <a:p>
            <a:r>
              <a:rPr lang="en-GB" smtClean="0"/>
              <a:t>Click to edit Master title style</a:t>
            </a:r>
            <a:endParaRPr lang="en-US"/>
          </a:p>
        </p:txBody>
      </p:sp>
      <p:sp>
        <p:nvSpPr>
          <p:cNvPr id="3" name="Content Placeholder 2"/>
          <p:cNvSpPr>
            <a:spLocks noGrp="1"/>
          </p:cNvSpPr>
          <p:nvPr>
            <p:ph idx="1"/>
          </p:nvPr>
        </p:nvSpPr>
        <p:spPr>
          <a:xfrm>
            <a:off x="8362266" y="602165"/>
            <a:ext cx="11956703" cy="1290801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069424" y="3164864"/>
            <a:ext cx="7036632" cy="10345314"/>
          </a:xfrm>
        </p:spPr>
        <p:txBody>
          <a:bodyPr/>
          <a:lstStyle>
            <a:lvl1pPr marL="0" indent="0">
              <a:buNone/>
              <a:defRPr sz="3300"/>
            </a:lvl1pPr>
            <a:lvl2pPr marL="1042994" indent="0">
              <a:buNone/>
              <a:defRPr sz="2800"/>
            </a:lvl2pPr>
            <a:lvl3pPr marL="2085991" indent="0">
              <a:buNone/>
              <a:defRPr sz="2300"/>
            </a:lvl3pPr>
            <a:lvl4pPr marL="3128988" indent="0">
              <a:buNone/>
              <a:defRPr sz="2100"/>
            </a:lvl4pPr>
            <a:lvl5pPr marL="4171982" indent="0">
              <a:buNone/>
              <a:defRPr sz="2100"/>
            </a:lvl5pPr>
            <a:lvl6pPr marL="5214977" indent="0">
              <a:buNone/>
              <a:defRPr sz="2100"/>
            </a:lvl6pPr>
            <a:lvl7pPr marL="6257972" indent="0">
              <a:buNone/>
              <a:defRPr sz="2100"/>
            </a:lvl7pPr>
            <a:lvl8pPr marL="7300969" indent="0">
              <a:buNone/>
              <a:defRPr sz="2100"/>
            </a:lvl8pPr>
            <a:lvl9pPr marL="8343963" indent="0">
              <a:buNone/>
              <a:defRPr sz="21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402E208-6480-6D49-A572-99601E6E4457}" type="datetimeFigureOut">
              <a:rPr lang="en-US" smtClean="0"/>
              <a:t>11/08/16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1898020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277" y="10586883"/>
            <a:ext cx="12833033" cy="1249841"/>
          </a:xfrm>
        </p:spPr>
        <p:txBody>
          <a:bodyPr anchor="b"/>
          <a:lstStyle>
            <a:lvl1pPr algn="l">
              <a:defRPr sz="4600" b="1"/>
            </a:lvl1pPr>
          </a:lstStyle>
          <a:p>
            <a:r>
              <a:rPr lang="en-GB" smtClean="0"/>
              <a:t>Click to edit Master title style</a:t>
            </a:r>
            <a:endParaRPr lang="en-US"/>
          </a:p>
        </p:txBody>
      </p:sp>
      <p:sp>
        <p:nvSpPr>
          <p:cNvPr id="3" name="Picture Placeholder 2"/>
          <p:cNvSpPr>
            <a:spLocks noGrp="1"/>
          </p:cNvSpPr>
          <p:nvPr>
            <p:ph type="pic" idx="1"/>
          </p:nvPr>
        </p:nvSpPr>
        <p:spPr>
          <a:xfrm>
            <a:off x="4192277" y="1351369"/>
            <a:ext cx="12833033" cy="9074468"/>
          </a:xfrm>
        </p:spPr>
        <p:txBody>
          <a:bodyPr/>
          <a:lstStyle>
            <a:lvl1pPr marL="0" indent="0">
              <a:buNone/>
              <a:defRPr sz="7300"/>
            </a:lvl1pPr>
            <a:lvl2pPr marL="1042994" indent="0">
              <a:buNone/>
              <a:defRPr sz="6400"/>
            </a:lvl2pPr>
            <a:lvl3pPr marL="2085991" indent="0">
              <a:buNone/>
              <a:defRPr sz="5500"/>
            </a:lvl3pPr>
            <a:lvl4pPr marL="3128988" indent="0">
              <a:buNone/>
              <a:defRPr sz="4600"/>
            </a:lvl4pPr>
            <a:lvl5pPr marL="4171982" indent="0">
              <a:buNone/>
              <a:defRPr sz="4600"/>
            </a:lvl5pPr>
            <a:lvl6pPr marL="5214977" indent="0">
              <a:buNone/>
              <a:defRPr sz="4600"/>
            </a:lvl6pPr>
            <a:lvl7pPr marL="6257972" indent="0">
              <a:buNone/>
              <a:defRPr sz="4600"/>
            </a:lvl7pPr>
            <a:lvl8pPr marL="7300969" indent="0">
              <a:buNone/>
              <a:defRPr sz="4600"/>
            </a:lvl8pPr>
            <a:lvl9pPr marL="8343963" indent="0">
              <a:buNone/>
              <a:defRPr sz="4600"/>
            </a:lvl9pPr>
          </a:lstStyle>
          <a:p>
            <a:endParaRPr lang="en-US"/>
          </a:p>
        </p:txBody>
      </p:sp>
      <p:sp>
        <p:nvSpPr>
          <p:cNvPr id="4" name="Text Placeholder 3"/>
          <p:cNvSpPr>
            <a:spLocks noGrp="1"/>
          </p:cNvSpPr>
          <p:nvPr>
            <p:ph type="body" sz="half" idx="2"/>
          </p:nvPr>
        </p:nvSpPr>
        <p:spPr>
          <a:xfrm>
            <a:off x="4192277" y="11836722"/>
            <a:ext cx="12833033" cy="1774982"/>
          </a:xfrm>
        </p:spPr>
        <p:txBody>
          <a:bodyPr/>
          <a:lstStyle>
            <a:lvl1pPr marL="0" indent="0">
              <a:buNone/>
              <a:defRPr sz="3300"/>
            </a:lvl1pPr>
            <a:lvl2pPr marL="1042994" indent="0">
              <a:buNone/>
              <a:defRPr sz="2800"/>
            </a:lvl2pPr>
            <a:lvl3pPr marL="2085991" indent="0">
              <a:buNone/>
              <a:defRPr sz="2300"/>
            </a:lvl3pPr>
            <a:lvl4pPr marL="3128988" indent="0">
              <a:buNone/>
              <a:defRPr sz="2100"/>
            </a:lvl4pPr>
            <a:lvl5pPr marL="4171982" indent="0">
              <a:buNone/>
              <a:defRPr sz="2100"/>
            </a:lvl5pPr>
            <a:lvl6pPr marL="5214977" indent="0">
              <a:buNone/>
              <a:defRPr sz="2100"/>
            </a:lvl6pPr>
            <a:lvl7pPr marL="6257972" indent="0">
              <a:buNone/>
              <a:defRPr sz="2100"/>
            </a:lvl7pPr>
            <a:lvl8pPr marL="7300969" indent="0">
              <a:buNone/>
              <a:defRPr sz="2100"/>
            </a:lvl8pPr>
            <a:lvl9pPr marL="8343963" indent="0">
              <a:buNone/>
              <a:defRPr sz="21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402E208-6480-6D49-A572-99601E6E4457}" type="datetimeFigureOut">
              <a:rPr lang="en-US" smtClean="0"/>
              <a:t>11/08/16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57EB8-D22E-8341-846D-D1623643126F}" type="slidenum">
              <a:rPr lang="en-US" smtClean="0"/>
              <a:t>‹#›</a:t>
            </a:fld>
            <a:endParaRPr lang="en-US"/>
          </a:p>
        </p:txBody>
      </p:sp>
    </p:spTree>
    <p:extLst>
      <p:ext uri="{BB962C8B-B14F-4D97-AF65-F5344CB8AC3E}">
        <p14:creationId xmlns:p14="http://schemas.microsoft.com/office/powerpoint/2010/main" val="10224109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421" y="605667"/>
            <a:ext cx="19249549" cy="2520686"/>
          </a:xfrm>
          <a:prstGeom prst="rect">
            <a:avLst/>
          </a:prstGeom>
        </p:spPr>
        <p:txBody>
          <a:bodyPr vert="horz" lIns="208598" tIns="104299" rIns="208598" bIns="104299"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1069421" y="3528963"/>
            <a:ext cx="19249549" cy="9981215"/>
          </a:xfrm>
          <a:prstGeom prst="rect">
            <a:avLst/>
          </a:prstGeom>
        </p:spPr>
        <p:txBody>
          <a:bodyPr vert="horz" lIns="208598" tIns="104299" rIns="208598" bIns="104299"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1069420" y="14017816"/>
            <a:ext cx="4990626" cy="805219"/>
          </a:xfrm>
          <a:prstGeom prst="rect">
            <a:avLst/>
          </a:prstGeom>
        </p:spPr>
        <p:txBody>
          <a:bodyPr vert="horz" lIns="208598" tIns="104299" rIns="208598" bIns="104299" rtlCol="0" anchor="ctr"/>
          <a:lstStyle>
            <a:lvl1pPr algn="l">
              <a:defRPr sz="2800">
                <a:solidFill>
                  <a:schemeClr val="tx1">
                    <a:tint val="75000"/>
                  </a:schemeClr>
                </a:solidFill>
              </a:defRPr>
            </a:lvl1pPr>
          </a:lstStyle>
          <a:p>
            <a:fld id="{5402E208-6480-6D49-A572-99601E6E4457}" type="datetimeFigureOut">
              <a:rPr lang="en-US" smtClean="0"/>
              <a:t>11/08/16</a:t>
            </a:fld>
            <a:endParaRPr lang="en-US"/>
          </a:p>
        </p:txBody>
      </p:sp>
      <p:sp>
        <p:nvSpPr>
          <p:cNvPr id="5" name="Footer Placeholder 4"/>
          <p:cNvSpPr>
            <a:spLocks noGrp="1"/>
          </p:cNvSpPr>
          <p:nvPr>
            <p:ph type="ftr" sz="quarter" idx="3"/>
          </p:nvPr>
        </p:nvSpPr>
        <p:spPr>
          <a:xfrm>
            <a:off x="7307701" y="14017816"/>
            <a:ext cx="6772990" cy="805219"/>
          </a:xfrm>
          <a:prstGeom prst="rect">
            <a:avLst/>
          </a:prstGeom>
        </p:spPr>
        <p:txBody>
          <a:bodyPr vert="horz" lIns="208598" tIns="104299" rIns="208598" bIns="104299" rtlCol="0" anchor="ctr"/>
          <a:lstStyle>
            <a:lvl1pPr algn="ctr">
              <a:defRPr sz="2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8345" y="14017816"/>
            <a:ext cx="4990626" cy="805219"/>
          </a:xfrm>
          <a:prstGeom prst="rect">
            <a:avLst/>
          </a:prstGeom>
        </p:spPr>
        <p:txBody>
          <a:bodyPr vert="horz" lIns="208598" tIns="104299" rIns="208598" bIns="104299" rtlCol="0" anchor="ctr"/>
          <a:lstStyle>
            <a:lvl1pPr algn="r">
              <a:defRPr sz="2800">
                <a:solidFill>
                  <a:schemeClr val="tx1">
                    <a:tint val="75000"/>
                  </a:schemeClr>
                </a:solidFill>
              </a:defRPr>
            </a:lvl1pPr>
          </a:lstStyle>
          <a:p>
            <a:fld id="{98E57EB8-D22E-8341-846D-D1623643126F}" type="slidenum">
              <a:rPr lang="en-US" smtClean="0"/>
              <a:t>‹#›</a:t>
            </a:fld>
            <a:endParaRPr lang="en-US"/>
          </a:p>
        </p:txBody>
      </p:sp>
    </p:spTree>
    <p:extLst>
      <p:ext uri="{BB962C8B-B14F-4D97-AF65-F5344CB8AC3E}">
        <p14:creationId xmlns:p14="http://schemas.microsoft.com/office/powerpoint/2010/main" val="1835081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2994" rtl="0" eaLnBrk="1" latinLnBrk="0" hangingPunct="1">
        <a:spcBef>
          <a:spcPct val="0"/>
        </a:spcBef>
        <a:buNone/>
        <a:defRPr sz="10100" kern="1200">
          <a:solidFill>
            <a:schemeClr val="tx1"/>
          </a:solidFill>
          <a:latin typeface="+mj-lt"/>
          <a:ea typeface="+mj-ea"/>
          <a:cs typeface="+mj-cs"/>
        </a:defRPr>
      </a:lvl1pPr>
    </p:titleStyle>
    <p:bodyStyle>
      <a:lvl1pPr marL="782247" indent="-782247" algn="l" defTabSz="1042994" rtl="0" eaLnBrk="1" latinLnBrk="0" hangingPunct="1">
        <a:spcBef>
          <a:spcPct val="20000"/>
        </a:spcBef>
        <a:buFont typeface="Arial"/>
        <a:buChar char="•"/>
        <a:defRPr sz="7300" kern="1200">
          <a:solidFill>
            <a:schemeClr val="tx1"/>
          </a:solidFill>
          <a:latin typeface="+mn-lt"/>
          <a:ea typeface="+mn-ea"/>
          <a:cs typeface="+mn-cs"/>
        </a:defRPr>
      </a:lvl1pPr>
      <a:lvl2pPr marL="1694868" indent="-651871" algn="l" defTabSz="1042994" rtl="0" eaLnBrk="1" latinLnBrk="0" hangingPunct="1">
        <a:spcBef>
          <a:spcPct val="20000"/>
        </a:spcBef>
        <a:buFont typeface="Arial"/>
        <a:buChar char="–"/>
        <a:defRPr sz="6400" kern="1200">
          <a:solidFill>
            <a:schemeClr val="tx1"/>
          </a:solidFill>
          <a:latin typeface="+mn-lt"/>
          <a:ea typeface="+mn-ea"/>
          <a:cs typeface="+mn-cs"/>
        </a:defRPr>
      </a:lvl2pPr>
      <a:lvl3pPr marL="2607489" indent="-521499" algn="l" defTabSz="1042994" rtl="0" eaLnBrk="1" latinLnBrk="0" hangingPunct="1">
        <a:spcBef>
          <a:spcPct val="20000"/>
        </a:spcBef>
        <a:buFont typeface="Arial"/>
        <a:buChar char="•"/>
        <a:defRPr sz="5500" kern="1200">
          <a:solidFill>
            <a:schemeClr val="tx1"/>
          </a:solidFill>
          <a:latin typeface="+mn-lt"/>
          <a:ea typeface="+mn-ea"/>
          <a:cs typeface="+mn-cs"/>
        </a:defRPr>
      </a:lvl3pPr>
      <a:lvl4pPr marL="3650483" indent="-521499" algn="l" defTabSz="1042994" rtl="0" eaLnBrk="1" latinLnBrk="0" hangingPunct="1">
        <a:spcBef>
          <a:spcPct val="20000"/>
        </a:spcBef>
        <a:buFont typeface="Arial"/>
        <a:buChar char="–"/>
        <a:defRPr sz="4600" kern="1200">
          <a:solidFill>
            <a:schemeClr val="tx1"/>
          </a:solidFill>
          <a:latin typeface="+mn-lt"/>
          <a:ea typeface="+mn-ea"/>
          <a:cs typeface="+mn-cs"/>
        </a:defRPr>
      </a:lvl4pPr>
      <a:lvl5pPr marL="4693480" indent="-521499" algn="l" defTabSz="1042994" rtl="0" eaLnBrk="1" latinLnBrk="0" hangingPunct="1">
        <a:spcBef>
          <a:spcPct val="20000"/>
        </a:spcBef>
        <a:buFont typeface="Arial"/>
        <a:buChar char="»"/>
        <a:defRPr sz="4600" kern="1200">
          <a:solidFill>
            <a:schemeClr val="tx1"/>
          </a:solidFill>
          <a:latin typeface="+mn-lt"/>
          <a:ea typeface="+mn-ea"/>
          <a:cs typeface="+mn-cs"/>
        </a:defRPr>
      </a:lvl5pPr>
      <a:lvl6pPr marL="5736477" indent="-521499" algn="l" defTabSz="1042994" rtl="0" eaLnBrk="1" latinLnBrk="0" hangingPunct="1">
        <a:spcBef>
          <a:spcPct val="20000"/>
        </a:spcBef>
        <a:buFont typeface="Arial"/>
        <a:buChar char="•"/>
        <a:defRPr sz="4600" kern="1200">
          <a:solidFill>
            <a:schemeClr val="tx1"/>
          </a:solidFill>
          <a:latin typeface="+mn-lt"/>
          <a:ea typeface="+mn-ea"/>
          <a:cs typeface="+mn-cs"/>
        </a:defRPr>
      </a:lvl6pPr>
      <a:lvl7pPr marL="6779471" indent="-521499" algn="l" defTabSz="1042994" rtl="0" eaLnBrk="1" latinLnBrk="0" hangingPunct="1">
        <a:spcBef>
          <a:spcPct val="20000"/>
        </a:spcBef>
        <a:buFont typeface="Arial"/>
        <a:buChar char="•"/>
        <a:defRPr sz="4600" kern="1200">
          <a:solidFill>
            <a:schemeClr val="tx1"/>
          </a:solidFill>
          <a:latin typeface="+mn-lt"/>
          <a:ea typeface="+mn-ea"/>
          <a:cs typeface="+mn-cs"/>
        </a:defRPr>
      </a:lvl7pPr>
      <a:lvl8pPr marL="7822468" indent="-521499" algn="l" defTabSz="1042994" rtl="0" eaLnBrk="1" latinLnBrk="0" hangingPunct="1">
        <a:spcBef>
          <a:spcPct val="20000"/>
        </a:spcBef>
        <a:buFont typeface="Arial"/>
        <a:buChar char="•"/>
        <a:defRPr sz="4600" kern="1200">
          <a:solidFill>
            <a:schemeClr val="tx1"/>
          </a:solidFill>
          <a:latin typeface="+mn-lt"/>
          <a:ea typeface="+mn-ea"/>
          <a:cs typeface="+mn-cs"/>
        </a:defRPr>
      </a:lvl8pPr>
      <a:lvl9pPr marL="8865462" indent="-521499" algn="l" defTabSz="1042994" rtl="0" eaLnBrk="1" latinLnBrk="0" hangingPunct="1">
        <a:spcBef>
          <a:spcPct val="20000"/>
        </a:spcBef>
        <a:buFont typeface="Arial"/>
        <a:buChar char="•"/>
        <a:defRPr sz="4600" kern="1200">
          <a:solidFill>
            <a:schemeClr val="tx1"/>
          </a:solidFill>
          <a:latin typeface="+mn-lt"/>
          <a:ea typeface="+mn-ea"/>
          <a:cs typeface="+mn-cs"/>
        </a:defRPr>
      </a:lvl9pPr>
    </p:bodyStyle>
    <p:otherStyle>
      <a:defPPr>
        <a:defRPr lang="en-US"/>
      </a:defPPr>
      <a:lvl1pPr marL="0" algn="l" defTabSz="1042994" rtl="0" eaLnBrk="1" latinLnBrk="0" hangingPunct="1">
        <a:defRPr sz="4100" kern="1200">
          <a:solidFill>
            <a:schemeClr val="tx1"/>
          </a:solidFill>
          <a:latin typeface="+mn-lt"/>
          <a:ea typeface="+mn-ea"/>
          <a:cs typeface="+mn-cs"/>
        </a:defRPr>
      </a:lvl1pPr>
      <a:lvl2pPr marL="1042994" algn="l" defTabSz="1042994" rtl="0" eaLnBrk="1" latinLnBrk="0" hangingPunct="1">
        <a:defRPr sz="4100" kern="1200">
          <a:solidFill>
            <a:schemeClr val="tx1"/>
          </a:solidFill>
          <a:latin typeface="+mn-lt"/>
          <a:ea typeface="+mn-ea"/>
          <a:cs typeface="+mn-cs"/>
        </a:defRPr>
      </a:lvl2pPr>
      <a:lvl3pPr marL="2085991" algn="l" defTabSz="1042994" rtl="0" eaLnBrk="1" latinLnBrk="0" hangingPunct="1">
        <a:defRPr sz="4100" kern="1200">
          <a:solidFill>
            <a:schemeClr val="tx1"/>
          </a:solidFill>
          <a:latin typeface="+mn-lt"/>
          <a:ea typeface="+mn-ea"/>
          <a:cs typeface="+mn-cs"/>
        </a:defRPr>
      </a:lvl3pPr>
      <a:lvl4pPr marL="3128988" algn="l" defTabSz="1042994" rtl="0" eaLnBrk="1" latinLnBrk="0" hangingPunct="1">
        <a:defRPr sz="4100" kern="1200">
          <a:solidFill>
            <a:schemeClr val="tx1"/>
          </a:solidFill>
          <a:latin typeface="+mn-lt"/>
          <a:ea typeface="+mn-ea"/>
          <a:cs typeface="+mn-cs"/>
        </a:defRPr>
      </a:lvl4pPr>
      <a:lvl5pPr marL="4171982" algn="l" defTabSz="1042994" rtl="0" eaLnBrk="1" latinLnBrk="0" hangingPunct="1">
        <a:defRPr sz="4100" kern="1200">
          <a:solidFill>
            <a:schemeClr val="tx1"/>
          </a:solidFill>
          <a:latin typeface="+mn-lt"/>
          <a:ea typeface="+mn-ea"/>
          <a:cs typeface="+mn-cs"/>
        </a:defRPr>
      </a:lvl5pPr>
      <a:lvl6pPr marL="5214977" algn="l" defTabSz="1042994" rtl="0" eaLnBrk="1" latinLnBrk="0" hangingPunct="1">
        <a:defRPr sz="4100" kern="1200">
          <a:solidFill>
            <a:schemeClr val="tx1"/>
          </a:solidFill>
          <a:latin typeface="+mn-lt"/>
          <a:ea typeface="+mn-ea"/>
          <a:cs typeface="+mn-cs"/>
        </a:defRPr>
      </a:lvl6pPr>
      <a:lvl7pPr marL="6257972" algn="l" defTabSz="1042994" rtl="0" eaLnBrk="1" latinLnBrk="0" hangingPunct="1">
        <a:defRPr sz="4100" kern="1200">
          <a:solidFill>
            <a:schemeClr val="tx1"/>
          </a:solidFill>
          <a:latin typeface="+mn-lt"/>
          <a:ea typeface="+mn-ea"/>
          <a:cs typeface="+mn-cs"/>
        </a:defRPr>
      </a:lvl7pPr>
      <a:lvl8pPr marL="7300969" algn="l" defTabSz="1042994" rtl="0" eaLnBrk="1" latinLnBrk="0" hangingPunct="1">
        <a:defRPr sz="4100" kern="1200">
          <a:solidFill>
            <a:schemeClr val="tx1"/>
          </a:solidFill>
          <a:latin typeface="+mn-lt"/>
          <a:ea typeface="+mn-ea"/>
          <a:cs typeface="+mn-cs"/>
        </a:defRPr>
      </a:lvl8pPr>
      <a:lvl9pPr marL="8343963" algn="l" defTabSz="1042994"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extBox 3"/>
          <p:cNvSpPr txBox="1"/>
          <p:nvPr/>
        </p:nvSpPr>
        <p:spPr>
          <a:xfrm>
            <a:off x="6265532" y="4668686"/>
            <a:ext cx="8858912" cy="5550456"/>
          </a:xfrm>
          <a:prstGeom prst="roundRect">
            <a:avLst/>
          </a:prstGeom>
          <a:ln>
            <a:solidFill>
              <a:srgbClr val="215968"/>
            </a:solidFill>
          </a:ln>
        </p:spPr>
        <p:style>
          <a:lnRef idx="2">
            <a:schemeClr val="accent5">
              <a:shade val="50000"/>
            </a:schemeClr>
          </a:lnRef>
          <a:fillRef idx="1">
            <a:schemeClr val="accent5"/>
          </a:fillRef>
          <a:effectRef idx="0">
            <a:schemeClr val="accent5"/>
          </a:effectRef>
          <a:fontRef idx="minor">
            <a:schemeClr val="lt1"/>
          </a:fontRef>
        </p:style>
        <p:txBody>
          <a:bodyPr wrap="square" lIns="91420" tIns="45711" rIns="91420" bIns="45711" rtlCol="0">
            <a:spAutoFit/>
          </a:bodyPr>
          <a:lstStyle/>
          <a:p>
            <a:pPr algn="ctr"/>
            <a:r>
              <a:rPr lang="en-US" sz="8000" dirty="0">
                <a:latin typeface="Phosphate Inline"/>
                <a:cs typeface="Phosphate Inline"/>
              </a:rPr>
              <a:t>International Group WORK for sustainable development</a:t>
            </a:r>
          </a:p>
        </p:txBody>
      </p:sp>
      <p:sp>
        <p:nvSpPr>
          <p:cNvPr id="5" name="TextBox 4"/>
          <p:cNvSpPr txBox="1"/>
          <p:nvPr/>
        </p:nvSpPr>
        <p:spPr>
          <a:xfrm>
            <a:off x="314280" y="245325"/>
            <a:ext cx="10090606" cy="899552"/>
          </a:xfrm>
          <a:prstGeom prst="roundRect">
            <a:avLst/>
          </a:prstGeom>
          <a:ln>
            <a:solidFill>
              <a:schemeClr val="accent5">
                <a:lumMod val="50000"/>
              </a:schemeClr>
            </a:solidFill>
          </a:ln>
        </p:spPr>
        <p:style>
          <a:lnRef idx="2">
            <a:schemeClr val="accent5"/>
          </a:lnRef>
          <a:fillRef idx="1">
            <a:schemeClr val="lt1"/>
          </a:fillRef>
          <a:effectRef idx="0">
            <a:schemeClr val="accent5"/>
          </a:effectRef>
          <a:fontRef idx="minor">
            <a:schemeClr val="dk1"/>
          </a:fontRef>
        </p:style>
        <p:txBody>
          <a:bodyPr wrap="square" lIns="91420" tIns="45711" rIns="91420" bIns="45711" rtlCol="0">
            <a:spAutoFit/>
          </a:bodyPr>
          <a:lstStyle/>
          <a:p>
            <a:pPr algn="ctr"/>
            <a:r>
              <a:rPr lang="en-US" sz="4700" dirty="0">
                <a:solidFill>
                  <a:schemeClr val="accent5">
                    <a:lumMod val="50000"/>
                  </a:schemeClr>
                </a:solidFill>
                <a:latin typeface="Phosphate Inline"/>
                <a:cs typeface="Phosphate Inline"/>
              </a:rPr>
              <a:t>Sustainable Chemistry</a:t>
            </a:r>
          </a:p>
        </p:txBody>
      </p:sp>
      <p:sp>
        <p:nvSpPr>
          <p:cNvPr id="6" name="TextBox 5"/>
          <p:cNvSpPr txBox="1"/>
          <p:nvPr/>
        </p:nvSpPr>
        <p:spPr>
          <a:xfrm>
            <a:off x="6265532" y="10347856"/>
            <a:ext cx="8858912" cy="2349559"/>
          </a:xfrm>
          <a:prstGeom prst="roundRect">
            <a:avLst/>
          </a:prstGeom>
        </p:spPr>
        <p:style>
          <a:lnRef idx="2">
            <a:schemeClr val="accent5"/>
          </a:lnRef>
          <a:fillRef idx="1">
            <a:schemeClr val="lt1"/>
          </a:fillRef>
          <a:effectRef idx="0">
            <a:schemeClr val="accent5"/>
          </a:effectRef>
          <a:fontRef idx="minor">
            <a:schemeClr val="dk1"/>
          </a:fontRef>
        </p:style>
        <p:txBody>
          <a:bodyPr wrap="square" lIns="91420" tIns="45711" rIns="91420" bIns="45711" rtlCol="0">
            <a:spAutoFit/>
          </a:bodyPr>
          <a:lstStyle/>
          <a:p>
            <a:pPr algn="ctr"/>
            <a:r>
              <a:rPr lang="en-US" sz="3300" dirty="0" err="1">
                <a:solidFill>
                  <a:srgbClr val="215968"/>
                </a:solidFill>
                <a:latin typeface="Phosphate Inline"/>
                <a:cs typeface="Phosphate Inline"/>
              </a:rPr>
              <a:t>Dr</a:t>
            </a:r>
            <a:r>
              <a:rPr lang="en-US" sz="3300" dirty="0">
                <a:solidFill>
                  <a:srgbClr val="215968"/>
                </a:solidFill>
                <a:latin typeface="Phosphate Inline"/>
                <a:cs typeface="Phosphate Inline"/>
              </a:rPr>
              <a:t> Richard </a:t>
            </a:r>
            <a:r>
              <a:rPr lang="en-US" sz="3300" dirty="0" err="1">
                <a:solidFill>
                  <a:srgbClr val="215968"/>
                </a:solidFill>
                <a:latin typeface="Phosphate Inline"/>
                <a:cs typeface="Phosphate Inline"/>
              </a:rPr>
              <a:t>Darton</a:t>
            </a:r>
            <a:r>
              <a:rPr lang="en-US" sz="3300" dirty="0">
                <a:solidFill>
                  <a:srgbClr val="215968"/>
                </a:solidFill>
                <a:latin typeface="Phosphate Inline"/>
                <a:cs typeface="Phosphate Inline"/>
              </a:rPr>
              <a:t> &amp; </a:t>
            </a:r>
          </a:p>
          <a:p>
            <a:pPr algn="ctr"/>
            <a:r>
              <a:rPr lang="en-US" sz="3300" dirty="0" err="1">
                <a:solidFill>
                  <a:srgbClr val="215968"/>
                </a:solidFill>
                <a:latin typeface="Phosphate Inline"/>
                <a:cs typeface="Phosphate Inline"/>
              </a:rPr>
              <a:t>Dr</a:t>
            </a:r>
            <a:r>
              <a:rPr lang="en-US" sz="3300" dirty="0">
                <a:solidFill>
                  <a:srgbClr val="215968"/>
                </a:solidFill>
                <a:latin typeface="Phosphate Inline"/>
                <a:cs typeface="Phosphate Inline"/>
              </a:rPr>
              <a:t> </a:t>
            </a:r>
            <a:r>
              <a:rPr lang="en-US" sz="3300" dirty="0" err="1">
                <a:solidFill>
                  <a:srgbClr val="215968"/>
                </a:solidFill>
                <a:latin typeface="Phosphate Inline"/>
                <a:cs typeface="Phosphate Inline"/>
              </a:rPr>
              <a:t>KatheriNE</a:t>
            </a:r>
            <a:r>
              <a:rPr lang="en-US" sz="3300" dirty="0">
                <a:solidFill>
                  <a:srgbClr val="215968"/>
                </a:solidFill>
                <a:latin typeface="Phosphate Inline"/>
                <a:cs typeface="Phosphate Inline"/>
              </a:rPr>
              <a:t> HAXTON</a:t>
            </a:r>
          </a:p>
          <a:p>
            <a:pPr algn="ctr"/>
            <a:r>
              <a:rPr lang="en-US" sz="3300" dirty="0">
                <a:solidFill>
                  <a:srgbClr val="215968"/>
                </a:solidFill>
                <a:latin typeface="Phosphate Inline"/>
                <a:cs typeface="Phosphate Inline"/>
              </a:rPr>
              <a:t>Chemistry, </a:t>
            </a:r>
            <a:r>
              <a:rPr lang="en-US" sz="3300" dirty="0" err="1">
                <a:solidFill>
                  <a:srgbClr val="215968"/>
                </a:solidFill>
                <a:latin typeface="Phosphate Inline"/>
                <a:cs typeface="Phosphate Inline"/>
              </a:rPr>
              <a:t>Keele</a:t>
            </a:r>
            <a:r>
              <a:rPr lang="en-US" sz="3300" dirty="0">
                <a:solidFill>
                  <a:srgbClr val="215968"/>
                </a:solidFill>
                <a:latin typeface="Phosphate Inline"/>
                <a:cs typeface="Phosphate Inline"/>
              </a:rPr>
              <a:t> University</a:t>
            </a:r>
          </a:p>
          <a:p>
            <a:pPr algn="ctr"/>
            <a:r>
              <a:rPr lang="en-US" sz="3300" dirty="0">
                <a:solidFill>
                  <a:srgbClr val="215968"/>
                </a:solidFill>
                <a:latin typeface="Courier"/>
                <a:cs typeface="Courier"/>
              </a:rPr>
              <a:t>k.j.haxton@keele.ac.uk, @</a:t>
            </a:r>
            <a:r>
              <a:rPr lang="en-US" sz="3300" dirty="0" err="1">
                <a:solidFill>
                  <a:srgbClr val="215968"/>
                </a:solidFill>
                <a:latin typeface="Courier"/>
                <a:cs typeface="Courier"/>
              </a:rPr>
              <a:t>kjhaxton</a:t>
            </a:r>
            <a:endParaRPr lang="en-US" sz="3300" dirty="0">
              <a:solidFill>
                <a:srgbClr val="215968"/>
              </a:solidFill>
              <a:latin typeface="Courier"/>
              <a:cs typeface="Courier"/>
            </a:endParaRPr>
          </a:p>
        </p:txBody>
      </p:sp>
      <p:sp>
        <p:nvSpPr>
          <p:cNvPr id="7" name="TextBox 6"/>
          <p:cNvSpPr txBox="1"/>
          <p:nvPr/>
        </p:nvSpPr>
        <p:spPr>
          <a:xfrm>
            <a:off x="257839" y="1189215"/>
            <a:ext cx="9037875" cy="2923859"/>
          </a:xfrm>
          <a:prstGeom prst="rect">
            <a:avLst/>
          </a:prstGeom>
          <a:noFill/>
        </p:spPr>
        <p:txBody>
          <a:bodyPr wrap="square" lIns="91420" tIns="45711" rIns="91420" bIns="45711" rtlCol="0">
            <a:spAutoFit/>
          </a:bodyPr>
          <a:lstStyle/>
          <a:p>
            <a:r>
              <a:rPr lang="en-US" sz="2800" dirty="0">
                <a:solidFill>
                  <a:srgbClr val="215968"/>
                </a:solidFill>
                <a:latin typeface="Courier"/>
                <a:cs typeface="Courier"/>
              </a:rPr>
              <a:t>Level 4 15-credit module, all coursework. </a:t>
            </a:r>
          </a:p>
          <a:p>
            <a:endParaRPr lang="en-US" sz="800" dirty="0">
              <a:solidFill>
                <a:srgbClr val="215968"/>
              </a:solidFill>
              <a:latin typeface="Courier"/>
              <a:cs typeface="Courier"/>
            </a:endParaRPr>
          </a:p>
          <a:p>
            <a:r>
              <a:rPr lang="en-US" sz="2800" dirty="0">
                <a:solidFill>
                  <a:srgbClr val="215968"/>
                </a:solidFill>
                <a:latin typeface="Courier"/>
                <a:cs typeface="Courier"/>
              </a:rPr>
              <a:t>In person (</a:t>
            </a:r>
            <a:r>
              <a:rPr lang="en-US" sz="2800" dirty="0" err="1">
                <a:solidFill>
                  <a:srgbClr val="215968"/>
                </a:solidFill>
                <a:latin typeface="Courier"/>
                <a:cs typeface="Courier"/>
              </a:rPr>
              <a:t>Keele</a:t>
            </a:r>
            <a:r>
              <a:rPr lang="en-US" sz="2800" dirty="0">
                <a:solidFill>
                  <a:srgbClr val="215968"/>
                </a:solidFill>
                <a:latin typeface="Courier"/>
                <a:cs typeface="Courier"/>
              </a:rPr>
              <a:t>) &amp; distance (</a:t>
            </a:r>
            <a:r>
              <a:rPr lang="en-US" sz="2800" dirty="0" smtClean="0">
                <a:solidFill>
                  <a:srgbClr val="215968"/>
                </a:solidFill>
                <a:latin typeface="Courier"/>
                <a:cs typeface="Courier"/>
              </a:rPr>
              <a:t>NXU). </a:t>
            </a:r>
            <a:endParaRPr lang="en-US" sz="2800" dirty="0">
              <a:solidFill>
                <a:srgbClr val="215968"/>
              </a:solidFill>
              <a:latin typeface="Courier"/>
              <a:cs typeface="Courier"/>
            </a:endParaRPr>
          </a:p>
          <a:p>
            <a:r>
              <a:rPr lang="en-US" sz="2800" dirty="0">
                <a:solidFill>
                  <a:srgbClr val="215968"/>
                </a:solidFill>
                <a:latin typeface="Courier"/>
                <a:cs typeface="Courier"/>
              </a:rPr>
              <a:t>Places chemistry in the societal, political and cultural context.</a:t>
            </a:r>
          </a:p>
          <a:p>
            <a:endParaRPr lang="en-US" sz="800" dirty="0">
              <a:solidFill>
                <a:srgbClr val="215968"/>
              </a:solidFill>
              <a:latin typeface="Courier"/>
              <a:cs typeface="Courier"/>
            </a:endParaRPr>
          </a:p>
          <a:p>
            <a:r>
              <a:rPr lang="en-US" sz="2800" dirty="0">
                <a:solidFill>
                  <a:srgbClr val="215968"/>
                </a:solidFill>
                <a:latin typeface="Courier"/>
                <a:cs typeface="Courier"/>
              </a:rPr>
              <a:t>Opportunity to get students in UK and China talking to each other.</a:t>
            </a:r>
          </a:p>
        </p:txBody>
      </p:sp>
      <p:sp>
        <p:nvSpPr>
          <p:cNvPr id="15" name="TextBox 14"/>
          <p:cNvSpPr txBox="1"/>
          <p:nvPr/>
        </p:nvSpPr>
        <p:spPr>
          <a:xfrm>
            <a:off x="11076385" y="249605"/>
            <a:ext cx="10090606" cy="899552"/>
          </a:xfrm>
          <a:prstGeom prst="roundRect">
            <a:avLst/>
          </a:prstGeom>
          <a:ln>
            <a:solidFill>
              <a:srgbClr val="215968"/>
            </a:solidFill>
          </a:ln>
        </p:spPr>
        <p:style>
          <a:lnRef idx="2">
            <a:schemeClr val="accent5"/>
          </a:lnRef>
          <a:fillRef idx="1">
            <a:schemeClr val="lt1"/>
          </a:fillRef>
          <a:effectRef idx="0">
            <a:schemeClr val="accent5"/>
          </a:effectRef>
          <a:fontRef idx="minor">
            <a:schemeClr val="dk1"/>
          </a:fontRef>
        </p:style>
        <p:txBody>
          <a:bodyPr wrap="square" lIns="91420" tIns="45711" rIns="91420" bIns="45711" rtlCol="0">
            <a:spAutoFit/>
          </a:bodyPr>
          <a:lstStyle/>
          <a:p>
            <a:pPr algn="ctr"/>
            <a:r>
              <a:rPr lang="en-US" sz="4700" dirty="0">
                <a:solidFill>
                  <a:srgbClr val="215968"/>
                </a:solidFill>
                <a:latin typeface="Phosphate Inline"/>
                <a:cs typeface="Phosphate Inline"/>
              </a:rPr>
              <a:t>Collaborative Degree</a:t>
            </a:r>
          </a:p>
        </p:txBody>
      </p:sp>
      <p:sp>
        <p:nvSpPr>
          <p:cNvPr id="16" name="TextBox 15"/>
          <p:cNvSpPr txBox="1"/>
          <p:nvPr/>
        </p:nvSpPr>
        <p:spPr>
          <a:xfrm>
            <a:off x="13179453" y="1158266"/>
            <a:ext cx="8208937" cy="2923859"/>
          </a:xfrm>
          <a:prstGeom prst="rect">
            <a:avLst/>
          </a:prstGeom>
          <a:noFill/>
        </p:spPr>
        <p:txBody>
          <a:bodyPr wrap="square" lIns="91420" tIns="45711" rIns="91420" bIns="45711" rtlCol="0">
            <a:spAutoFit/>
          </a:bodyPr>
          <a:lstStyle/>
          <a:p>
            <a:r>
              <a:rPr lang="en-US" sz="2800" b="1" dirty="0">
                <a:solidFill>
                  <a:srgbClr val="215968"/>
                </a:solidFill>
                <a:latin typeface="Courier"/>
                <a:cs typeface="Courier"/>
              </a:rPr>
              <a:t>Year 1: </a:t>
            </a:r>
            <a:r>
              <a:rPr lang="en-US" sz="2800" dirty="0">
                <a:solidFill>
                  <a:srgbClr val="215968"/>
                </a:solidFill>
                <a:latin typeface="Courier"/>
                <a:cs typeface="Courier"/>
              </a:rPr>
              <a:t>Nanjing </a:t>
            </a:r>
            <a:r>
              <a:rPr lang="en-US" sz="2800" dirty="0" err="1">
                <a:solidFill>
                  <a:srgbClr val="215968"/>
                </a:solidFill>
                <a:latin typeface="Courier"/>
                <a:cs typeface="Courier"/>
              </a:rPr>
              <a:t>XiaoZhuang</a:t>
            </a:r>
            <a:r>
              <a:rPr lang="en-US" sz="2800" dirty="0">
                <a:solidFill>
                  <a:srgbClr val="215968"/>
                </a:solidFill>
                <a:latin typeface="Courier"/>
                <a:cs typeface="Courier"/>
              </a:rPr>
              <a:t> (NXU</a:t>
            </a:r>
            <a:r>
              <a:rPr lang="en-US" sz="2800" dirty="0" smtClean="0">
                <a:solidFill>
                  <a:srgbClr val="215968"/>
                </a:solidFill>
                <a:latin typeface="Courier"/>
                <a:cs typeface="Courier"/>
              </a:rPr>
              <a:t>)</a:t>
            </a:r>
          </a:p>
          <a:p>
            <a:endParaRPr lang="en-US" sz="800" dirty="0">
              <a:solidFill>
                <a:srgbClr val="215968"/>
              </a:solidFill>
              <a:latin typeface="Courier"/>
              <a:cs typeface="Courier"/>
            </a:endParaRPr>
          </a:p>
          <a:p>
            <a:r>
              <a:rPr lang="en-US" sz="2800" b="1" dirty="0">
                <a:solidFill>
                  <a:srgbClr val="215968"/>
                </a:solidFill>
                <a:latin typeface="Courier"/>
                <a:cs typeface="Courier"/>
              </a:rPr>
              <a:t>Year 2/3: </a:t>
            </a:r>
            <a:r>
              <a:rPr lang="en-US" sz="2800" dirty="0">
                <a:solidFill>
                  <a:srgbClr val="215968"/>
                </a:solidFill>
                <a:latin typeface="Courier"/>
                <a:cs typeface="Courier"/>
              </a:rPr>
              <a:t>NXU </a:t>
            </a:r>
            <a:r>
              <a:rPr lang="en-US" sz="2800" dirty="0" err="1">
                <a:solidFill>
                  <a:srgbClr val="215968"/>
                </a:solidFill>
                <a:latin typeface="Courier"/>
                <a:cs typeface="Courier"/>
              </a:rPr>
              <a:t>Programme</a:t>
            </a:r>
            <a:r>
              <a:rPr lang="en-US" sz="2800" dirty="0">
                <a:solidFill>
                  <a:srgbClr val="215968"/>
                </a:solidFill>
                <a:latin typeface="Courier"/>
                <a:cs typeface="Courier"/>
              </a:rPr>
              <a:t> + 8 pass/fail bridging modules by </a:t>
            </a:r>
            <a:r>
              <a:rPr lang="en-US" sz="2800" dirty="0" err="1">
                <a:solidFill>
                  <a:srgbClr val="215968"/>
                </a:solidFill>
                <a:latin typeface="Courier"/>
                <a:cs typeface="Courier"/>
              </a:rPr>
              <a:t>Keele</a:t>
            </a:r>
            <a:r>
              <a:rPr lang="en-US" sz="2800" dirty="0">
                <a:solidFill>
                  <a:srgbClr val="215968"/>
                </a:solidFill>
                <a:latin typeface="Courier"/>
                <a:cs typeface="Courier"/>
              </a:rPr>
              <a:t> staff; 6 ‘in person’, 2 distance learning</a:t>
            </a:r>
          </a:p>
          <a:p>
            <a:endParaRPr lang="en-US" sz="800" b="1" dirty="0">
              <a:solidFill>
                <a:srgbClr val="215968"/>
              </a:solidFill>
              <a:latin typeface="Courier"/>
              <a:cs typeface="Courier"/>
            </a:endParaRPr>
          </a:p>
          <a:p>
            <a:r>
              <a:rPr lang="en-US" sz="2800" b="1" dirty="0">
                <a:solidFill>
                  <a:srgbClr val="215968"/>
                </a:solidFill>
                <a:latin typeface="Courier"/>
                <a:cs typeface="Courier"/>
              </a:rPr>
              <a:t>Year 4: </a:t>
            </a:r>
            <a:r>
              <a:rPr lang="en-US" sz="2800" dirty="0" err="1">
                <a:solidFill>
                  <a:srgbClr val="215968"/>
                </a:solidFill>
                <a:latin typeface="Courier"/>
                <a:cs typeface="Courier"/>
              </a:rPr>
              <a:t>Keele</a:t>
            </a:r>
            <a:r>
              <a:rPr lang="en-US" sz="2800" dirty="0">
                <a:solidFill>
                  <a:srgbClr val="215968"/>
                </a:solidFill>
                <a:latin typeface="Courier"/>
                <a:cs typeface="Courier"/>
              </a:rPr>
              <a:t> 3</a:t>
            </a:r>
            <a:r>
              <a:rPr lang="en-US" sz="2800" baseline="30000" dirty="0">
                <a:solidFill>
                  <a:srgbClr val="215968"/>
                </a:solidFill>
                <a:latin typeface="Courier"/>
                <a:cs typeface="Courier"/>
              </a:rPr>
              <a:t>rd</a:t>
            </a:r>
            <a:r>
              <a:rPr lang="en-US" sz="2800" dirty="0">
                <a:solidFill>
                  <a:srgbClr val="215968"/>
                </a:solidFill>
                <a:latin typeface="Courier"/>
                <a:cs typeface="Courier"/>
              </a:rPr>
              <a:t> year + 3 bespoke modules, join with UK cohort.</a:t>
            </a:r>
          </a:p>
        </p:txBody>
      </p:sp>
      <p:graphicFrame>
        <p:nvGraphicFramePr>
          <p:cNvPr id="18" name="Diagram 17"/>
          <p:cNvGraphicFramePr/>
          <p:nvPr>
            <p:extLst>
              <p:ext uri="{D42A27DB-BD31-4B8C-83A1-F6EECF244321}">
                <p14:modId xmlns:p14="http://schemas.microsoft.com/office/powerpoint/2010/main" val="1306938613"/>
              </p:ext>
            </p:extLst>
          </p:nvPr>
        </p:nvGraphicFramePr>
        <p:xfrm>
          <a:off x="-864265" y="3568351"/>
          <a:ext cx="7901865" cy="10726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Content Placeholder 2"/>
          <p:cNvSpPr txBox="1">
            <a:spLocks/>
          </p:cNvSpPr>
          <p:nvPr/>
        </p:nvSpPr>
        <p:spPr>
          <a:xfrm>
            <a:off x="15467149" y="11133730"/>
            <a:ext cx="5832000" cy="2159998"/>
          </a:xfrm>
          <a:prstGeom prst="wedgeRoundRectCallout">
            <a:avLst>
              <a:gd name="adj1" fmla="val 20093"/>
              <a:gd name="adj2" fmla="val -59123"/>
              <a:gd name="adj3" fmla="val 16667"/>
            </a:avLst>
          </a:prstGeom>
          <a:ln>
            <a:solidFill>
              <a:srgbClr val="215968"/>
            </a:solidFill>
          </a:ln>
        </p:spPr>
        <p:style>
          <a:lnRef idx="2">
            <a:schemeClr val="accent5"/>
          </a:lnRef>
          <a:fillRef idx="1">
            <a:schemeClr val="lt1"/>
          </a:fillRef>
          <a:effectRef idx="0">
            <a:schemeClr val="accent5"/>
          </a:effectRef>
          <a:fontRef idx="minor">
            <a:schemeClr val="dk1"/>
          </a:fontRef>
        </p:style>
        <p:txBody>
          <a:bodyPr vert="horz" lIns="233629" tIns="116813" rIns="233629" bIns="116813" rtlCol="0">
            <a:noAutofit/>
          </a:bodyPr>
          <a:lstStyle>
            <a:lvl1pPr marL="342900" indent="-342900" algn="l" defTabSz="457200" rtl="0" eaLnBrk="1" latinLnBrk="0" hangingPunct="1">
              <a:spcBef>
                <a:spcPct val="20000"/>
              </a:spcBef>
              <a:buFont typeface="Arial"/>
              <a:buChar char="•"/>
              <a:defRPr sz="3200" kern="1200">
                <a:solidFill>
                  <a:schemeClr val="dk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dk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dk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dk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spcBef>
                <a:spcPts val="0"/>
              </a:spcBef>
              <a:buNone/>
            </a:pPr>
            <a:r>
              <a:rPr lang="en-GB" sz="2300" i="1" dirty="0">
                <a:solidFill>
                  <a:srgbClr val="215968"/>
                </a:solidFill>
                <a:latin typeface="Courier"/>
                <a:cs typeface="Courier"/>
              </a:rPr>
              <a:t>“It was nice to converse with the Chinese students and to find out about how another culture tackles sustainability.”</a:t>
            </a:r>
          </a:p>
          <a:p>
            <a:pPr marL="0" indent="0">
              <a:spcBef>
                <a:spcPts val="0"/>
              </a:spcBef>
              <a:buNone/>
            </a:pPr>
            <a:endParaRPr lang="en-GB" sz="2300" i="1" dirty="0">
              <a:solidFill>
                <a:srgbClr val="215968"/>
              </a:solidFill>
              <a:latin typeface="Courier"/>
              <a:cs typeface="Courier"/>
            </a:endParaRPr>
          </a:p>
          <a:p>
            <a:pPr marL="0" indent="0">
              <a:spcBef>
                <a:spcPts val="0"/>
              </a:spcBef>
              <a:buNone/>
            </a:pPr>
            <a:endParaRPr lang="en-GB" sz="2300" i="1" dirty="0">
              <a:solidFill>
                <a:srgbClr val="215968"/>
              </a:solidFill>
              <a:latin typeface="Courier"/>
              <a:cs typeface="Courier"/>
            </a:endParaRPr>
          </a:p>
          <a:p>
            <a:pPr marL="0" indent="0">
              <a:spcBef>
                <a:spcPts val="0"/>
              </a:spcBef>
              <a:buNone/>
            </a:pPr>
            <a:endParaRPr lang="en-GB" sz="2300" i="1" dirty="0">
              <a:solidFill>
                <a:srgbClr val="215968"/>
              </a:solidFill>
              <a:latin typeface="Courier"/>
              <a:cs typeface="Courier"/>
            </a:endParaRPr>
          </a:p>
          <a:p>
            <a:pPr marL="0" indent="0">
              <a:spcBef>
                <a:spcPts val="0"/>
              </a:spcBef>
              <a:buNone/>
            </a:pPr>
            <a:endParaRPr lang="en-GB" sz="2300" i="1" dirty="0">
              <a:solidFill>
                <a:srgbClr val="215968"/>
              </a:solidFill>
              <a:latin typeface="Courier"/>
              <a:cs typeface="Courier"/>
            </a:endParaRPr>
          </a:p>
        </p:txBody>
      </p:sp>
      <p:sp>
        <p:nvSpPr>
          <p:cNvPr id="20" name="Content Placeholder 2"/>
          <p:cNvSpPr txBox="1">
            <a:spLocks/>
          </p:cNvSpPr>
          <p:nvPr/>
        </p:nvSpPr>
        <p:spPr>
          <a:xfrm>
            <a:off x="15441750" y="4306266"/>
            <a:ext cx="5832932" cy="2414189"/>
          </a:xfrm>
          <a:prstGeom prst="wedgeRoundRectCallout">
            <a:avLst>
              <a:gd name="adj1" fmla="val -20833"/>
              <a:gd name="adj2" fmla="val 57490"/>
              <a:gd name="adj3" fmla="val 16667"/>
            </a:avLst>
          </a:prstGeom>
          <a:ln>
            <a:solidFill>
              <a:srgbClr val="215968"/>
            </a:solidFill>
          </a:ln>
        </p:spPr>
        <p:style>
          <a:lnRef idx="2">
            <a:schemeClr val="accent5"/>
          </a:lnRef>
          <a:fillRef idx="1">
            <a:schemeClr val="lt1"/>
          </a:fillRef>
          <a:effectRef idx="0">
            <a:schemeClr val="accent5"/>
          </a:effectRef>
          <a:fontRef idx="minor">
            <a:schemeClr val="dk1"/>
          </a:fontRef>
        </p:style>
        <p:txBody>
          <a:bodyPr vert="horz" lIns="233629" tIns="116813" rIns="233629" bIns="116813" rtlCol="0">
            <a:noAutofit/>
          </a:bodyPr>
          <a:lstStyle>
            <a:lvl1pPr marL="342900" indent="-342900" algn="l" defTabSz="457200" rtl="0" eaLnBrk="1" latinLnBrk="0" hangingPunct="1">
              <a:spcBef>
                <a:spcPct val="20000"/>
              </a:spcBef>
              <a:buFont typeface="Arial"/>
              <a:buChar char="•"/>
              <a:defRPr sz="3200" kern="1200">
                <a:solidFill>
                  <a:schemeClr val="dk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dk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dk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dk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spcBef>
                <a:spcPts val="0"/>
              </a:spcBef>
              <a:buNone/>
            </a:pPr>
            <a:r>
              <a:rPr lang="en-GB" sz="2800" i="1" dirty="0">
                <a:solidFill>
                  <a:srgbClr val="215968"/>
                </a:solidFill>
                <a:latin typeface="Courier"/>
                <a:cs typeface="Courier"/>
              </a:rPr>
              <a:t>“I feel that the assignment was too dependent on the Chinese students responding to our emails.”</a:t>
            </a:r>
          </a:p>
        </p:txBody>
      </p:sp>
      <p:sp>
        <p:nvSpPr>
          <p:cNvPr id="21" name="TextBox 20"/>
          <p:cNvSpPr txBox="1"/>
          <p:nvPr/>
        </p:nvSpPr>
        <p:spPr>
          <a:xfrm>
            <a:off x="257835" y="13324321"/>
            <a:ext cx="10098438" cy="1508087"/>
          </a:xfrm>
          <a:prstGeom prst="rect">
            <a:avLst/>
          </a:prstGeom>
          <a:noFill/>
        </p:spPr>
        <p:txBody>
          <a:bodyPr wrap="square" lIns="91420" tIns="45711" rIns="91420" bIns="45711" rtlCol="0">
            <a:spAutoFit/>
          </a:bodyPr>
          <a:lstStyle/>
          <a:p>
            <a:r>
              <a:rPr lang="en-GB" sz="2300" b="1" dirty="0">
                <a:solidFill>
                  <a:srgbClr val="215968"/>
                </a:solidFill>
                <a:latin typeface="Courier"/>
                <a:cs typeface="Courier"/>
              </a:rPr>
              <a:t>This task rewards students who are engaged and:</a:t>
            </a:r>
          </a:p>
          <a:p>
            <a:r>
              <a:rPr lang="en-GB" sz="2300" dirty="0">
                <a:solidFill>
                  <a:srgbClr val="215968"/>
                </a:solidFill>
                <a:latin typeface="Courier"/>
                <a:cs typeface="Courier"/>
              </a:rPr>
              <a:t> - organised (emailing well in advance of deadlines)</a:t>
            </a:r>
          </a:p>
          <a:p>
            <a:r>
              <a:rPr lang="en-GB" sz="2300" dirty="0">
                <a:solidFill>
                  <a:srgbClr val="215968"/>
                </a:solidFill>
                <a:latin typeface="Courier"/>
                <a:cs typeface="Courier"/>
              </a:rPr>
              <a:t> - curious (willing to learn from one another)</a:t>
            </a:r>
          </a:p>
          <a:p>
            <a:r>
              <a:rPr lang="en-GB" sz="2300" dirty="0">
                <a:solidFill>
                  <a:srgbClr val="215968"/>
                </a:solidFill>
                <a:latin typeface="Courier"/>
                <a:cs typeface="Courier"/>
              </a:rPr>
              <a:t> - open (not deterred by cultural barriers)</a:t>
            </a:r>
          </a:p>
        </p:txBody>
      </p:sp>
      <p:grpSp>
        <p:nvGrpSpPr>
          <p:cNvPr id="22" name="Group 21"/>
          <p:cNvGrpSpPr/>
          <p:nvPr/>
        </p:nvGrpSpPr>
        <p:grpSpPr>
          <a:xfrm>
            <a:off x="7716967" y="1468369"/>
            <a:ext cx="6199841" cy="2621826"/>
            <a:chOff x="618789" y="1744321"/>
            <a:chExt cx="5445404" cy="2211519"/>
          </a:xfrm>
        </p:grpSpPr>
        <p:sp>
          <p:nvSpPr>
            <p:cNvPr id="23" name="TextBox 22"/>
            <p:cNvSpPr txBox="1"/>
            <p:nvPr/>
          </p:nvSpPr>
          <p:spPr>
            <a:xfrm>
              <a:off x="678626" y="1744321"/>
              <a:ext cx="2350532" cy="695209"/>
            </a:xfrm>
            <a:prstGeom prst="rect">
              <a:avLst/>
            </a:prstGeom>
            <a:noFill/>
          </p:spPr>
          <p:txBody>
            <a:bodyPr wrap="square" rtlCol="0">
              <a:spAutoFit/>
            </a:bodyPr>
            <a:lstStyle/>
            <a:p>
              <a:r>
                <a:rPr lang="en-US" sz="4600" b="1" dirty="0">
                  <a:solidFill>
                    <a:schemeClr val="accent5">
                      <a:lumMod val="75000"/>
                    </a:schemeClr>
                  </a:solidFill>
                  <a:latin typeface="Courier"/>
                  <a:cs typeface="Courier"/>
                </a:rPr>
                <a:t>Energy</a:t>
              </a:r>
            </a:p>
          </p:txBody>
        </p:sp>
        <p:sp>
          <p:nvSpPr>
            <p:cNvPr id="24" name="TextBox 23"/>
            <p:cNvSpPr txBox="1"/>
            <p:nvPr/>
          </p:nvSpPr>
          <p:spPr>
            <a:xfrm>
              <a:off x="1524964" y="2445882"/>
              <a:ext cx="3184407" cy="441338"/>
            </a:xfrm>
            <a:prstGeom prst="rect">
              <a:avLst/>
            </a:prstGeom>
            <a:noFill/>
          </p:spPr>
          <p:txBody>
            <a:bodyPr wrap="square" rtlCol="0">
              <a:spAutoFit/>
            </a:bodyPr>
            <a:lstStyle/>
            <a:p>
              <a:r>
                <a:rPr lang="en-US" sz="2800" b="1" dirty="0">
                  <a:solidFill>
                    <a:schemeClr val="accent5">
                      <a:lumMod val="75000"/>
                    </a:schemeClr>
                  </a:solidFill>
                  <a:latin typeface="Courier"/>
                  <a:cs typeface="Courier"/>
                </a:rPr>
                <a:t>Personal Care</a:t>
              </a:r>
            </a:p>
          </p:txBody>
        </p:sp>
        <p:sp>
          <p:nvSpPr>
            <p:cNvPr id="25" name="TextBox 24"/>
            <p:cNvSpPr txBox="1"/>
            <p:nvPr/>
          </p:nvSpPr>
          <p:spPr>
            <a:xfrm>
              <a:off x="1716145" y="3449600"/>
              <a:ext cx="3630976" cy="506240"/>
            </a:xfrm>
            <a:prstGeom prst="rect">
              <a:avLst/>
            </a:prstGeom>
            <a:noFill/>
          </p:spPr>
          <p:txBody>
            <a:bodyPr wrap="square" rtlCol="0">
              <a:spAutoFit/>
            </a:bodyPr>
            <a:lstStyle/>
            <a:p>
              <a:r>
                <a:rPr lang="en-US" sz="3300" b="1" dirty="0">
                  <a:solidFill>
                    <a:schemeClr val="accent5">
                      <a:lumMod val="75000"/>
                    </a:schemeClr>
                  </a:solidFill>
                  <a:latin typeface="Courier"/>
                  <a:cs typeface="Courier"/>
                </a:rPr>
                <a:t>Water Security</a:t>
              </a:r>
            </a:p>
          </p:txBody>
        </p:sp>
        <p:sp>
          <p:nvSpPr>
            <p:cNvPr id="26" name="TextBox 25"/>
            <p:cNvSpPr txBox="1"/>
            <p:nvPr/>
          </p:nvSpPr>
          <p:spPr>
            <a:xfrm>
              <a:off x="2879786" y="2078431"/>
              <a:ext cx="3184407" cy="441338"/>
            </a:xfrm>
            <a:prstGeom prst="rect">
              <a:avLst/>
            </a:prstGeom>
            <a:noFill/>
          </p:spPr>
          <p:txBody>
            <a:bodyPr wrap="square" rtlCol="0">
              <a:spAutoFit/>
            </a:bodyPr>
            <a:lstStyle/>
            <a:p>
              <a:r>
                <a:rPr lang="en-US" sz="2800" b="1" dirty="0">
                  <a:solidFill>
                    <a:schemeClr val="accent5">
                      <a:lumMod val="75000"/>
                    </a:schemeClr>
                  </a:solidFill>
                  <a:latin typeface="Courier"/>
                  <a:cs typeface="Courier"/>
                </a:rPr>
                <a:t>Food Security</a:t>
              </a:r>
            </a:p>
          </p:txBody>
        </p:sp>
        <p:sp>
          <p:nvSpPr>
            <p:cNvPr id="27" name="TextBox 26"/>
            <p:cNvSpPr txBox="1"/>
            <p:nvPr/>
          </p:nvSpPr>
          <p:spPr>
            <a:xfrm>
              <a:off x="2664814" y="2950462"/>
              <a:ext cx="2530335" cy="545182"/>
            </a:xfrm>
            <a:prstGeom prst="rect">
              <a:avLst/>
            </a:prstGeom>
            <a:noFill/>
          </p:spPr>
          <p:txBody>
            <a:bodyPr wrap="square" rtlCol="0">
              <a:spAutoFit/>
            </a:bodyPr>
            <a:lstStyle/>
            <a:p>
              <a:r>
                <a:rPr lang="en-US" sz="3600" b="1" dirty="0">
                  <a:solidFill>
                    <a:schemeClr val="accent5">
                      <a:lumMod val="75000"/>
                    </a:schemeClr>
                  </a:solidFill>
                  <a:latin typeface="Courier"/>
                  <a:cs typeface="Courier"/>
                </a:rPr>
                <a:t>Plastics</a:t>
              </a:r>
            </a:p>
          </p:txBody>
        </p:sp>
        <p:sp>
          <p:nvSpPr>
            <p:cNvPr id="28" name="TextBox 27"/>
            <p:cNvSpPr txBox="1"/>
            <p:nvPr/>
          </p:nvSpPr>
          <p:spPr>
            <a:xfrm>
              <a:off x="618789" y="2667831"/>
              <a:ext cx="2283402" cy="695209"/>
            </a:xfrm>
            <a:prstGeom prst="rect">
              <a:avLst/>
            </a:prstGeom>
            <a:noFill/>
          </p:spPr>
          <p:txBody>
            <a:bodyPr wrap="square" rtlCol="0">
              <a:spAutoFit/>
            </a:bodyPr>
            <a:lstStyle/>
            <a:p>
              <a:r>
                <a:rPr lang="en-US" sz="4600" b="1" dirty="0">
                  <a:solidFill>
                    <a:schemeClr val="accent5">
                      <a:lumMod val="75000"/>
                    </a:schemeClr>
                  </a:solidFill>
                  <a:latin typeface="Courier"/>
                  <a:cs typeface="Courier"/>
                </a:rPr>
                <a:t>Health</a:t>
              </a:r>
            </a:p>
          </p:txBody>
        </p:sp>
      </p:grpSp>
      <p:sp>
        <p:nvSpPr>
          <p:cNvPr id="2" name="Rounded Rectangular Callout 1"/>
          <p:cNvSpPr/>
          <p:nvPr/>
        </p:nvSpPr>
        <p:spPr>
          <a:xfrm>
            <a:off x="15457961" y="8760052"/>
            <a:ext cx="5832000" cy="2009040"/>
          </a:xfrm>
          <a:prstGeom prst="wedgeRoundRectCallout">
            <a:avLst/>
          </a:prstGeom>
          <a:ln>
            <a:solidFill>
              <a:srgbClr val="215968"/>
            </a:solidFill>
          </a:ln>
        </p:spPr>
        <p:style>
          <a:lnRef idx="2">
            <a:schemeClr val="accent5"/>
          </a:lnRef>
          <a:fillRef idx="1">
            <a:schemeClr val="lt1"/>
          </a:fillRef>
          <a:effectRef idx="0">
            <a:schemeClr val="accent5"/>
          </a:effectRef>
          <a:fontRef idx="minor">
            <a:schemeClr val="dk1"/>
          </a:fontRef>
        </p:style>
        <p:txBody>
          <a:bodyPr wrap="square" lIns="91420" tIns="45711" rIns="91420" bIns="45711">
            <a:spAutoFit/>
          </a:bodyPr>
          <a:lstStyle/>
          <a:p>
            <a:r>
              <a:rPr lang="en-US" sz="2800" dirty="0">
                <a:solidFill>
                  <a:srgbClr val="215968"/>
                </a:solidFill>
                <a:latin typeface="Courier"/>
                <a:cs typeface="Courier"/>
              </a:rPr>
              <a:t>“</a:t>
            </a:r>
            <a:r>
              <a:rPr lang="en-US" sz="2800" i="1" dirty="0">
                <a:solidFill>
                  <a:srgbClr val="215968"/>
                </a:solidFill>
                <a:latin typeface="Courier"/>
                <a:cs typeface="Courier"/>
              </a:rPr>
              <a:t>I didn’t like this task!! Because the </a:t>
            </a:r>
            <a:r>
              <a:rPr lang="en-US" sz="2800" i="1" dirty="0" err="1">
                <a:solidFill>
                  <a:srgbClr val="215968"/>
                </a:solidFill>
                <a:latin typeface="Courier"/>
                <a:cs typeface="Courier"/>
              </a:rPr>
              <a:t>Keele</a:t>
            </a:r>
            <a:r>
              <a:rPr lang="en-US" sz="2800" i="1" dirty="0">
                <a:solidFill>
                  <a:srgbClr val="215968"/>
                </a:solidFill>
                <a:latin typeface="Courier"/>
                <a:cs typeface="Courier"/>
              </a:rPr>
              <a:t> students didn't email me more!!!” </a:t>
            </a:r>
            <a:endParaRPr lang="en-US" sz="2800" dirty="0">
              <a:solidFill>
                <a:srgbClr val="215968"/>
              </a:solidFill>
              <a:latin typeface="Courier"/>
              <a:cs typeface="Courier"/>
            </a:endParaRPr>
          </a:p>
        </p:txBody>
      </p:sp>
      <p:sp>
        <p:nvSpPr>
          <p:cNvPr id="3" name="Rounded Rectangular Callout 2"/>
          <p:cNvSpPr/>
          <p:nvPr/>
        </p:nvSpPr>
        <p:spPr>
          <a:xfrm>
            <a:off x="15457961" y="7069400"/>
            <a:ext cx="5832000" cy="1532314"/>
          </a:xfrm>
          <a:prstGeom prst="wedgeRoundRectCallout">
            <a:avLst>
              <a:gd name="adj1" fmla="val 22181"/>
              <a:gd name="adj2" fmla="val -65242"/>
              <a:gd name="adj3" fmla="val 16667"/>
            </a:avLst>
          </a:prstGeom>
          <a:ln>
            <a:solidFill>
              <a:srgbClr val="215968"/>
            </a:solidFill>
          </a:ln>
        </p:spPr>
        <p:style>
          <a:lnRef idx="2">
            <a:schemeClr val="accent5"/>
          </a:lnRef>
          <a:fillRef idx="1">
            <a:schemeClr val="lt1"/>
          </a:fillRef>
          <a:effectRef idx="0">
            <a:schemeClr val="accent5"/>
          </a:effectRef>
          <a:fontRef idx="minor">
            <a:schemeClr val="dk1"/>
          </a:fontRef>
        </p:style>
        <p:txBody>
          <a:bodyPr wrap="square" lIns="91420" tIns="45711" rIns="91420" bIns="45711">
            <a:spAutoFit/>
          </a:bodyPr>
          <a:lstStyle/>
          <a:p>
            <a:r>
              <a:rPr lang="en-US" sz="2800" dirty="0">
                <a:solidFill>
                  <a:srgbClr val="215968"/>
                </a:solidFill>
                <a:latin typeface="Courier"/>
                <a:cs typeface="Courier"/>
              </a:rPr>
              <a:t>“</a:t>
            </a:r>
            <a:r>
              <a:rPr lang="en-US" sz="2800" i="1" dirty="0">
                <a:solidFill>
                  <a:srgbClr val="215968"/>
                </a:solidFill>
                <a:latin typeface="Courier"/>
                <a:cs typeface="Courier"/>
              </a:rPr>
              <a:t>Be more nice and open, don't be shy, be willing to chat to others.”</a:t>
            </a:r>
            <a:r>
              <a:rPr lang="en-US" sz="2800" dirty="0">
                <a:solidFill>
                  <a:srgbClr val="215968"/>
                </a:solidFill>
                <a:latin typeface="Courier"/>
                <a:cs typeface="Courier"/>
              </a:rPr>
              <a:t>	</a:t>
            </a:r>
          </a:p>
        </p:txBody>
      </p:sp>
      <p:sp>
        <p:nvSpPr>
          <p:cNvPr id="29" name="TextBox 28"/>
          <p:cNvSpPr txBox="1"/>
          <p:nvPr/>
        </p:nvSpPr>
        <p:spPr>
          <a:xfrm>
            <a:off x="10630663" y="13304576"/>
            <a:ext cx="10762105" cy="1508087"/>
          </a:xfrm>
          <a:prstGeom prst="rect">
            <a:avLst/>
          </a:prstGeom>
          <a:noFill/>
        </p:spPr>
        <p:txBody>
          <a:bodyPr wrap="square" lIns="91420" tIns="45711" rIns="91420" bIns="45711" rtlCol="0">
            <a:spAutoFit/>
          </a:bodyPr>
          <a:lstStyle/>
          <a:p>
            <a:r>
              <a:rPr lang="en-GB" sz="2300" b="1" dirty="0">
                <a:solidFill>
                  <a:srgbClr val="215968"/>
                </a:solidFill>
                <a:latin typeface="Courier"/>
                <a:cs typeface="Courier"/>
              </a:rPr>
              <a:t>This task is harsh on students who:</a:t>
            </a:r>
          </a:p>
          <a:p>
            <a:r>
              <a:rPr lang="en-GB" sz="2300" dirty="0">
                <a:solidFill>
                  <a:srgbClr val="215968"/>
                </a:solidFill>
                <a:latin typeface="Courier"/>
                <a:cs typeface="Courier"/>
              </a:rPr>
              <a:t> - leave things to the last minute</a:t>
            </a:r>
          </a:p>
          <a:p>
            <a:r>
              <a:rPr lang="en-GB" sz="2300" dirty="0">
                <a:solidFill>
                  <a:srgbClr val="215968"/>
                </a:solidFill>
                <a:latin typeface="Courier"/>
                <a:cs typeface="Courier"/>
              </a:rPr>
              <a:t> - are reluctant to engage, ask questions, be curious</a:t>
            </a:r>
          </a:p>
          <a:p>
            <a:r>
              <a:rPr lang="en-GB" sz="2300" dirty="0">
                <a:solidFill>
                  <a:srgbClr val="215968"/>
                </a:solidFill>
                <a:latin typeface="Courier"/>
                <a:cs typeface="Courier"/>
              </a:rPr>
              <a:t> - dislike social activities and prefer solitary research</a:t>
            </a:r>
          </a:p>
        </p:txBody>
      </p:sp>
    </p:spTree>
    <p:extLst>
      <p:ext uri="{BB962C8B-B14F-4D97-AF65-F5344CB8AC3E}">
        <p14:creationId xmlns:p14="http://schemas.microsoft.com/office/powerpoint/2010/main" val="31445278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557</TotalTime>
  <Words>620</Words>
  <Application>Microsoft Macintosh PowerPoint</Application>
  <PresentationFormat>Custom</PresentationFormat>
  <Paragraphs>44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Haxton</dc:creator>
  <cp:lastModifiedBy>Katherine Haxton</cp:lastModifiedBy>
  <cp:revision>30</cp:revision>
  <cp:lastPrinted>2016-08-10T15:22:54Z</cp:lastPrinted>
  <dcterms:created xsi:type="dcterms:W3CDTF">2016-07-21T15:14:06Z</dcterms:created>
  <dcterms:modified xsi:type="dcterms:W3CDTF">2016-08-11T08:55:01Z</dcterms:modified>
</cp:coreProperties>
</file>