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8" r:id="rId3"/>
    <p:sldId id="259" r:id="rId4"/>
    <p:sldId id="260" r:id="rId5"/>
    <p:sldId id="257" r:id="rId6"/>
    <p:sldId id="256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/>
    <p:restoredTop sz="94618"/>
  </p:normalViewPr>
  <p:slideViewPr>
    <p:cSldViewPr snapToGrid="0" snapToObjects="1">
      <p:cViewPr>
        <p:scale>
          <a:sx n="119" d="100"/>
          <a:sy n="119" d="100"/>
        </p:scale>
        <p:origin x="-1040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Number of patients</c:v>
                </c:pt>
              </c:strCache>
            </c:strRef>
          </c:tx>
          <c:marker>
            <c:symbol val="none"/>
          </c:marker>
          <c:cat>
            <c:strRef>
              <c:f>Sheet1!$B$1:$S$1</c:f>
              <c:strCache>
                <c:ptCount val="18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</c:strCache>
            </c:strRef>
          </c:cat>
          <c:val>
            <c:numRef>
              <c:f>Sheet1!$B$2:$S$2</c:f>
              <c:numCache>
                <c:formatCode>General</c:formatCode>
                <c:ptCount val="18"/>
                <c:pt idx="0">
                  <c:v>9334.0</c:v>
                </c:pt>
                <c:pt idx="1">
                  <c:v>8591.0</c:v>
                </c:pt>
                <c:pt idx="2">
                  <c:v>7966.0</c:v>
                </c:pt>
                <c:pt idx="3">
                  <c:v>7830.0</c:v>
                </c:pt>
                <c:pt idx="4">
                  <c:v>7627.0</c:v>
                </c:pt>
                <c:pt idx="5">
                  <c:v>7648.0</c:v>
                </c:pt>
                <c:pt idx="6">
                  <c:v>7261.0</c:v>
                </c:pt>
                <c:pt idx="7">
                  <c:v>7246.0</c:v>
                </c:pt>
                <c:pt idx="8">
                  <c:v>6985.0</c:v>
                </c:pt>
                <c:pt idx="9">
                  <c:v>6919.0</c:v>
                </c:pt>
                <c:pt idx="10">
                  <c:v>6748.0</c:v>
                </c:pt>
                <c:pt idx="11">
                  <c:v>6489.0</c:v>
                </c:pt>
                <c:pt idx="12">
                  <c:v>6581.0</c:v>
                </c:pt>
                <c:pt idx="13">
                  <c:v>7101.0</c:v>
                </c:pt>
                <c:pt idx="14">
                  <c:v>7735.0</c:v>
                </c:pt>
                <c:pt idx="15">
                  <c:v>8270.0</c:v>
                </c:pt>
                <c:pt idx="16">
                  <c:v>9487.0</c:v>
                </c:pt>
                <c:pt idx="17">
                  <c:v>10632.0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7571232"/>
        <c:axId val="2097572304"/>
      </c:lineChart>
      <c:catAx>
        <c:axId val="2097571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097572304"/>
        <c:crosses val="autoZero"/>
        <c:auto val="1"/>
        <c:lblAlgn val="ctr"/>
        <c:lblOffset val="100"/>
        <c:noMultiLvlLbl val="0"/>
      </c:catAx>
      <c:valAx>
        <c:axId val="20975723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97571232"/>
        <c:crosses val="autoZero"/>
        <c:crossBetween val="between"/>
        <c:dispUnits>
          <c:builtInUnit val="thousands"/>
          <c:dispUnitsLbl>
            <c:tx>
              <c:rich>
                <a:bodyPr/>
                <a:lstStyle/>
                <a:p>
                  <a:pPr>
                    <a:defRPr/>
                  </a:pPr>
                  <a:r>
                    <a:rPr lang="en-US" dirty="0" smtClean="0"/>
                    <a:t>Number of PD patients, in Thousands</a:t>
                  </a:r>
                  <a:endParaRPr lang="en-US" dirty="0"/>
                </a:p>
              </c:rich>
            </c:tx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Number of patients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Sheet1!$B$1:$S$1</c:f>
              <c:strCache>
                <c:ptCount val="18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</c:strCache>
            </c:strRef>
          </c:cat>
          <c:val>
            <c:numRef>
              <c:f>Sheet1!$B$2:$S$2</c:f>
              <c:numCache>
                <c:formatCode>General</c:formatCode>
                <c:ptCount val="18"/>
                <c:pt idx="0">
                  <c:v>31836.0</c:v>
                </c:pt>
                <c:pt idx="1">
                  <c:v>30665.0</c:v>
                </c:pt>
                <c:pt idx="2">
                  <c:v>29007.0</c:v>
                </c:pt>
                <c:pt idx="3">
                  <c:v>28147.0</c:v>
                </c:pt>
                <c:pt idx="4">
                  <c:v>28192.0</c:v>
                </c:pt>
                <c:pt idx="5">
                  <c:v>28328.0</c:v>
                </c:pt>
                <c:pt idx="6">
                  <c:v>28652.0</c:v>
                </c:pt>
                <c:pt idx="7">
                  <c:v>29028.0</c:v>
                </c:pt>
                <c:pt idx="8">
                  <c:v>28724.0</c:v>
                </c:pt>
                <c:pt idx="9">
                  <c:v>29345.0</c:v>
                </c:pt>
                <c:pt idx="10">
                  <c:v>29446.0</c:v>
                </c:pt>
                <c:pt idx="11">
                  <c:v>29854.0</c:v>
                </c:pt>
                <c:pt idx="12">
                  <c:v>30141.0</c:v>
                </c:pt>
                <c:pt idx="13">
                  <c:v>31329.0</c:v>
                </c:pt>
                <c:pt idx="14">
                  <c:v>33984.0</c:v>
                </c:pt>
                <c:pt idx="15">
                  <c:v>37384.0</c:v>
                </c:pt>
                <c:pt idx="16">
                  <c:v>41166.0</c:v>
                </c:pt>
                <c:pt idx="17">
                  <c:v>45379.0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8557328"/>
        <c:axId val="2088560336"/>
      </c:lineChart>
      <c:catAx>
        <c:axId val="2088557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088560336"/>
        <c:crosses val="autoZero"/>
        <c:auto val="1"/>
        <c:lblAlgn val="ctr"/>
        <c:lblOffset val="100"/>
        <c:noMultiLvlLbl val="0"/>
      </c:catAx>
      <c:valAx>
        <c:axId val="20885603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88557328"/>
        <c:crosses val="autoZero"/>
        <c:crossBetween val="between"/>
        <c:dispUnits>
          <c:builtInUnit val="thousands"/>
          <c:dispUnitsLbl>
            <c:tx>
              <c:rich>
                <a:bodyPr/>
                <a:lstStyle/>
                <a:p>
                  <a:pPr>
                    <a:defRPr/>
                  </a:pPr>
                  <a:r>
                    <a:rPr lang="en-US" dirty="0" smtClean="0"/>
                    <a:t>Number of PD patients, in Thousands</a:t>
                  </a:r>
                  <a:endParaRPr lang="en-US" dirty="0"/>
                </a:p>
              </c:rich>
            </c:tx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% of incident patients</c:v>
                </c:pt>
              </c:strCache>
            </c:strRef>
          </c:tx>
          <c:marker>
            <c:symbol val="none"/>
          </c:marker>
          <c:cat>
            <c:strRef>
              <c:f>Sheet1!$B$1:$S$1</c:f>
              <c:strCache>
                <c:ptCount val="18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</c:strCache>
            </c:strRef>
          </c:cat>
          <c:val>
            <c:numRef>
              <c:f>Sheet1!$B$2:$S$2</c:f>
              <c:numCache>
                <c:formatCode>General</c:formatCode>
                <c:ptCount val="18"/>
                <c:pt idx="0">
                  <c:v>12.4</c:v>
                </c:pt>
                <c:pt idx="1">
                  <c:v>10.7</c:v>
                </c:pt>
                <c:pt idx="2">
                  <c:v>9.3</c:v>
                </c:pt>
                <c:pt idx="3">
                  <c:v>8.700000000000001</c:v>
                </c:pt>
                <c:pt idx="4">
                  <c:v>8.200000000000001</c:v>
                </c:pt>
                <c:pt idx="5">
                  <c:v>8.0</c:v>
                </c:pt>
                <c:pt idx="6">
                  <c:v>7.4</c:v>
                </c:pt>
                <c:pt idx="7">
                  <c:v>7.2</c:v>
                </c:pt>
                <c:pt idx="8">
                  <c:v>6.9</c:v>
                </c:pt>
                <c:pt idx="9">
                  <c:v>6.7</c:v>
                </c:pt>
                <c:pt idx="10">
                  <c:v>6.3</c:v>
                </c:pt>
                <c:pt idx="11">
                  <c:v>6.1</c:v>
                </c:pt>
                <c:pt idx="12">
                  <c:v>6.1</c:v>
                </c:pt>
                <c:pt idx="13">
                  <c:v>6.3</c:v>
                </c:pt>
                <c:pt idx="14">
                  <c:v>6.9</c:v>
                </c:pt>
                <c:pt idx="15">
                  <c:v>7.5</c:v>
                </c:pt>
                <c:pt idx="16">
                  <c:v>8.5</c:v>
                </c:pt>
                <c:pt idx="17">
                  <c:v>9.3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% of prevalent patients</c:v>
                </c:pt>
              </c:strCache>
            </c:strRef>
          </c:tx>
          <c:marker>
            <c:symbol val="none"/>
          </c:marker>
          <c:cat>
            <c:strRef>
              <c:f>Sheet1!$B$1:$S$1</c:f>
              <c:strCache>
                <c:ptCount val="18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</c:strCache>
            </c:strRef>
          </c:cat>
          <c:val>
            <c:numRef>
              <c:f>Sheet1!$B$3:$S$3</c:f>
              <c:numCache>
                <c:formatCode>General</c:formatCode>
                <c:ptCount val="18"/>
                <c:pt idx="0">
                  <c:v>14.2</c:v>
                </c:pt>
                <c:pt idx="1">
                  <c:v>12.7</c:v>
                </c:pt>
                <c:pt idx="2">
                  <c:v>11.3</c:v>
                </c:pt>
                <c:pt idx="3">
                  <c:v>10.4</c:v>
                </c:pt>
                <c:pt idx="4">
                  <c:v>9.8</c:v>
                </c:pt>
                <c:pt idx="5">
                  <c:v>9.4</c:v>
                </c:pt>
                <c:pt idx="6">
                  <c:v>9.1</c:v>
                </c:pt>
                <c:pt idx="7">
                  <c:v>8.9</c:v>
                </c:pt>
                <c:pt idx="8">
                  <c:v>8.5</c:v>
                </c:pt>
                <c:pt idx="9">
                  <c:v>8.4</c:v>
                </c:pt>
                <c:pt idx="10">
                  <c:v>8.1</c:v>
                </c:pt>
                <c:pt idx="11">
                  <c:v>7.9</c:v>
                </c:pt>
                <c:pt idx="12">
                  <c:v>7.7</c:v>
                </c:pt>
                <c:pt idx="13">
                  <c:v>7.7</c:v>
                </c:pt>
                <c:pt idx="14">
                  <c:v>8.0</c:v>
                </c:pt>
                <c:pt idx="15">
                  <c:v>8.6</c:v>
                </c:pt>
                <c:pt idx="16">
                  <c:v>9.1</c:v>
                </c:pt>
                <c:pt idx="17">
                  <c:v>9.700000000000001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Category 4</c:v>
                </c:pt>
              </c:strCache>
            </c:strRef>
          </c:tx>
          <c:marker>
            <c:symbol val="none"/>
          </c:marker>
          <c:cat>
            <c:strRef>
              <c:f>Sheet1!$B$1:$S$1</c:f>
              <c:strCache>
                <c:ptCount val="18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</c:strCache>
            </c:strRef>
          </c:cat>
          <c:val>
            <c:numRef>
              <c:f>Sheet1!$B$5:$S$5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7693136"/>
        <c:axId val="2097696208"/>
      </c:lineChart>
      <c:catAx>
        <c:axId val="2097693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097696208"/>
        <c:crosses val="autoZero"/>
        <c:auto val="1"/>
        <c:lblAlgn val="ctr"/>
        <c:lblOffset val="100"/>
        <c:noMultiLvlLbl val="0"/>
      </c:catAx>
      <c:valAx>
        <c:axId val="209769620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 of dialysis patients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09769313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0ED9-982E-1F45-9F2D-D33E45AF64BB}" type="datetimeFigureOut">
              <a:rPr lang="fr-FR" smtClean="0"/>
              <a:t>15/01/2017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64BB-A68D-A443-9AA6-11428485998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7093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0ED9-982E-1F45-9F2D-D33E45AF64BB}" type="datetimeFigureOut">
              <a:rPr lang="fr-FR" smtClean="0"/>
              <a:t>15/01/2017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64BB-A68D-A443-9AA6-11428485998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059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0ED9-982E-1F45-9F2D-D33E45AF64BB}" type="datetimeFigureOut">
              <a:rPr lang="fr-FR" smtClean="0"/>
              <a:t>15/01/2017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64BB-A68D-A443-9AA6-11428485998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81964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0ED9-982E-1F45-9F2D-D33E45AF64BB}" type="datetimeFigureOut">
              <a:rPr lang="fr-FR" smtClean="0"/>
              <a:t>15/01/2017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64BB-A68D-A443-9AA6-11428485998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566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0ED9-982E-1F45-9F2D-D33E45AF64BB}" type="datetimeFigureOut">
              <a:rPr lang="fr-FR" smtClean="0"/>
              <a:t>15/01/2017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64BB-A68D-A443-9AA6-11428485998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2748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0ED9-982E-1F45-9F2D-D33E45AF64BB}" type="datetimeFigureOut">
              <a:rPr lang="fr-FR" smtClean="0"/>
              <a:t>15/01/2017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64BB-A68D-A443-9AA6-11428485998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248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0ED9-982E-1F45-9F2D-D33E45AF64BB}" type="datetimeFigureOut">
              <a:rPr lang="fr-FR" smtClean="0"/>
              <a:t>15/01/2017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64BB-A68D-A443-9AA6-11428485998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730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0ED9-982E-1F45-9F2D-D33E45AF64BB}" type="datetimeFigureOut">
              <a:rPr lang="fr-FR" smtClean="0"/>
              <a:t>15/01/2017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64BB-A68D-A443-9AA6-11428485998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335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0ED9-982E-1F45-9F2D-D33E45AF64BB}" type="datetimeFigureOut">
              <a:rPr lang="fr-FR" smtClean="0"/>
              <a:t>15/01/2017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64BB-A68D-A443-9AA6-11428485998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597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0ED9-982E-1F45-9F2D-D33E45AF64BB}" type="datetimeFigureOut">
              <a:rPr lang="fr-FR" smtClean="0"/>
              <a:t>15/01/2017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64BB-A68D-A443-9AA6-11428485998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551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0ED9-982E-1F45-9F2D-D33E45AF64BB}" type="datetimeFigureOut">
              <a:rPr lang="fr-FR" smtClean="0"/>
              <a:t>15/01/2017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64BB-A68D-A443-9AA6-11428485998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13447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00ED9-982E-1F45-9F2D-D33E45AF64BB}" type="datetimeFigureOut">
              <a:rPr lang="fr-FR" smtClean="0"/>
              <a:t>15/01/2017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164BB-A68D-A443-9AA6-11428485998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215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/>
          <p:cNvGrpSpPr/>
          <p:nvPr/>
        </p:nvGrpSpPr>
        <p:grpSpPr>
          <a:xfrm>
            <a:off x="81428" y="355459"/>
            <a:ext cx="8977038" cy="6153661"/>
            <a:chOff x="70709" y="368380"/>
            <a:chExt cx="8977038" cy="6153661"/>
          </a:xfrm>
          <a:solidFill>
            <a:schemeClr val="bg2"/>
          </a:solidFill>
        </p:grpSpPr>
        <p:sp>
          <p:nvSpPr>
            <p:cNvPr id="4" name="Rectangle 3"/>
            <p:cNvSpPr/>
            <p:nvPr/>
          </p:nvSpPr>
          <p:spPr>
            <a:xfrm>
              <a:off x="70709" y="3014138"/>
              <a:ext cx="8977038" cy="405246"/>
            </a:xfrm>
            <a:prstGeom prst="rect">
              <a:avLst/>
            </a:prstGeom>
            <a:grpFill/>
            <a:ln w="31750"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709" y="371721"/>
              <a:ext cx="1645920" cy="832104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  <a:effectLst>
              <a:softEdge rad="31750"/>
            </a:effectLst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1600" dirty="0" smtClean="0"/>
                <a:t>1923: First human PD</a:t>
              </a:r>
              <a:endParaRPr lang="en-US" sz="1600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H="1" flipV="1">
              <a:off x="233692" y="1199378"/>
              <a:ext cx="2" cy="1814756"/>
            </a:xfrm>
            <a:prstGeom prst="line">
              <a:avLst/>
            </a:prstGeom>
            <a:grpFill/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788927" y="5689383"/>
              <a:ext cx="1645920" cy="830997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  <a:effectLst>
              <a:softEdge rad="31750"/>
            </a:effectLst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1600" dirty="0" smtClean="0"/>
                <a:t>1938: First treatment of AKI with PD</a:t>
              </a:r>
              <a:endParaRPr lang="en-US" sz="16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2218278" y="3419385"/>
              <a:ext cx="0" cy="2269998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090348" y="1727537"/>
              <a:ext cx="1645920" cy="830997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  <a:effectLst>
              <a:softEdge rad="31750"/>
            </a:effectLst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1600" dirty="0" smtClean="0"/>
                <a:t>1946-’48: Seminal studies of PD kinetics</a:t>
              </a:r>
              <a:endParaRPr lang="en-US" sz="1600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 flipV="1">
              <a:off x="3556023" y="2558534"/>
              <a:ext cx="0" cy="455604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555218" y="4404133"/>
              <a:ext cx="1645920" cy="832104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  <a:effectLst>
              <a:softEdge rad="31750"/>
            </a:effectLst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1600" dirty="0" smtClean="0"/>
                <a:t>1951: Long-dwell PD for uremia</a:t>
              </a:r>
              <a:endParaRPr lang="en-US" sz="1600" dirty="0"/>
            </a:p>
          </p:txBody>
        </p:sp>
        <p:cxnSp>
          <p:nvCxnSpPr>
            <p:cNvPr id="30" name="Straight Connector 29"/>
            <p:cNvCxnSpPr/>
            <p:nvPr/>
          </p:nvCxnSpPr>
          <p:spPr>
            <a:xfrm flipV="1">
              <a:off x="3928556" y="3419384"/>
              <a:ext cx="0" cy="982901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>
              <a:spLocks noChangeAspect="1"/>
            </p:cNvSpPr>
            <p:nvPr/>
          </p:nvSpPr>
          <p:spPr>
            <a:xfrm>
              <a:off x="3583632" y="371721"/>
              <a:ext cx="1642539" cy="830997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  <a:effectLst>
              <a:softEdge rad="31750"/>
            </a:effectLst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1600" dirty="0" smtClean="0"/>
                <a:t>1959: IPD for AKI, PD fluid commercialized</a:t>
              </a:r>
              <a:endParaRPr lang="en-US" sz="1600" dirty="0"/>
            </a:p>
          </p:txBody>
        </p:sp>
        <p:cxnSp>
          <p:nvCxnSpPr>
            <p:cNvPr id="33" name="Straight Connector 32"/>
            <p:cNvCxnSpPr/>
            <p:nvPr/>
          </p:nvCxnSpPr>
          <p:spPr>
            <a:xfrm flipV="1">
              <a:off x="5113876" y="1202718"/>
              <a:ext cx="0" cy="1811418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>
              <a:spLocks/>
            </p:cNvSpPr>
            <p:nvPr/>
          </p:nvSpPr>
          <p:spPr>
            <a:xfrm>
              <a:off x="3736268" y="5688601"/>
              <a:ext cx="1645920" cy="830997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  <a:effectLst>
              <a:softEdge rad="31750"/>
            </a:effectLst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1600" dirty="0" smtClean="0"/>
                <a:t>1959: IPD for end-stage renal disease</a:t>
              </a:r>
              <a:endParaRPr lang="en-US" sz="1600" dirty="0"/>
            </a:p>
          </p:txBody>
        </p:sp>
        <p:cxnSp>
          <p:nvCxnSpPr>
            <p:cNvPr id="47" name="Straight Connector 46"/>
            <p:cNvCxnSpPr/>
            <p:nvPr/>
          </p:nvCxnSpPr>
          <p:spPr>
            <a:xfrm flipH="1" flipV="1">
              <a:off x="5117257" y="3419385"/>
              <a:ext cx="1" cy="2269999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>
              <a:spLocks/>
            </p:cNvSpPr>
            <p:nvPr/>
          </p:nvSpPr>
          <p:spPr>
            <a:xfrm>
              <a:off x="5292415" y="368380"/>
              <a:ext cx="1642539" cy="830997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  <a:effectLst>
              <a:softEdge rad="31750"/>
            </a:effectLst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1600" dirty="0" smtClean="0"/>
                <a:t>1962: First program of long-term PD</a:t>
              </a:r>
              <a:endParaRPr lang="en-US" sz="1600" dirty="0"/>
            </a:p>
          </p:txBody>
        </p:sp>
        <p:cxnSp>
          <p:nvCxnSpPr>
            <p:cNvPr id="51" name="Straight Connector 50"/>
            <p:cNvCxnSpPr/>
            <p:nvPr/>
          </p:nvCxnSpPr>
          <p:spPr>
            <a:xfrm flipV="1">
              <a:off x="5435609" y="1202718"/>
              <a:ext cx="0" cy="181142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>
              <a:spLocks/>
            </p:cNvSpPr>
            <p:nvPr/>
          </p:nvSpPr>
          <p:spPr>
            <a:xfrm>
              <a:off x="5238108" y="4251681"/>
              <a:ext cx="1642539" cy="830997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  <a:effectLst>
              <a:softEdge rad="31750"/>
            </a:effectLst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1600" dirty="0" smtClean="0"/>
                <a:t>1962: First machine for automated PD</a:t>
              </a:r>
              <a:endParaRPr lang="en-US" sz="1600" dirty="0"/>
            </a:p>
          </p:txBody>
        </p:sp>
        <p:cxnSp>
          <p:nvCxnSpPr>
            <p:cNvPr id="55" name="Straight Connector 54"/>
            <p:cNvCxnSpPr/>
            <p:nvPr/>
          </p:nvCxnSpPr>
          <p:spPr>
            <a:xfrm flipH="1" flipV="1">
              <a:off x="5462697" y="3419385"/>
              <a:ext cx="1" cy="832298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6111994" y="1727536"/>
              <a:ext cx="1645920" cy="830997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  <a:effectLst>
              <a:softEdge rad="31750"/>
            </a:effectLst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1600" dirty="0" smtClean="0"/>
                <a:t>1968: Indwelling </a:t>
              </a:r>
              <a:r>
                <a:rPr lang="en-US" sz="1600" dirty="0" err="1" smtClean="0"/>
                <a:t>Tenckhoff</a:t>
              </a:r>
              <a:r>
                <a:rPr lang="en-US" sz="1600" dirty="0" smtClean="0"/>
                <a:t> catheter</a:t>
              </a:r>
              <a:endParaRPr lang="en-US" sz="1600" dirty="0"/>
            </a:p>
          </p:txBody>
        </p:sp>
        <p:cxnSp>
          <p:nvCxnSpPr>
            <p:cNvPr id="58" name="Straight Connector 57"/>
            <p:cNvCxnSpPr/>
            <p:nvPr/>
          </p:nvCxnSpPr>
          <p:spPr>
            <a:xfrm flipV="1">
              <a:off x="6282276" y="2558535"/>
              <a:ext cx="0" cy="455603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>
              <a:spLocks/>
            </p:cNvSpPr>
            <p:nvPr/>
          </p:nvSpPr>
          <p:spPr>
            <a:xfrm>
              <a:off x="7405208" y="5689937"/>
              <a:ext cx="1642539" cy="832104"/>
            </a:xfrm>
            <a:prstGeom prst="rect">
              <a:avLst/>
            </a:prstGeom>
            <a:grpFill/>
            <a:ln w="31750">
              <a:solidFill>
                <a:schemeClr val="tx1"/>
              </a:solidFill>
            </a:ln>
            <a:effectLst>
              <a:softEdge rad="31750"/>
            </a:effectLst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1600" dirty="0" smtClean="0"/>
                <a:t>1978: Continuous ambulatory PD</a:t>
              </a:r>
              <a:endParaRPr lang="en-US" sz="1600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 flipV="1">
              <a:off x="8974684" y="3419384"/>
              <a:ext cx="0" cy="2270553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70709" y="4682066"/>
            <a:ext cx="1003300" cy="355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sz="1600" b="1">
                <a:effectLst/>
                <a:latin typeface="Calibri"/>
                <a:ea typeface="Calibri"/>
                <a:cs typeface="Times New Roman"/>
              </a:rPr>
              <a:t>Figure </a:t>
            </a:r>
            <a:r>
              <a:rPr lang="en-AU" sz="1600" b="1">
                <a:latin typeface="Calibri"/>
                <a:ea typeface="Calibri"/>
                <a:cs typeface="Times New Roman"/>
              </a:rPr>
              <a:t>1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9131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078291"/>
              </p:ext>
            </p:extLst>
          </p:nvPr>
        </p:nvGraphicFramePr>
        <p:xfrm>
          <a:off x="533400" y="1066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05200" y="1371600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Incident Counts</a:t>
            </a:r>
            <a:endParaRPr lang="en-US" b="1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371600" y="5867400"/>
            <a:ext cx="1003300" cy="355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sz="1600" b="1" dirty="0">
                <a:effectLst/>
                <a:latin typeface="Calibri"/>
                <a:ea typeface="Calibri"/>
                <a:cs typeface="Times New Roman"/>
              </a:rPr>
              <a:t>Figure </a:t>
            </a:r>
            <a:r>
              <a:rPr lang="en-AU" sz="1600" b="1" dirty="0" smtClean="0">
                <a:effectLst/>
                <a:latin typeface="Calibri"/>
                <a:ea typeface="Calibri"/>
                <a:cs typeface="Times New Roman"/>
              </a:rPr>
              <a:t>2A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1617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4496433"/>
              </p:ext>
            </p:extLst>
          </p:nvPr>
        </p:nvGraphicFramePr>
        <p:xfrm>
          <a:off x="533400" y="1066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05200" y="1371600"/>
            <a:ext cx="2743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Point Prevalent Counts </a:t>
            </a:r>
          </a:p>
          <a:p>
            <a:pPr algn="ctr"/>
            <a:r>
              <a:rPr lang="en-US" sz="1600" b="1" dirty="0" smtClean="0"/>
              <a:t>As of December 31</a:t>
            </a:r>
            <a:endParaRPr lang="en-US" sz="1600" b="1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371600" y="5638800"/>
            <a:ext cx="1003300" cy="355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sz="1600" b="1" dirty="0">
                <a:effectLst/>
                <a:latin typeface="Calibri"/>
                <a:ea typeface="Calibri"/>
                <a:cs typeface="Times New Roman"/>
              </a:rPr>
              <a:t>Figure </a:t>
            </a:r>
            <a:r>
              <a:rPr lang="en-AU" sz="1600" b="1" dirty="0" smtClean="0">
                <a:effectLst/>
                <a:latin typeface="Calibri"/>
                <a:ea typeface="Calibri"/>
                <a:cs typeface="Times New Roman"/>
              </a:rPr>
              <a:t>2B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591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160619"/>
              </p:ext>
            </p:extLst>
          </p:nvPr>
        </p:nvGraphicFramePr>
        <p:xfrm>
          <a:off x="457200" y="1066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371600" y="5791200"/>
            <a:ext cx="1003300" cy="355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sz="1600" b="1" dirty="0">
                <a:effectLst/>
                <a:latin typeface="Calibri"/>
                <a:ea typeface="Calibri"/>
                <a:cs typeface="Times New Roman"/>
              </a:rPr>
              <a:t>Figure </a:t>
            </a:r>
            <a:r>
              <a:rPr lang="en-AU" sz="1600" b="1" dirty="0" smtClean="0">
                <a:effectLst/>
                <a:latin typeface="Calibri"/>
                <a:ea typeface="Calibri"/>
                <a:cs typeface="Times New Roman"/>
              </a:rPr>
              <a:t>3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3498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10852" y="452410"/>
            <a:ext cx="8266414" cy="6154571"/>
            <a:chOff x="710852" y="452410"/>
            <a:chExt cx="8266414" cy="6154571"/>
          </a:xfrm>
        </p:grpSpPr>
        <p:sp>
          <p:nvSpPr>
            <p:cNvPr id="5" name="Lightning Bolt 4"/>
            <p:cNvSpPr/>
            <p:nvPr/>
          </p:nvSpPr>
          <p:spPr>
            <a:xfrm rot="2934151">
              <a:off x="3244240" y="4822521"/>
              <a:ext cx="330359" cy="747331"/>
            </a:xfrm>
            <a:prstGeom prst="lightningBol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710852" y="452410"/>
              <a:ext cx="8266414" cy="6154571"/>
              <a:chOff x="710852" y="452410"/>
              <a:chExt cx="8266414" cy="6154571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728879" y="613776"/>
                <a:ext cx="2286000" cy="646331"/>
              </a:xfrm>
              <a:prstGeom prst="rect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Cardiovascular Comorbidity</a:t>
                </a:r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28879" y="1653436"/>
                <a:ext cx="2286000" cy="646331"/>
              </a:xfrm>
              <a:prstGeom prst="rect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mtClean="0"/>
                  <a:t>Systemic Inflammation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28879" y="2768964"/>
                <a:ext cx="2286000" cy="369332"/>
              </a:xfrm>
              <a:prstGeom prst="rect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mtClean="0"/>
                  <a:t>Hypoalbuminemia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10852" y="3533733"/>
                <a:ext cx="2286000" cy="646331"/>
              </a:xfrm>
              <a:prstGeom prst="rect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Peritoneal Protein Loss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28879" y="4532002"/>
                <a:ext cx="2286000" cy="646331"/>
              </a:xfrm>
              <a:prstGeom prst="rect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Local </a:t>
                </a:r>
                <a:r>
                  <a:rPr lang="en-US" smtClean="0"/>
                  <a:t>Membrane Inflammation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28879" y="5573770"/>
                <a:ext cx="2286000" cy="369332"/>
              </a:xfrm>
              <a:prstGeom prst="rect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Fast </a:t>
                </a:r>
                <a:r>
                  <a:rPr lang="en-US" smtClean="0"/>
                  <a:t>Solute Transport</a:t>
                </a:r>
                <a:endParaRPr lang="en-US" dirty="0"/>
              </a:p>
            </p:txBody>
          </p:sp>
          <p:sp>
            <p:nvSpPr>
              <p:cNvPr id="14" name="Down Arrow 13"/>
              <p:cNvSpPr/>
              <p:nvPr/>
            </p:nvSpPr>
            <p:spPr>
              <a:xfrm>
                <a:off x="1665962" y="1260107"/>
                <a:ext cx="375780" cy="393329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Down Arrow 14"/>
              <p:cNvSpPr/>
              <p:nvPr/>
            </p:nvSpPr>
            <p:spPr>
              <a:xfrm>
                <a:off x="1691014" y="2299767"/>
                <a:ext cx="363254" cy="469198"/>
              </a:xfrm>
              <a:prstGeom prst="downArrow">
                <a:avLst>
                  <a:gd name="adj1" fmla="val 56896"/>
                  <a:gd name="adj2" fmla="val 50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Up Arrow 15"/>
              <p:cNvSpPr/>
              <p:nvPr/>
            </p:nvSpPr>
            <p:spPr>
              <a:xfrm>
                <a:off x="1691014" y="3149056"/>
                <a:ext cx="363254" cy="384677"/>
              </a:xfrm>
              <a:prstGeom prst="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Up Arrow 16"/>
              <p:cNvSpPr/>
              <p:nvPr/>
            </p:nvSpPr>
            <p:spPr>
              <a:xfrm>
                <a:off x="1678488" y="4180064"/>
                <a:ext cx="350728" cy="343225"/>
              </a:xfrm>
              <a:prstGeom prst="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own Arrow 17"/>
              <p:cNvSpPr/>
              <p:nvPr/>
            </p:nvSpPr>
            <p:spPr>
              <a:xfrm>
                <a:off x="1691014" y="5181119"/>
                <a:ext cx="363254" cy="393329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647444" y="2768964"/>
                <a:ext cx="2286000" cy="369332"/>
              </a:xfrm>
              <a:prstGeom prst="rect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Excess interstitial fluid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647444" y="5573770"/>
                <a:ext cx="2265690" cy="369332"/>
              </a:xfrm>
              <a:prstGeom prst="rect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Hypervolemia</a:t>
                </a:r>
                <a:endParaRPr lang="en-US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292263" y="6237649"/>
                <a:ext cx="5724395" cy="369332"/>
              </a:xfrm>
              <a:prstGeom prst="rect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Ameliorated by prescription practice, APD and icodextrin</a:t>
                </a:r>
                <a:endParaRPr lang="en-US" dirty="0"/>
              </a:p>
            </p:txBody>
          </p:sp>
          <p:sp>
            <p:nvSpPr>
              <p:cNvPr id="22" name="Right Arrow 21"/>
              <p:cNvSpPr/>
              <p:nvPr/>
            </p:nvSpPr>
            <p:spPr>
              <a:xfrm>
                <a:off x="3014879" y="2803756"/>
                <a:ext cx="632565" cy="323146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ight Arrow 22"/>
              <p:cNvSpPr/>
              <p:nvPr/>
            </p:nvSpPr>
            <p:spPr>
              <a:xfrm>
                <a:off x="3014879" y="5624186"/>
                <a:ext cx="632565" cy="26881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7352777" y="2794525"/>
                <a:ext cx="1624489" cy="3139321"/>
              </a:xfrm>
              <a:prstGeom prst="rect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>Need for Increased Glucose prescription</a:t>
                </a:r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</p:txBody>
          </p:sp>
          <p:sp>
            <p:nvSpPr>
              <p:cNvPr id="25" name="Right Arrow 24"/>
              <p:cNvSpPr/>
              <p:nvPr/>
            </p:nvSpPr>
            <p:spPr>
              <a:xfrm>
                <a:off x="5933444" y="2800851"/>
                <a:ext cx="1419333" cy="323146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ight Arrow 25"/>
              <p:cNvSpPr/>
              <p:nvPr/>
            </p:nvSpPr>
            <p:spPr>
              <a:xfrm>
                <a:off x="5923289" y="5569852"/>
                <a:ext cx="1419333" cy="323146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7342622" y="614364"/>
                <a:ext cx="1624489" cy="1754326"/>
              </a:xfrm>
              <a:prstGeom prst="rect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mtClean="0"/>
                  <a:t>Risk </a:t>
                </a:r>
                <a:r>
                  <a:rPr lang="en-US" dirty="0" smtClean="0"/>
                  <a:t>of obesity, dyslipidemia and poor glycemic control</a:t>
                </a:r>
              </a:p>
              <a:p>
                <a:pPr algn="ctr"/>
                <a:endParaRPr lang="en-US" dirty="0" smtClean="0"/>
              </a:p>
            </p:txBody>
          </p:sp>
          <p:sp>
            <p:nvSpPr>
              <p:cNvPr id="28" name="Right Triangle 27"/>
              <p:cNvSpPr/>
              <p:nvPr/>
            </p:nvSpPr>
            <p:spPr>
              <a:xfrm>
                <a:off x="3544866" y="3311909"/>
                <a:ext cx="3331924" cy="1047150"/>
              </a:xfrm>
              <a:prstGeom prst="rtTriangle">
                <a:avLst/>
              </a:prstGeom>
              <a:gradFill>
                <a:gsLst>
                  <a:gs pos="0">
                    <a:srgbClr val="FFC000"/>
                  </a:gs>
                  <a:gs pos="74000">
                    <a:schemeClr val="accent4">
                      <a:lumMod val="40000"/>
                      <a:lumOff val="60000"/>
                    </a:schemeClr>
                  </a:gs>
                  <a:gs pos="83000">
                    <a:schemeClr val="accent4">
                      <a:lumMod val="20000"/>
                      <a:lumOff val="80000"/>
                    </a:schemeClr>
                  </a:gs>
                  <a:gs pos="100000">
                    <a:schemeClr val="bg1"/>
                  </a:gs>
                </a:gsLst>
                <a:lin ang="48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544865" y="4359057"/>
                <a:ext cx="3331923" cy="1077218"/>
              </a:xfrm>
              <a:prstGeom prst="rect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Declining protective effect of residual kidney function prolonged by biocompatible fluids, ACE/ARB and diuretic use</a:t>
                </a:r>
                <a:endParaRPr lang="en-US" sz="1600" dirty="0"/>
              </a:p>
            </p:txBody>
          </p:sp>
          <p:sp>
            <p:nvSpPr>
              <p:cNvPr id="30" name="Up Arrow 29"/>
              <p:cNvSpPr/>
              <p:nvPr/>
            </p:nvSpPr>
            <p:spPr>
              <a:xfrm>
                <a:off x="8016658" y="2345697"/>
                <a:ext cx="388306" cy="435793"/>
              </a:xfrm>
              <a:prstGeom prst="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983277" y="625229"/>
                <a:ext cx="2567835" cy="584775"/>
              </a:xfrm>
              <a:prstGeom prst="rect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High cardiovascular mortality risk</a:t>
                </a:r>
                <a:endParaRPr lang="en-US" sz="1600" dirty="0"/>
              </a:p>
            </p:txBody>
          </p:sp>
          <p:sp>
            <p:nvSpPr>
              <p:cNvPr id="32" name="Right Arrow 31"/>
              <p:cNvSpPr/>
              <p:nvPr/>
            </p:nvSpPr>
            <p:spPr>
              <a:xfrm>
                <a:off x="3014879" y="826718"/>
                <a:ext cx="968398" cy="27557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540686" y="1523013"/>
                <a:ext cx="2567835" cy="738664"/>
              </a:xfrm>
              <a:prstGeom prst="rect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Conflicting evidence that this is worse for PD than HD; difficulty in defining metabolic syndrome</a:t>
                </a:r>
                <a:endParaRPr lang="en-US" sz="1400" dirty="0"/>
              </a:p>
            </p:txBody>
          </p:sp>
          <p:sp>
            <p:nvSpPr>
              <p:cNvPr id="34" name="Left Arrow 33"/>
              <p:cNvSpPr/>
              <p:nvPr/>
            </p:nvSpPr>
            <p:spPr>
              <a:xfrm>
                <a:off x="6551112" y="826718"/>
                <a:ext cx="791510" cy="275572"/>
              </a:xfrm>
              <a:prstGeom prst="leftArrow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Lightning Bolt 34"/>
              <p:cNvSpPr/>
              <p:nvPr/>
            </p:nvSpPr>
            <p:spPr>
              <a:xfrm rot="11505834">
                <a:off x="3186936" y="5896843"/>
                <a:ext cx="349466" cy="41069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Lightning Bolt 35"/>
              <p:cNvSpPr/>
              <p:nvPr/>
            </p:nvSpPr>
            <p:spPr>
              <a:xfrm rot="13653987">
                <a:off x="7298697" y="5271169"/>
                <a:ext cx="730568" cy="1086898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Lightning Bolt 36"/>
              <p:cNvSpPr/>
              <p:nvPr/>
            </p:nvSpPr>
            <p:spPr>
              <a:xfrm rot="10800000">
                <a:off x="3244241" y="3123997"/>
                <a:ext cx="340513" cy="716810"/>
              </a:xfrm>
              <a:prstGeom prst="lightningBol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6721654" y="452410"/>
                <a:ext cx="505267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GB" sz="5400" b="1" cap="none" spc="0" smtClean="0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</a:rPr>
                  <a:t>?</a:t>
                </a:r>
                <a:endParaRPr lang="en-GB" sz="5400" b="1" cap="none" spc="0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endParaRPr>
              </a:p>
            </p:txBody>
          </p:sp>
        </p:grpSp>
        <p:sp>
          <p:nvSpPr>
            <p:cNvPr id="7" name="Lightning Bolt 6"/>
            <p:cNvSpPr/>
            <p:nvPr/>
          </p:nvSpPr>
          <p:spPr>
            <a:xfrm flipV="1">
              <a:off x="6715400" y="1034038"/>
              <a:ext cx="139625" cy="545790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209202" y="6279762"/>
            <a:ext cx="1003300" cy="355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sz="1600" b="1" dirty="0">
                <a:effectLst/>
                <a:latin typeface="Calibri"/>
                <a:ea typeface="Calibri"/>
                <a:cs typeface="Times New Roman"/>
              </a:rPr>
              <a:t>Figure </a:t>
            </a:r>
            <a:r>
              <a:rPr lang="en-AU" sz="1600" b="1" dirty="0">
                <a:latin typeface="Calibri"/>
                <a:ea typeface="Calibri"/>
                <a:cs typeface="Times New Roman"/>
              </a:rPr>
              <a:t>4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56082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276"/>
            <a:ext cx="9144000" cy="6650183"/>
          </a:xfrm>
          <a:prstGeom prst="rect">
            <a:avLst/>
          </a:prstGeom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68300" y="6386659"/>
            <a:ext cx="1003300" cy="355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sz="1600" b="1">
                <a:effectLst/>
                <a:latin typeface="Calibri"/>
                <a:ea typeface="Calibri"/>
                <a:cs typeface="Times New Roman"/>
              </a:rPr>
              <a:t>Figure </a:t>
            </a:r>
            <a:r>
              <a:rPr lang="en-AU" sz="1600" b="1" dirty="0">
                <a:latin typeface="Calibri"/>
                <a:ea typeface="Calibri"/>
                <a:cs typeface="Times New Roman"/>
              </a:rPr>
              <a:t>5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719936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168</Words>
  <Application>Microsoft Macintosh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Annie-Claire Nadeau-Fredette</dc:creator>
  <cp:lastModifiedBy>Simon Davies</cp:lastModifiedBy>
  <cp:revision>28</cp:revision>
  <dcterms:created xsi:type="dcterms:W3CDTF">2015-12-07T14:52:48Z</dcterms:created>
  <dcterms:modified xsi:type="dcterms:W3CDTF">2017-01-15T17:23:21Z</dcterms:modified>
</cp:coreProperties>
</file>