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A44"/>
    <a:srgbClr val="043708"/>
    <a:srgbClr val="106518"/>
    <a:srgbClr val="30B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82"/>
    <p:restoredTop sz="95673" autoAdjust="0"/>
  </p:normalViewPr>
  <p:slideViewPr>
    <p:cSldViewPr snapToGrid="0" snapToObjects="1">
      <p:cViewPr>
        <p:scale>
          <a:sx n="80" d="100"/>
          <a:sy n="80" d="100"/>
        </p:scale>
        <p:origin x="1392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localhost/Users/timkinnaird/Desktop/Research/NICOR%20rotablation/Rotablation%20by%20year%20by%20access%20sit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localhost/Users/timkinnaird/Desktop/Research/NICOR%20rotablation/Rotablation%20by%20year%20by%20access%20sit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localhost/Users/timkinnaird/Desktop/Research/NICOR%20rotablation/For%20Samuel/LOS%20for%20Samue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oleObject" Target="file://localhost/Users/timkinnaird/Desktop/Research/NICOR%20rotablation/NICOR%20rotablation%20cases%2012_13%20analyse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oleObject" Target="file://localhost/Users/timkinnaird/Desktop/Research/NICOR%20rotablation/NICOR%20rotablation%20cases%2012_13%20analyse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oleObject" Target="file://localhost/Users/timkinnaird/Desktop/Research/NICOR%20rotablation/NICOR%20rotablation%20cases%2012_13%20analys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localhost/Users/timkinnaird/Desktop/Research/NICOR%20rotablation/Rotablation%20by%20yea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localhost/Users/timkinnaird/Desktop/Research/NICOR%20rotablation/Rotablation%20by%20year%20by%20access%20si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Summary!$A$3</c:f>
              <c:strCache>
                <c:ptCount val="1"/>
                <c:pt idx="0">
                  <c:v>Radial %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Summary!$B$2:$I$2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Summary!$B$21:$I$21</c:f>
              <c:numCache>
                <c:formatCode>General</c:formatCode>
                <c:ptCount val="8"/>
                <c:pt idx="0">
                  <c:v>722.0</c:v>
                </c:pt>
                <c:pt idx="1">
                  <c:v>825.0</c:v>
                </c:pt>
                <c:pt idx="2">
                  <c:v>1024.0</c:v>
                </c:pt>
                <c:pt idx="3">
                  <c:v>1056.0</c:v>
                </c:pt>
                <c:pt idx="4">
                  <c:v>1506.0</c:v>
                </c:pt>
                <c:pt idx="5">
                  <c:v>2009.0</c:v>
                </c:pt>
                <c:pt idx="6">
                  <c:v>2071.0</c:v>
                </c:pt>
                <c:pt idx="7">
                  <c:v>2231.0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-27"/>
        <c:axId val="1125782752"/>
        <c:axId val="1049754144"/>
      </c:barChart>
      <c:catAx>
        <c:axId val="112578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49754144"/>
        <c:crosses val="autoZero"/>
        <c:auto val="1"/>
        <c:lblAlgn val="ctr"/>
        <c:lblOffset val="100"/>
        <c:noMultiLvlLbl val="0"/>
      </c:catAx>
      <c:valAx>
        <c:axId val="1049754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2578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9336406962287"/>
          <c:y val="0.0585585585585585"/>
          <c:w val="0.873303201409034"/>
          <c:h val="0.814992196921331"/>
        </c:manualLayout>
      </c:layout>
      <c:lineChart>
        <c:grouping val="standard"/>
        <c:varyColors val="0"/>
        <c:ser>
          <c:idx val="0"/>
          <c:order val="0"/>
          <c:tx>
            <c:strRef>
              <c:f>Summary!$M$38</c:f>
              <c:strCache>
                <c:ptCount val="1"/>
                <c:pt idx="0">
                  <c:v>NYHA 3/4  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Summary!$N$38:$U$38</c:f>
              <c:numCache>
                <c:formatCode>General</c:formatCode>
                <c:ptCount val="8"/>
                <c:pt idx="0">
                  <c:v>8.2</c:v>
                </c:pt>
                <c:pt idx="1">
                  <c:v>9.3</c:v>
                </c:pt>
                <c:pt idx="2">
                  <c:v>23.4</c:v>
                </c:pt>
                <c:pt idx="3">
                  <c:v>28.1</c:v>
                </c:pt>
                <c:pt idx="4">
                  <c:v>35.4</c:v>
                </c:pt>
                <c:pt idx="5">
                  <c:v>40.5</c:v>
                </c:pt>
                <c:pt idx="6">
                  <c:v>50.4</c:v>
                </c:pt>
                <c:pt idx="7">
                  <c:v>52.7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Summary!$M$39</c:f>
              <c:strCache>
                <c:ptCount val="1"/>
                <c:pt idx="0">
                  <c:v>NYHA 1/2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Summary!$N$39:$U$39</c:f>
              <c:numCache>
                <c:formatCode>General</c:formatCode>
                <c:ptCount val="8"/>
                <c:pt idx="0">
                  <c:v>15.5</c:v>
                </c:pt>
                <c:pt idx="1">
                  <c:v>20.5</c:v>
                </c:pt>
                <c:pt idx="2">
                  <c:v>28.1</c:v>
                </c:pt>
                <c:pt idx="3">
                  <c:v>34.1</c:v>
                </c:pt>
                <c:pt idx="4">
                  <c:v>45.6</c:v>
                </c:pt>
                <c:pt idx="5">
                  <c:v>52.4</c:v>
                </c:pt>
                <c:pt idx="6">
                  <c:v>58.9</c:v>
                </c:pt>
                <c:pt idx="7">
                  <c:v>62.0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4862448"/>
        <c:axId val="1164773328"/>
      </c:lineChart>
      <c:catAx>
        <c:axId val="116486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773328"/>
        <c:crosses val="autoZero"/>
        <c:auto val="1"/>
        <c:lblAlgn val="ctr"/>
        <c:lblOffset val="100"/>
        <c:noMultiLvlLbl val="0"/>
      </c:catAx>
      <c:valAx>
        <c:axId val="1164773328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86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629201562489013"/>
          <c:y val="0.0644612136819756"/>
          <c:w val="0.703298490250265"/>
          <c:h val="0.0934290983897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9336406962287"/>
          <c:y val="0.0585585585585585"/>
          <c:w val="0.873303201409034"/>
          <c:h val="0.814992196921331"/>
        </c:manualLayout>
      </c:layout>
      <c:lineChart>
        <c:grouping val="standard"/>
        <c:varyColors val="0"/>
        <c:ser>
          <c:idx val="0"/>
          <c:order val="0"/>
          <c:tx>
            <c:strRef>
              <c:f>Summary!$M$43</c:f>
              <c:strCache>
                <c:ptCount val="1"/>
                <c:pt idx="0">
                  <c:v>Renal  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Summary!$N$43:$U$43</c:f>
              <c:numCache>
                <c:formatCode>General</c:formatCode>
                <c:ptCount val="8"/>
                <c:pt idx="0">
                  <c:v>8.4</c:v>
                </c:pt>
                <c:pt idx="1">
                  <c:v>7.2</c:v>
                </c:pt>
                <c:pt idx="2">
                  <c:v>11.4</c:v>
                </c:pt>
                <c:pt idx="3">
                  <c:v>25.5</c:v>
                </c:pt>
                <c:pt idx="4">
                  <c:v>33.0</c:v>
                </c:pt>
                <c:pt idx="5">
                  <c:v>35.1</c:v>
                </c:pt>
                <c:pt idx="6">
                  <c:v>42.2</c:v>
                </c:pt>
                <c:pt idx="7">
                  <c:v>40.3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Summary!$M$44</c:f>
              <c:strCache>
                <c:ptCount val="1"/>
                <c:pt idx="0">
                  <c:v>No renal 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Summary!$N$44:$U$44</c:f>
              <c:numCache>
                <c:formatCode>General</c:formatCode>
                <c:ptCount val="8"/>
                <c:pt idx="0">
                  <c:v>15.6</c:v>
                </c:pt>
                <c:pt idx="1">
                  <c:v>19.0</c:v>
                </c:pt>
                <c:pt idx="2">
                  <c:v>27.8</c:v>
                </c:pt>
                <c:pt idx="3">
                  <c:v>33.5</c:v>
                </c:pt>
                <c:pt idx="4">
                  <c:v>42.5</c:v>
                </c:pt>
                <c:pt idx="5">
                  <c:v>49.3</c:v>
                </c:pt>
                <c:pt idx="6">
                  <c:v>56.0</c:v>
                </c:pt>
                <c:pt idx="7">
                  <c:v>59.4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4877920"/>
        <c:axId val="1164882640"/>
      </c:lineChart>
      <c:catAx>
        <c:axId val="116487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882640"/>
        <c:crosses val="autoZero"/>
        <c:auto val="1"/>
        <c:lblAlgn val="ctr"/>
        <c:lblOffset val="100"/>
        <c:noMultiLvlLbl val="0"/>
      </c:catAx>
      <c:valAx>
        <c:axId val="116488264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87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834151362955997"/>
          <c:y val="0.0260623650162417"/>
          <c:w val="0.904047466949417"/>
          <c:h val="0.0934290983897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'Annualised LOS'!$A$3</c:f>
              <c:strCache>
                <c:ptCount val="1"/>
                <c:pt idx="0">
                  <c:v>Radial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17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645277777777778"/>
                  <c:y val="-0.04466917019987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784166666666667"/>
                  <c:y val="-0.0508230163537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'Annualised LOS'!$B$2:$I$2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'Annualised LOS'!$B$3:$I$3</c:f>
              <c:numCache>
                <c:formatCode>General</c:formatCode>
                <c:ptCount val="8"/>
                <c:pt idx="0">
                  <c:v>13.6</c:v>
                </c:pt>
                <c:pt idx="1">
                  <c:v>24.2</c:v>
                </c:pt>
                <c:pt idx="2">
                  <c:v>22.2</c:v>
                </c:pt>
                <c:pt idx="3">
                  <c:v>28.7</c:v>
                </c:pt>
                <c:pt idx="4">
                  <c:v>43.8</c:v>
                </c:pt>
                <c:pt idx="5" formatCode="0.0">
                  <c:v>42.0</c:v>
                </c:pt>
                <c:pt idx="6">
                  <c:v>43.7</c:v>
                </c:pt>
                <c:pt idx="7">
                  <c:v>42.8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'Annualised LOS'!$A$4</c:f>
              <c:strCache>
                <c:ptCount val="1"/>
                <c:pt idx="0">
                  <c:v>Femoral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17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'Annualised LOS'!$B$2:$I$2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'Annualised LOS'!$B$4:$I$4</c:f>
              <c:numCache>
                <c:formatCode>General</c:formatCode>
                <c:ptCount val="8"/>
                <c:pt idx="0">
                  <c:v>5.2</c:v>
                </c:pt>
                <c:pt idx="1">
                  <c:v>12.5</c:v>
                </c:pt>
                <c:pt idx="2">
                  <c:v>16.5</c:v>
                </c:pt>
                <c:pt idx="3">
                  <c:v>20.3</c:v>
                </c:pt>
                <c:pt idx="4">
                  <c:v>24.3</c:v>
                </c:pt>
                <c:pt idx="5">
                  <c:v>28.5</c:v>
                </c:pt>
                <c:pt idx="6">
                  <c:v>26.2</c:v>
                </c:pt>
                <c:pt idx="7">
                  <c:v>27.6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1992992"/>
        <c:axId val="1201997792"/>
      </c:lineChart>
      <c:catAx>
        <c:axId val="120199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201997792"/>
        <c:crosses val="autoZero"/>
        <c:auto val="1"/>
        <c:lblAlgn val="ctr"/>
        <c:lblOffset val="100"/>
        <c:noMultiLvlLbl val="0"/>
      </c:catAx>
      <c:valAx>
        <c:axId val="12019977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201992992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r>
              <a:rPr lang="en-US" sz="1200"/>
              <a:t>All PCI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'LOS figures'!$A$25</c:f>
              <c:strCache>
                <c:ptCount val="1"/>
                <c:pt idx="0">
                  <c:v>Rel radial reduction/increase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0.0034965034965035"/>
                  <c:y val="-0.03448275862068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'LOS figures'!$B$24:$I$24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</c:numCache>
            </c:numRef>
          </c:cat>
          <c:val>
            <c:numRef>
              <c:f>'LOS figures'!$B$25:$I$25</c:f>
              <c:numCache>
                <c:formatCode>0.0</c:formatCode>
                <c:ptCount val="8"/>
                <c:pt idx="0">
                  <c:v>46.88330495392975</c:v>
                </c:pt>
                <c:pt idx="1">
                  <c:v>0.238455063470781</c:v>
                </c:pt>
                <c:pt idx="2">
                  <c:v>-34.1291439881247</c:v>
                </c:pt>
                <c:pt idx="3">
                  <c:v>-0.446880880011577</c:v>
                </c:pt>
                <c:pt idx="4">
                  <c:v>-39.2306022245232</c:v>
                </c:pt>
                <c:pt idx="5">
                  <c:v>-42.9086055225873</c:v>
                </c:pt>
                <c:pt idx="6">
                  <c:v>-60.47518843871428</c:v>
                </c:pt>
                <c:pt idx="7">
                  <c:v>-44.94758389678059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164751584"/>
        <c:axId val="1164756176"/>
      </c:barChart>
      <c:catAx>
        <c:axId val="116475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756176"/>
        <c:crosses val="autoZero"/>
        <c:auto val="1"/>
        <c:lblAlgn val="ctr"/>
        <c:lblOffset val="100"/>
        <c:noMultiLvlLbl val="0"/>
      </c:catAx>
      <c:valAx>
        <c:axId val="1164756176"/>
        <c:scaling>
          <c:orientation val="minMax"/>
          <c:max val="80.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751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r>
              <a:rPr lang="en-US" sz="1200" dirty="0"/>
              <a:t>Elective </a:t>
            </a:r>
            <a:r>
              <a:rPr lang="en-US" sz="1200" dirty="0" smtClean="0"/>
              <a:t>PCI</a:t>
            </a:r>
            <a:endParaRPr lang="en-US" sz="1200" dirty="0"/>
          </a:p>
        </c:rich>
      </c:tx>
      <c:layout>
        <c:manualLayout>
          <c:xMode val="edge"/>
          <c:yMode val="edge"/>
          <c:x val="0.415425347222222"/>
          <c:y val="0.0313479623824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'LOS figures'!$A$25</c:f>
              <c:strCache>
                <c:ptCount val="1"/>
                <c:pt idx="0">
                  <c:v>Rel radial reduction/increase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'LOS figures'!$L$24:$S$24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</c:numCache>
            </c:numRef>
          </c:cat>
          <c:val>
            <c:numRef>
              <c:f>'LOS figures'!$L$25:$S$25</c:f>
              <c:numCache>
                <c:formatCode>0.0</c:formatCode>
                <c:ptCount val="8"/>
                <c:pt idx="0">
                  <c:v>61.08549513056968</c:v>
                </c:pt>
                <c:pt idx="1">
                  <c:v>-16.91573170731708</c:v>
                </c:pt>
                <c:pt idx="2">
                  <c:v>-49.68829632326174</c:v>
                </c:pt>
                <c:pt idx="3">
                  <c:v>0.323932926829258</c:v>
                </c:pt>
                <c:pt idx="4">
                  <c:v>-57.19512195121951</c:v>
                </c:pt>
                <c:pt idx="5">
                  <c:v>-59.8704268292682</c:v>
                </c:pt>
                <c:pt idx="6">
                  <c:v>-62.95731707317073</c:v>
                </c:pt>
                <c:pt idx="7">
                  <c:v>0.323932926829258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164653968"/>
        <c:axId val="1164658560"/>
      </c:barChart>
      <c:catAx>
        <c:axId val="116465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658560"/>
        <c:crosses val="autoZero"/>
        <c:auto val="1"/>
        <c:lblAlgn val="ctr"/>
        <c:lblOffset val="100"/>
        <c:noMultiLvlLbl val="0"/>
      </c:catAx>
      <c:valAx>
        <c:axId val="1164658560"/>
        <c:scaling>
          <c:orientation val="minMax"/>
        </c:scaling>
        <c:delete val="0"/>
        <c:axPos val="l"/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6539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r>
              <a:rPr lang="en-US" sz="1200"/>
              <a:t>ACS </a:t>
            </a:r>
            <a:r>
              <a:rPr lang="en-US" sz="1200" smtClean="0"/>
              <a:t>PCI</a:t>
            </a: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'LOS figures'!$A$25</c:f>
              <c:strCache>
                <c:ptCount val="1"/>
                <c:pt idx="0">
                  <c:v>Rel radial reduction/increase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'LOS figures'!$V$24:$AC$24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</c:numCache>
            </c:numRef>
          </c:cat>
          <c:val>
            <c:numRef>
              <c:f>'LOS figures'!$V$25:$AC$25</c:f>
              <c:numCache>
                <c:formatCode>0.0</c:formatCode>
                <c:ptCount val="8"/>
                <c:pt idx="0">
                  <c:v>17.74658797867679</c:v>
                </c:pt>
                <c:pt idx="1">
                  <c:v>39.50517621556976</c:v>
                </c:pt>
                <c:pt idx="2">
                  <c:v>-27.14429868819373</c:v>
                </c:pt>
                <c:pt idx="3">
                  <c:v>-5.027389361395393</c:v>
                </c:pt>
                <c:pt idx="4">
                  <c:v>-35.02059072190254</c:v>
                </c:pt>
                <c:pt idx="5">
                  <c:v>-41.0215751285378</c:v>
                </c:pt>
                <c:pt idx="6">
                  <c:v>-60.77000698595047</c:v>
                </c:pt>
                <c:pt idx="7">
                  <c:v>-54.4651866801211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-27"/>
        <c:axId val="1164580016"/>
        <c:axId val="1164573584"/>
      </c:barChart>
      <c:catAx>
        <c:axId val="116458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573584"/>
        <c:crosses val="autoZero"/>
        <c:auto val="1"/>
        <c:lblAlgn val="ctr"/>
        <c:lblOffset val="100"/>
        <c:noMultiLvlLbl val="0"/>
      </c:catAx>
      <c:valAx>
        <c:axId val="1164573584"/>
        <c:scaling>
          <c:orientation val="minMax"/>
          <c:max val="80.0"/>
        </c:scaling>
        <c:delete val="0"/>
        <c:axPos val="l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6458001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8772965879265"/>
          <c:y val="0.0526315789473684"/>
          <c:w val="0.893011592300962"/>
          <c:h val="0.775451305428927"/>
        </c:manualLayout>
      </c:layout>
      <c:lineChart>
        <c:grouping val="standard"/>
        <c:varyColors val="0"/>
        <c:ser>
          <c:idx val="0"/>
          <c:order val="0"/>
          <c:tx>
            <c:strRef>
              <c:f>Summary!$A$29</c:f>
              <c:strCache>
                <c:ptCount val="1"/>
                <c:pt idx="0">
                  <c:v>Radial %</c:v>
                </c:pt>
              </c:strCache>
            </c:strRef>
          </c:tx>
          <c:spPr>
            <a:ln w="508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17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0.058175185628868"/>
                  <c:y val="0.04444370603355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Summary!$B$28:$I$28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Summary!$B$29:$I$29</c:f>
              <c:numCache>
                <c:formatCode>General</c:formatCode>
                <c:ptCount val="8"/>
                <c:pt idx="0">
                  <c:v>19.7</c:v>
                </c:pt>
                <c:pt idx="1">
                  <c:v>17.8</c:v>
                </c:pt>
                <c:pt idx="2">
                  <c:v>26.3</c:v>
                </c:pt>
                <c:pt idx="3">
                  <c:v>32.8</c:v>
                </c:pt>
                <c:pt idx="4">
                  <c:v>42.6</c:v>
                </c:pt>
                <c:pt idx="5">
                  <c:v>48.5</c:v>
                </c:pt>
                <c:pt idx="6">
                  <c:v>55.2</c:v>
                </c:pt>
                <c:pt idx="7">
                  <c:v>58.6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047056"/>
        <c:axId val="1054054800"/>
      </c:lineChart>
      <c:lineChart>
        <c:grouping val="standard"/>
        <c:varyColors val="0"/>
        <c:ser>
          <c:idx val="1"/>
          <c:order val="1"/>
          <c:tx>
            <c:strRef>
              <c:f>Summary!$A$30</c:f>
              <c:strCache>
                <c:ptCount val="1"/>
                <c:pt idx="0">
                  <c:v>Femoral %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31750">
                <a:solidFill>
                  <a:schemeClr val="tx1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0.0612004162907956"/>
                  <c:y val="-0.04698568552677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Summary!$B$28:$I$28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Summary!$B$30:$I$30</c:f>
              <c:numCache>
                <c:formatCode>General</c:formatCode>
                <c:ptCount val="8"/>
                <c:pt idx="0">
                  <c:v>80.3</c:v>
                </c:pt>
                <c:pt idx="1">
                  <c:v>82.2</c:v>
                </c:pt>
                <c:pt idx="2">
                  <c:v>73.7</c:v>
                </c:pt>
                <c:pt idx="3">
                  <c:v>67.2</c:v>
                </c:pt>
                <c:pt idx="4">
                  <c:v>57.4</c:v>
                </c:pt>
                <c:pt idx="5">
                  <c:v>51.5</c:v>
                </c:pt>
                <c:pt idx="6">
                  <c:v>44.8</c:v>
                </c:pt>
                <c:pt idx="7">
                  <c:v>41.4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114592"/>
        <c:axId val="1030475024"/>
      </c:lineChart>
      <c:catAx>
        <c:axId val="105404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54054800"/>
        <c:crosses val="autoZero"/>
        <c:auto val="1"/>
        <c:lblAlgn val="ctr"/>
        <c:lblOffset val="100"/>
        <c:noMultiLvlLbl val="0"/>
      </c:catAx>
      <c:valAx>
        <c:axId val="1054054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54047056"/>
        <c:crosses val="autoZero"/>
        <c:crossBetween val="between"/>
      </c:valAx>
      <c:valAx>
        <c:axId val="103047502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054114592"/>
        <c:crosses val="max"/>
        <c:crossBetween val="between"/>
      </c:valAx>
      <c:catAx>
        <c:axId val="1054114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0475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1808739123584"/>
          <c:y val="0.893420018323711"/>
          <c:w val="0.611209535198468"/>
          <c:h val="0.04810984938486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Summary!$A$61</c:f>
              <c:strCache>
                <c:ptCount val="1"/>
                <c:pt idx="0">
                  <c:v>Rotablation</c:v>
                </c:pt>
              </c:strCache>
            </c:strRef>
          </c:tx>
          <c:spPr>
            <a:ln w="4445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4127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Summary!$B$60:$I$60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Summary!$B$61:$I$61</c:f>
              <c:numCache>
                <c:formatCode>0.0</c:formatCode>
                <c:ptCount val="8"/>
                <c:pt idx="0">
                  <c:v>1.301487156376746</c:v>
                </c:pt>
                <c:pt idx="1">
                  <c:v>1.308257084410333</c:v>
                </c:pt>
                <c:pt idx="2">
                  <c:v>1.549027319759175</c:v>
                </c:pt>
                <c:pt idx="3">
                  <c:v>1.531922301365094</c:v>
                </c:pt>
                <c:pt idx="4">
                  <c:v>2.08379455390746</c:v>
                </c:pt>
                <c:pt idx="5">
                  <c:v>2.630476340115746</c:v>
                </c:pt>
                <c:pt idx="6">
                  <c:v>2.663151803510576</c:v>
                </c:pt>
                <c:pt idx="7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7542736"/>
        <c:axId val="1048709264"/>
      </c:lineChart>
      <c:catAx>
        <c:axId val="1107542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48709264"/>
        <c:crossesAt val="0.0"/>
        <c:auto val="1"/>
        <c:lblAlgn val="ctr"/>
        <c:lblOffset val="100"/>
        <c:noMultiLvlLbl val="0"/>
      </c:catAx>
      <c:valAx>
        <c:axId val="1048709264"/>
        <c:scaling>
          <c:orientation val="minMax"/>
        </c:scaling>
        <c:delete val="0"/>
        <c:axPos val="r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07542736"/>
        <c:crosses val="max"/>
        <c:crossBetween val="between"/>
        <c:majorUnit val="1.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4894926213693"/>
          <c:y val="0.0846546242672129"/>
          <c:w val="0.872464149762737"/>
          <c:h val="0.794419122285941"/>
        </c:manualLayout>
      </c:layout>
      <c:lineChart>
        <c:grouping val="standard"/>
        <c:varyColors val="0"/>
        <c:ser>
          <c:idx val="0"/>
          <c:order val="0"/>
          <c:tx>
            <c:strRef>
              <c:f>Summary!$M$3</c:f>
              <c:strCache>
                <c:ptCount val="1"/>
                <c:pt idx="0">
                  <c:v>Female 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Summary!$N$3:$U$3</c:f>
              <c:numCache>
                <c:formatCode>0.0</c:formatCode>
                <c:ptCount val="8"/>
                <c:pt idx="0">
                  <c:v>19.86754966887417</c:v>
                </c:pt>
                <c:pt idx="1">
                  <c:v>18.30357142857143</c:v>
                </c:pt>
                <c:pt idx="2">
                  <c:v>20.32258064516111</c:v>
                </c:pt>
                <c:pt idx="3">
                  <c:v>30.68181818181818</c:v>
                </c:pt>
                <c:pt idx="4">
                  <c:v>37.5</c:v>
                </c:pt>
                <c:pt idx="5">
                  <c:v>45.17766497461911</c:v>
                </c:pt>
                <c:pt idx="6">
                  <c:v>48.87737478411054</c:v>
                </c:pt>
                <c:pt idx="7">
                  <c:v>52.89389067524098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Summary!$M$4</c:f>
              <c:strCache>
                <c:ptCount val="1"/>
                <c:pt idx="0">
                  <c:v>Male 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Summary!$N$4:$U$4</c:f>
              <c:numCache>
                <c:formatCode>0.0</c:formatCode>
                <c:ptCount val="8"/>
                <c:pt idx="0">
                  <c:v>19.83695652173913</c:v>
                </c:pt>
                <c:pt idx="1">
                  <c:v>17.63727121464226</c:v>
                </c:pt>
                <c:pt idx="2">
                  <c:v>28.93258426966292</c:v>
                </c:pt>
                <c:pt idx="3">
                  <c:v>33.55481727574718</c:v>
                </c:pt>
                <c:pt idx="4">
                  <c:v>44.80823199251638</c:v>
                </c:pt>
                <c:pt idx="5">
                  <c:v>50.1412429378531</c:v>
                </c:pt>
                <c:pt idx="6">
                  <c:v>57.86290322580645</c:v>
                </c:pt>
                <c:pt idx="7">
                  <c:v>60.85874299937772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0132384"/>
        <c:axId val="1110120832"/>
      </c:lineChart>
      <c:catAx>
        <c:axId val="111013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10120832"/>
        <c:crosses val="autoZero"/>
        <c:auto val="1"/>
        <c:lblAlgn val="ctr"/>
        <c:lblOffset val="100"/>
        <c:noMultiLvlLbl val="0"/>
      </c:catAx>
      <c:valAx>
        <c:axId val="111012083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1013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4094596671703"/>
          <c:y val="0.0350007562243479"/>
          <c:w val="0.769430219349711"/>
          <c:h val="0.09017939061965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9336406962287"/>
          <c:y val="0.0585585585585585"/>
          <c:w val="0.873303201409034"/>
          <c:h val="0.814992196921331"/>
        </c:manualLayout>
      </c:layout>
      <c:lineChart>
        <c:grouping val="standard"/>
        <c:varyColors val="0"/>
        <c:ser>
          <c:idx val="0"/>
          <c:order val="0"/>
          <c:tx>
            <c:strRef>
              <c:f>Summary!$M$8</c:f>
              <c:strCache>
                <c:ptCount val="1"/>
                <c:pt idx="0">
                  <c:v>Prior CABG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Summary!$N$8:$U$8</c:f>
              <c:numCache>
                <c:formatCode>0.0</c:formatCode>
                <c:ptCount val="8"/>
                <c:pt idx="0">
                  <c:v>21.95121951219512</c:v>
                </c:pt>
                <c:pt idx="1">
                  <c:v>10.0</c:v>
                </c:pt>
                <c:pt idx="2">
                  <c:v>23.125</c:v>
                </c:pt>
                <c:pt idx="3">
                  <c:v>22.16216216216216</c:v>
                </c:pt>
                <c:pt idx="4">
                  <c:v>36.98630136986299</c:v>
                </c:pt>
                <c:pt idx="5">
                  <c:v>35.19736842105262</c:v>
                </c:pt>
                <c:pt idx="6">
                  <c:v>44.29967426710097</c:v>
                </c:pt>
                <c:pt idx="7">
                  <c:v>43.68932038834951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Summary!$M$9</c:f>
              <c:strCache>
                <c:ptCount val="1"/>
                <c:pt idx="0">
                  <c:v>No CABG 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Summary!$N$9:$U$9</c:f>
              <c:numCache>
                <c:formatCode>0.0</c:formatCode>
                <c:ptCount val="8"/>
                <c:pt idx="0">
                  <c:v>20.04830917874378</c:v>
                </c:pt>
                <c:pt idx="1">
                  <c:v>19.65065502183406</c:v>
                </c:pt>
                <c:pt idx="2">
                  <c:v>26.77725118483412</c:v>
                </c:pt>
                <c:pt idx="3">
                  <c:v>34.50236966824625</c:v>
                </c:pt>
                <c:pt idx="4">
                  <c:v>43.88489208633094</c:v>
                </c:pt>
                <c:pt idx="5">
                  <c:v>50.55350553505535</c:v>
                </c:pt>
                <c:pt idx="6">
                  <c:v>56.62934590453743</c:v>
                </c:pt>
                <c:pt idx="7">
                  <c:v>60.9704641350211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9604496"/>
        <c:axId val="1109599616"/>
      </c:lineChart>
      <c:catAx>
        <c:axId val="110960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09599616"/>
        <c:crosses val="autoZero"/>
        <c:auto val="1"/>
        <c:lblAlgn val="ctr"/>
        <c:lblOffset val="100"/>
        <c:noMultiLvlLbl val="0"/>
      </c:catAx>
      <c:valAx>
        <c:axId val="1109599616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10960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266405720092902"/>
          <c:y val="0.00908688601360099"/>
          <c:w val="0.97335942799071"/>
          <c:h val="0.0934290983897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56235797706495"/>
          <c:y val="0.0565217391304348"/>
          <c:w val="0.870752259155525"/>
          <c:h val="0.825775077028415"/>
        </c:manualLayout>
      </c:layout>
      <c:lineChart>
        <c:grouping val="standard"/>
        <c:varyColors val="0"/>
        <c:ser>
          <c:idx val="0"/>
          <c:order val="0"/>
          <c:tx>
            <c:strRef>
              <c:f>Summary!$M$13</c:f>
              <c:strCache>
                <c:ptCount val="1"/>
                <c:pt idx="0">
                  <c:v>LMS PCI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Summary!$N$13:$U$13</c:f>
              <c:numCache>
                <c:formatCode>0.0</c:formatCode>
                <c:ptCount val="8"/>
                <c:pt idx="0">
                  <c:v>18.51851851851852</c:v>
                </c:pt>
                <c:pt idx="1">
                  <c:v>9.803921568627451</c:v>
                </c:pt>
                <c:pt idx="2">
                  <c:v>17.21854304635762</c:v>
                </c:pt>
                <c:pt idx="3">
                  <c:v>28.0701754385965</c:v>
                </c:pt>
                <c:pt idx="4">
                  <c:v>36.9098712446352</c:v>
                </c:pt>
                <c:pt idx="5">
                  <c:v>46.01769911504405</c:v>
                </c:pt>
                <c:pt idx="6">
                  <c:v>49.86225895316804</c:v>
                </c:pt>
                <c:pt idx="7">
                  <c:v>47.81553398058252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Summary!$M$14</c:f>
              <c:strCache>
                <c:ptCount val="1"/>
                <c:pt idx="0">
                  <c:v>Non-LMS PCI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Summary!$N$14:$U$14</c:f>
              <c:numCache>
                <c:formatCode>0.0</c:formatCode>
                <c:ptCount val="8"/>
                <c:pt idx="0">
                  <c:v>20.22988505747126</c:v>
                </c:pt>
                <c:pt idx="1">
                  <c:v>18.57541899441341</c:v>
                </c:pt>
                <c:pt idx="2">
                  <c:v>27.89896670493686</c:v>
                </c:pt>
                <c:pt idx="3">
                  <c:v>33.7360594795539</c:v>
                </c:pt>
                <c:pt idx="4">
                  <c:v>43.7648927720413</c:v>
                </c:pt>
                <c:pt idx="5">
                  <c:v>50.8719182200842</c:v>
                </c:pt>
                <c:pt idx="6">
                  <c:v>56.3711098062243</c:v>
                </c:pt>
                <c:pt idx="7">
                  <c:v>60.99447513812155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7239760"/>
        <c:axId val="1097049552"/>
      </c:lineChart>
      <c:catAx>
        <c:axId val="109723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7049552"/>
        <c:crosses val="autoZero"/>
        <c:auto val="1"/>
        <c:lblAlgn val="ctr"/>
        <c:lblOffset val="100"/>
        <c:noMultiLvlLbl val="0"/>
      </c:catAx>
      <c:valAx>
        <c:axId val="109704955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723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946880969876372"/>
          <c:y val="0.00189222093839272"/>
          <c:w val="0.891119733292808"/>
          <c:h val="0.09017939061965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9336406962287"/>
          <c:y val="0.0585585585585585"/>
          <c:w val="0.873303201409034"/>
          <c:h val="0.814992196921331"/>
        </c:manualLayout>
      </c:layout>
      <c:lineChart>
        <c:grouping val="standard"/>
        <c:varyColors val="0"/>
        <c:ser>
          <c:idx val="0"/>
          <c:order val="0"/>
          <c:tx>
            <c:strRef>
              <c:f>Summary!$M$23</c:f>
              <c:strCache>
                <c:ptCount val="1"/>
                <c:pt idx="0">
                  <c:v>CTO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681907894736842"/>
                  <c:y val="-0.067488472724693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649013157894737"/>
                  <c:y val="-0.085506490742711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Summary!$N$23:$U$23</c:f>
              <c:numCache>
                <c:formatCode>0.0</c:formatCode>
                <c:ptCount val="8"/>
                <c:pt idx="0">
                  <c:v>29.41176470588236</c:v>
                </c:pt>
                <c:pt idx="1">
                  <c:v>17.91044776119403</c:v>
                </c:pt>
                <c:pt idx="2">
                  <c:v>21.25</c:v>
                </c:pt>
                <c:pt idx="3">
                  <c:v>26.27737226277372</c:v>
                </c:pt>
                <c:pt idx="4">
                  <c:v>33.08823529411764</c:v>
                </c:pt>
                <c:pt idx="5">
                  <c:v>44.96644295302013</c:v>
                </c:pt>
                <c:pt idx="6">
                  <c:v>37.82051282051281</c:v>
                </c:pt>
                <c:pt idx="7">
                  <c:v>44.38202247191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Summary!$M$24</c:f>
              <c:strCache>
                <c:ptCount val="1"/>
                <c:pt idx="0">
                  <c:v>Non-CTO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616118421052632"/>
                  <c:y val="0.067488827410087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649013157894737"/>
                  <c:y val="0.06298432290558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Summary!$N$24:$U$24</c:f>
              <c:numCache>
                <c:formatCode>0.0</c:formatCode>
                <c:ptCount val="8"/>
                <c:pt idx="0">
                  <c:v>22.00956937799043</c:v>
                </c:pt>
                <c:pt idx="1">
                  <c:v>18.20652173913043</c:v>
                </c:pt>
                <c:pt idx="2">
                  <c:v>26.25139043381535</c:v>
                </c:pt>
                <c:pt idx="3">
                  <c:v>34.0566037735849</c:v>
                </c:pt>
                <c:pt idx="4">
                  <c:v>44.5977011494253</c:v>
                </c:pt>
                <c:pt idx="5">
                  <c:v>49.40577249575552</c:v>
                </c:pt>
                <c:pt idx="6">
                  <c:v>56.96611081226466</c:v>
                </c:pt>
                <c:pt idx="7">
                  <c:v>59.93975903614458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981104"/>
        <c:axId val="1096817760"/>
      </c:lineChart>
      <c:catAx>
        <c:axId val="109698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6817760"/>
        <c:crosses val="autoZero"/>
        <c:auto val="1"/>
        <c:lblAlgn val="ctr"/>
        <c:lblOffset val="100"/>
        <c:noMultiLvlLbl val="0"/>
      </c:catAx>
      <c:valAx>
        <c:axId val="109681776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698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958043011318246"/>
          <c:y val="0.0"/>
          <c:w val="0.896830513989955"/>
          <c:h val="0.0934290983897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9336406962287"/>
          <c:y val="0.0585585585585585"/>
          <c:w val="0.873303201409034"/>
          <c:h val="0.814992196921331"/>
        </c:manualLayout>
      </c:layout>
      <c:lineChart>
        <c:grouping val="standard"/>
        <c:varyColors val="0"/>
        <c:ser>
          <c:idx val="0"/>
          <c:order val="0"/>
          <c:tx>
            <c:strRef>
              <c:f>Summary!$M$28</c:f>
              <c:strCache>
                <c:ptCount val="1"/>
                <c:pt idx="0">
                  <c:v>≥80 years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Summary!$N$28:$U$28</c:f>
              <c:numCache>
                <c:formatCode>0.0</c:formatCode>
                <c:ptCount val="8"/>
                <c:pt idx="0">
                  <c:v>21.875</c:v>
                </c:pt>
                <c:pt idx="1">
                  <c:v>20.5633802816901</c:v>
                </c:pt>
                <c:pt idx="2">
                  <c:v>25.88235294117647</c:v>
                </c:pt>
                <c:pt idx="3">
                  <c:v>31.94444444444444</c:v>
                </c:pt>
                <c:pt idx="4">
                  <c:v>37.995337995338</c:v>
                </c:pt>
                <c:pt idx="5">
                  <c:v>45.76271186440678</c:v>
                </c:pt>
                <c:pt idx="6">
                  <c:v>50.77186963979398</c:v>
                </c:pt>
                <c:pt idx="7">
                  <c:v>54.54545454545454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Summary!$M$29</c:f>
              <c:strCache>
                <c:ptCount val="1"/>
                <c:pt idx="0">
                  <c:v>&lt;80 years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Summary!$N$29:$U$29</c:f>
              <c:numCache>
                <c:formatCode>0.0</c:formatCode>
                <c:ptCount val="8"/>
                <c:pt idx="0">
                  <c:v>19.24882629107978</c:v>
                </c:pt>
                <c:pt idx="1">
                  <c:v>19.35483870967742</c:v>
                </c:pt>
                <c:pt idx="2">
                  <c:v>26.39791937581274</c:v>
                </c:pt>
                <c:pt idx="3">
                  <c:v>33.05785123966925</c:v>
                </c:pt>
                <c:pt idx="4">
                  <c:v>44.4753946146704</c:v>
                </c:pt>
                <c:pt idx="5">
                  <c:v>49.5934959349594</c:v>
                </c:pt>
                <c:pt idx="6">
                  <c:v>56.96032279757903</c:v>
                </c:pt>
                <c:pt idx="7">
                  <c:v>60.4260813428018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7705584"/>
        <c:axId val="1097695008"/>
      </c:lineChart>
      <c:catAx>
        <c:axId val="109770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7695008"/>
        <c:crosses val="autoZero"/>
        <c:auto val="1"/>
        <c:lblAlgn val="ctr"/>
        <c:lblOffset val="100"/>
        <c:noMultiLvlLbl val="0"/>
      </c:catAx>
      <c:valAx>
        <c:axId val="109769500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770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453352929155"/>
          <c:y val="0.00589610111772275"/>
          <c:w val="0.846410999233268"/>
          <c:h val="0.0934290983897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9336406962287"/>
          <c:y val="0.0585585585585585"/>
          <c:w val="0.873303201409034"/>
          <c:h val="0.814992196921331"/>
        </c:manualLayout>
      </c:layout>
      <c:lineChart>
        <c:grouping val="standard"/>
        <c:varyColors val="0"/>
        <c:ser>
          <c:idx val="0"/>
          <c:order val="0"/>
          <c:tx>
            <c:strRef>
              <c:f>Summary!$M$33</c:f>
              <c:strCache>
                <c:ptCount val="1"/>
                <c:pt idx="0">
                  <c:v>ACS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Summary!$N$33:$U$33</c:f>
              <c:numCache>
                <c:formatCode>General</c:formatCode>
                <c:ptCount val="8"/>
                <c:pt idx="0">
                  <c:v>25.6</c:v>
                </c:pt>
                <c:pt idx="1">
                  <c:v>18.3</c:v>
                </c:pt>
                <c:pt idx="2">
                  <c:v>29.9</c:v>
                </c:pt>
                <c:pt idx="3">
                  <c:v>39.2</c:v>
                </c:pt>
                <c:pt idx="4">
                  <c:v>46.0</c:v>
                </c:pt>
                <c:pt idx="5">
                  <c:v>48.3</c:v>
                </c:pt>
                <c:pt idx="6">
                  <c:v>56.5</c:v>
                </c:pt>
                <c:pt idx="7">
                  <c:v>60.0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Summary!$M$34</c:f>
              <c:strCache>
                <c:ptCount val="1"/>
                <c:pt idx="0">
                  <c:v>Stable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Summary!$N$2:$U$2</c:f>
              <c:numCache>
                <c:formatCode>General</c:formatCode>
                <c:ptCount val="8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</c:numCache>
            </c:numRef>
          </c:cat>
          <c:val>
            <c:numRef>
              <c:f>Summary!$N$34:$U$34</c:f>
              <c:numCache>
                <c:formatCode>General</c:formatCode>
                <c:ptCount val="8"/>
                <c:pt idx="0">
                  <c:v>24.5</c:v>
                </c:pt>
                <c:pt idx="1">
                  <c:v>17.6</c:v>
                </c:pt>
                <c:pt idx="2">
                  <c:v>24.2</c:v>
                </c:pt>
                <c:pt idx="3">
                  <c:v>28.5</c:v>
                </c:pt>
                <c:pt idx="4">
                  <c:v>40.6</c:v>
                </c:pt>
                <c:pt idx="5">
                  <c:v>48.4</c:v>
                </c:pt>
                <c:pt idx="6">
                  <c:v>54.3</c:v>
                </c:pt>
                <c:pt idx="7">
                  <c:v>57.6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920816"/>
        <c:axId val="1096910944"/>
      </c:lineChart>
      <c:catAx>
        <c:axId val="109692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6910944"/>
        <c:crosses val="autoZero"/>
        <c:auto val="1"/>
        <c:lblAlgn val="ctr"/>
        <c:lblOffset val="100"/>
        <c:noMultiLvlLbl val="0"/>
      </c:catAx>
      <c:valAx>
        <c:axId val="1096910944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109692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905565352654"/>
          <c:y val="0.0390465259715215"/>
          <c:w val="0.708947923550099"/>
          <c:h val="0.0934290983897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2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5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2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6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691A-6BD6-8D45-9E51-7E4B1793BF2A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FBF73-59A4-F34A-9E06-3E86EEBE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0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5" Type="http://schemas.openxmlformats.org/officeDocument/2006/relationships/chart" Target="../charts/chart7.xml"/><Relationship Id="rId6" Type="http://schemas.openxmlformats.org/officeDocument/2006/relationships/chart" Target="../charts/chart8.xml"/><Relationship Id="rId7" Type="http://schemas.openxmlformats.org/officeDocument/2006/relationships/chart" Target="../charts/chart9.xml"/><Relationship Id="rId8" Type="http://schemas.openxmlformats.org/officeDocument/2006/relationships/chart" Target="../charts/chart10.xml"/><Relationship Id="rId9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6200000">
            <a:off x="-1681171" y="2660116"/>
            <a:ext cx="3713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Crude numbers of PCI-ROTA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26403"/>
              </p:ext>
            </p:extLst>
          </p:nvPr>
        </p:nvGraphicFramePr>
        <p:xfrm>
          <a:off x="230707" y="692727"/>
          <a:ext cx="4521401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392" y="5539513"/>
            <a:ext cx="8650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entury Gothic" charset="0"/>
                <a:ea typeface="Century Gothic" charset="0"/>
                <a:cs typeface="Century Gothic" charset="0"/>
              </a:rPr>
              <a:t>Figure 1</a:t>
            </a:r>
            <a:r>
              <a:rPr lang="en-US" sz="12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Left panel: Crude 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numbers of rotational atherectomy procedures </a:t>
            </a: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and percentage of total PCI performed in the United Kingdom between 2007 and 2014 (p&lt;0.001 for trend for both); Right panel: Temporal change in access site choice PCI-ROTA procedures 2007-2014(p&lt;0.001 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for trend).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635345" y="54586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12309"/>
              </p:ext>
            </p:extLst>
          </p:nvPr>
        </p:nvGraphicFramePr>
        <p:xfrm>
          <a:off x="5430985" y="748147"/>
          <a:ext cx="3706184" cy="499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TextBox 34"/>
          <p:cNvSpPr txBox="1"/>
          <p:nvPr/>
        </p:nvSpPr>
        <p:spPr>
          <a:xfrm rot="5400000">
            <a:off x="2970113" y="2731123"/>
            <a:ext cx="3855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Percentage of total PCI represented by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PCI-ROTA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3477493" y="2802126"/>
            <a:ext cx="3713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 of </a:t>
            </a:r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PCI-ROTA cases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1969"/>
              </p:ext>
            </p:extLst>
          </p:nvPr>
        </p:nvGraphicFramePr>
        <p:xfrm>
          <a:off x="561870" y="541393"/>
          <a:ext cx="4285968" cy="451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7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138349"/>
              </p:ext>
            </p:extLst>
          </p:nvPr>
        </p:nvGraphicFramePr>
        <p:xfrm>
          <a:off x="251692" y="207818"/>
          <a:ext cx="2133944" cy="289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48984"/>
              </p:ext>
            </p:extLst>
          </p:nvPr>
        </p:nvGraphicFramePr>
        <p:xfrm>
          <a:off x="4620667" y="258182"/>
          <a:ext cx="2148077" cy="279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219728"/>
              </p:ext>
            </p:extLst>
          </p:nvPr>
        </p:nvGraphicFramePr>
        <p:xfrm>
          <a:off x="252809" y="3122978"/>
          <a:ext cx="2105680" cy="289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767626"/>
              </p:ext>
            </p:extLst>
          </p:nvPr>
        </p:nvGraphicFramePr>
        <p:xfrm>
          <a:off x="6767885" y="214534"/>
          <a:ext cx="2148077" cy="2895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453788"/>
              </p:ext>
            </p:extLst>
          </p:nvPr>
        </p:nvGraphicFramePr>
        <p:xfrm>
          <a:off x="2473449" y="283590"/>
          <a:ext cx="2148077" cy="2795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4762" y="6038139"/>
            <a:ext cx="8650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entury Gothic" charset="0"/>
                <a:ea typeface="Century Gothic" charset="0"/>
                <a:cs typeface="Century Gothic" charset="0"/>
              </a:rPr>
              <a:t>Figure 2</a:t>
            </a:r>
            <a:r>
              <a:rPr lang="en-US" sz="12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Temporal changes in</a:t>
            </a:r>
            <a:r>
              <a:rPr lang="en-US" sz="1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radial access use for rotational atherectomy between 2007 and 2014 plotted by various study sub-groups associated with access site choice for rotablation (p values are for comparison between the trends).</a:t>
            </a:r>
            <a:endParaRPr lang="en-US" sz="1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84750" y="2285439"/>
            <a:ext cx="994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p=0.024</a:t>
            </a:r>
            <a:endParaRPr lang="en-US" sz="14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1543" y="5194007"/>
            <a:ext cx="994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p=0.049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09424" y="2285440"/>
            <a:ext cx="994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p=0.002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7031" y="2275120"/>
            <a:ext cx="994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p=0.644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1134" y="2275120"/>
            <a:ext cx="994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p=0.038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407599" y="1221163"/>
            <a:ext cx="1147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Percentage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07599" y="4170521"/>
            <a:ext cx="1147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Percentage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473449" y="3046040"/>
            <a:ext cx="6608555" cy="3001370"/>
            <a:chOff x="2473449" y="3046040"/>
            <a:chExt cx="6608555" cy="3001370"/>
          </a:xfrm>
        </p:grpSpPr>
        <p:graphicFrame>
          <p:nvGraphicFramePr>
            <p:cNvPr id="16" name="Chart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84924668"/>
                </p:ext>
              </p:extLst>
            </p:nvPr>
          </p:nvGraphicFramePr>
          <p:xfrm>
            <a:off x="4643411" y="3049976"/>
            <a:ext cx="2274483" cy="29946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21433289"/>
                </p:ext>
              </p:extLst>
            </p:nvPr>
          </p:nvGraphicFramePr>
          <p:xfrm>
            <a:off x="6806660" y="3046040"/>
            <a:ext cx="2275344" cy="29729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19" name="Chart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69200655"/>
                </p:ext>
              </p:extLst>
            </p:nvPr>
          </p:nvGraphicFramePr>
          <p:xfrm>
            <a:off x="2473449" y="3071126"/>
            <a:ext cx="2135212" cy="29762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3648457" y="5194006"/>
              <a:ext cx="9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p=0.001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88513" y="5194005"/>
              <a:ext cx="9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p=0.794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0137" y="5169943"/>
              <a:ext cx="9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p=0.003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8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106550"/>
              </p:ext>
            </p:extLst>
          </p:nvPr>
        </p:nvGraphicFramePr>
        <p:xfrm>
          <a:off x="1967345" y="714087"/>
          <a:ext cx="4572000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937" y="5110022"/>
            <a:ext cx="8650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entury Gothic" charset="0"/>
                <a:ea typeface="Century Gothic" charset="0"/>
                <a:cs typeface="Century Gothic" charset="0"/>
              </a:rPr>
              <a:t>Figure 3</a:t>
            </a:r>
            <a:r>
              <a:rPr lang="en-US" sz="12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Temporal change in the percentage of elective rotational atherectomy cases performed on a day-case basis plotted by access site between 2007 and 2014 (p values for individual trends &lt;0.001, p value for comparison between the trends= 0.171).</a:t>
            </a:r>
            <a:endParaRPr lang="en-US" sz="1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1262731" y="2224845"/>
            <a:ext cx="1147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Percentage</a:t>
            </a:r>
            <a:endParaRPr lang="en-US" sz="105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64715" y="516660"/>
            <a:ext cx="8979285" cy="4804708"/>
            <a:chOff x="164715" y="516660"/>
            <a:chExt cx="8979285" cy="4804708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/>
            </p:nvPr>
          </p:nvGraphicFramePr>
          <p:xfrm>
            <a:off x="378764" y="516660"/>
            <a:ext cx="2700000" cy="4051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Chart 4"/>
            <p:cNvGraphicFramePr>
              <a:graphicFrameLocks/>
            </p:cNvGraphicFramePr>
            <p:nvPr>
              <p:extLst/>
            </p:nvPr>
          </p:nvGraphicFramePr>
          <p:xfrm>
            <a:off x="3411349" y="516660"/>
            <a:ext cx="2700000" cy="4051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6444000" y="516660"/>
            <a:ext cx="2700000" cy="4051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26326" y="4859703"/>
              <a:ext cx="8080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u="sng" dirty="0" smtClean="0">
                  <a:latin typeface="Century Gothic" charset="0"/>
                  <a:ea typeface="Century Gothic" charset="0"/>
                  <a:cs typeface="Century Gothic" charset="0"/>
                </a:rPr>
                <a:t>Figure 4:</a:t>
              </a:r>
              <a:r>
                <a:rPr lang="en-US" sz="1200" b="1" dirty="0" smtClean="0">
                  <a:latin typeface="Century Gothic" charset="0"/>
                  <a:ea typeface="Century Gothic" charset="0"/>
                  <a:cs typeface="Century Gothic" charset="0"/>
                </a:rPr>
                <a:t> </a:t>
              </a:r>
              <a:r>
                <a:rPr lang="en-US" sz="1200" dirty="0" smtClean="0">
                  <a:latin typeface="Century Gothic" charset="0"/>
                  <a:ea typeface="Century Gothic" charset="0"/>
                  <a:cs typeface="Century Gothic" charset="0"/>
                </a:rPr>
                <a:t>Relative difference in the percentage of patients undergoing rotational atherectomy within each category of number of days of admission compared by access site</a:t>
              </a:r>
              <a:endParaRPr lang="en-US" sz="12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-1621771" y="2557387"/>
              <a:ext cx="38345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More femoral            More radial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1412379" y="2557382"/>
              <a:ext cx="38345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More </a:t>
              </a:r>
              <a:r>
                <a:rPr lang="en-US" sz="11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femoral            More radial</a:t>
              </a:r>
              <a:endParaRPr lang="en-US" sz="1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488090" y="2557377"/>
              <a:ext cx="38345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More </a:t>
              </a:r>
              <a:r>
                <a:rPr lang="en-US" sz="11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femoral            More radial</a:t>
              </a:r>
              <a:endParaRPr lang="en-US" sz="11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0420" y="4337383"/>
              <a:ext cx="24060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Length of stay</a:t>
              </a:r>
              <a:endParaRPr 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08641" y="4343864"/>
              <a:ext cx="24060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Length of stay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70708" y="4337383"/>
              <a:ext cx="24060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rPr>
                <a:t>Length of stay</a:t>
              </a:r>
              <a:endParaRPr 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3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496291" y="872837"/>
            <a:ext cx="0" cy="428105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399305" y="5029195"/>
            <a:ext cx="6192000" cy="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8369" y="706584"/>
            <a:ext cx="581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10 -</a:t>
            </a:r>
            <a:endParaRPr lang="en-US" sz="14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5349" y="1496290"/>
            <a:ext cx="581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8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-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5354" y="2319825"/>
            <a:ext cx="581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6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-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5345" y="3168142"/>
            <a:ext cx="581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4 -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5355" y="4007038"/>
            <a:ext cx="581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2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-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1491" y="4861453"/>
            <a:ext cx="581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597233" y="2583043"/>
            <a:ext cx="3186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Cumulative incidence (%)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745676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16733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87792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44992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29898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87097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58154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43066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00268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71325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56236" y="5029200"/>
            <a:ext cx="0" cy="72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27288" y="5018400"/>
            <a:ext cx="0" cy="9458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98349" y="5018400"/>
            <a:ext cx="0" cy="9458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93278" y="5075161"/>
            <a:ext cx="737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0         1         2         3         4         5         6          7        8         9         10       11       12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64881" y="5272945"/>
            <a:ext cx="3186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Months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05718" y="5495829"/>
            <a:ext cx="6390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1065          1044         1040        1035         1030         1026         995           959           914          881           843           801          751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01288" y="5630850"/>
            <a:ext cx="6390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1456          1438         1436        1430         1428         1425        1384         1344         1292        1239         1191         1139        1088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746250" y="2841625"/>
            <a:ext cx="5594350" cy="2181225"/>
            <a:chOff x="1746250" y="2841625"/>
            <a:chExt cx="5594350" cy="2181225"/>
          </a:xfrm>
        </p:grpSpPr>
        <p:sp>
          <p:nvSpPr>
            <p:cNvPr id="38" name="Freeform 37"/>
            <p:cNvSpPr/>
            <p:nvPr/>
          </p:nvSpPr>
          <p:spPr>
            <a:xfrm>
              <a:off x="1746250" y="3956050"/>
              <a:ext cx="2740025" cy="1066800"/>
            </a:xfrm>
            <a:custGeom>
              <a:avLst/>
              <a:gdLst>
                <a:gd name="connsiteX0" fmla="*/ 3175 w 2740025"/>
                <a:gd name="connsiteY0" fmla="*/ 1066800 h 1066800"/>
                <a:gd name="connsiteX1" fmla="*/ 0 w 2740025"/>
                <a:gd name="connsiteY1" fmla="*/ 882650 h 1066800"/>
                <a:gd name="connsiteX2" fmla="*/ 50800 w 2740025"/>
                <a:gd name="connsiteY2" fmla="*/ 885825 h 1066800"/>
                <a:gd name="connsiteX3" fmla="*/ 50800 w 2740025"/>
                <a:gd name="connsiteY3" fmla="*/ 850900 h 1066800"/>
                <a:gd name="connsiteX4" fmla="*/ 50800 w 2740025"/>
                <a:gd name="connsiteY4" fmla="*/ 850900 h 1066800"/>
                <a:gd name="connsiteX5" fmla="*/ 47625 w 2740025"/>
                <a:gd name="connsiteY5" fmla="*/ 812800 h 1066800"/>
                <a:gd name="connsiteX6" fmla="*/ 88900 w 2740025"/>
                <a:gd name="connsiteY6" fmla="*/ 815975 h 1066800"/>
                <a:gd name="connsiteX7" fmla="*/ 88900 w 2740025"/>
                <a:gd name="connsiteY7" fmla="*/ 781050 h 1066800"/>
                <a:gd name="connsiteX8" fmla="*/ 123825 w 2740025"/>
                <a:gd name="connsiteY8" fmla="*/ 781050 h 1066800"/>
                <a:gd name="connsiteX9" fmla="*/ 123825 w 2740025"/>
                <a:gd name="connsiteY9" fmla="*/ 708025 h 1066800"/>
                <a:gd name="connsiteX10" fmla="*/ 161925 w 2740025"/>
                <a:gd name="connsiteY10" fmla="*/ 708025 h 1066800"/>
                <a:gd name="connsiteX11" fmla="*/ 161925 w 2740025"/>
                <a:gd name="connsiteY11" fmla="*/ 666750 h 1066800"/>
                <a:gd name="connsiteX12" fmla="*/ 193675 w 2740025"/>
                <a:gd name="connsiteY12" fmla="*/ 669925 h 1066800"/>
                <a:gd name="connsiteX13" fmla="*/ 190500 w 2740025"/>
                <a:gd name="connsiteY13" fmla="*/ 631825 h 1066800"/>
                <a:gd name="connsiteX14" fmla="*/ 190500 w 2740025"/>
                <a:gd name="connsiteY14" fmla="*/ 631825 h 1066800"/>
                <a:gd name="connsiteX15" fmla="*/ 225425 w 2740025"/>
                <a:gd name="connsiteY15" fmla="*/ 628650 h 1066800"/>
                <a:gd name="connsiteX16" fmla="*/ 225425 w 2740025"/>
                <a:gd name="connsiteY16" fmla="*/ 593725 h 1066800"/>
                <a:gd name="connsiteX17" fmla="*/ 225425 w 2740025"/>
                <a:gd name="connsiteY17" fmla="*/ 593725 h 1066800"/>
                <a:gd name="connsiteX18" fmla="*/ 254000 w 2740025"/>
                <a:gd name="connsiteY18" fmla="*/ 596900 h 1066800"/>
                <a:gd name="connsiteX19" fmla="*/ 254000 w 2740025"/>
                <a:gd name="connsiteY19" fmla="*/ 565150 h 1066800"/>
                <a:gd name="connsiteX20" fmla="*/ 339725 w 2740025"/>
                <a:gd name="connsiteY20" fmla="*/ 571500 h 1066800"/>
                <a:gd name="connsiteX21" fmla="*/ 339725 w 2740025"/>
                <a:gd name="connsiteY21" fmla="*/ 571500 h 1066800"/>
                <a:gd name="connsiteX22" fmla="*/ 342900 w 2740025"/>
                <a:gd name="connsiteY22" fmla="*/ 533400 h 1066800"/>
                <a:gd name="connsiteX23" fmla="*/ 374650 w 2740025"/>
                <a:gd name="connsiteY23" fmla="*/ 536575 h 1066800"/>
                <a:gd name="connsiteX24" fmla="*/ 374650 w 2740025"/>
                <a:gd name="connsiteY24" fmla="*/ 508000 h 1066800"/>
                <a:gd name="connsiteX25" fmla="*/ 746125 w 2740025"/>
                <a:gd name="connsiteY25" fmla="*/ 508000 h 1066800"/>
                <a:gd name="connsiteX26" fmla="*/ 746125 w 2740025"/>
                <a:gd name="connsiteY26" fmla="*/ 508000 h 1066800"/>
                <a:gd name="connsiteX27" fmla="*/ 752475 w 2740025"/>
                <a:gd name="connsiteY27" fmla="*/ 479425 h 1066800"/>
                <a:gd name="connsiteX28" fmla="*/ 882650 w 2740025"/>
                <a:gd name="connsiteY28" fmla="*/ 482600 h 1066800"/>
                <a:gd name="connsiteX29" fmla="*/ 882650 w 2740025"/>
                <a:gd name="connsiteY29" fmla="*/ 482600 h 1066800"/>
                <a:gd name="connsiteX30" fmla="*/ 882650 w 2740025"/>
                <a:gd name="connsiteY30" fmla="*/ 482600 h 1066800"/>
                <a:gd name="connsiteX31" fmla="*/ 882650 w 2740025"/>
                <a:gd name="connsiteY31" fmla="*/ 450850 h 1066800"/>
                <a:gd name="connsiteX32" fmla="*/ 1114425 w 2740025"/>
                <a:gd name="connsiteY32" fmla="*/ 454025 h 1066800"/>
                <a:gd name="connsiteX33" fmla="*/ 1117600 w 2740025"/>
                <a:gd name="connsiteY33" fmla="*/ 425450 h 1066800"/>
                <a:gd name="connsiteX34" fmla="*/ 1174750 w 2740025"/>
                <a:gd name="connsiteY34" fmla="*/ 425450 h 1066800"/>
                <a:gd name="connsiteX35" fmla="*/ 1174750 w 2740025"/>
                <a:gd name="connsiteY35" fmla="*/ 396875 h 1066800"/>
                <a:gd name="connsiteX36" fmla="*/ 1311275 w 2740025"/>
                <a:gd name="connsiteY36" fmla="*/ 400050 h 1066800"/>
                <a:gd name="connsiteX37" fmla="*/ 1311275 w 2740025"/>
                <a:gd name="connsiteY37" fmla="*/ 361950 h 1066800"/>
                <a:gd name="connsiteX38" fmla="*/ 1311275 w 2740025"/>
                <a:gd name="connsiteY38" fmla="*/ 361950 h 1066800"/>
                <a:gd name="connsiteX39" fmla="*/ 1346200 w 2740025"/>
                <a:gd name="connsiteY39" fmla="*/ 368300 h 1066800"/>
                <a:gd name="connsiteX40" fmla="*/ 1346200 w 2740025"/>
                <a:gd name="connsiteY40" fmla="*/ 317500 h 1066800"/>
                <a:gd name="connsiteX41" fmla="*/ 1346200 w 2740025"/>
                <a:gd name="connsiteY41" fmla="*/ 317500 h 1066800"/>
                <a:gd name="connsiteX42" fmla="*/ 1377950 w 2740025"/>
                <a:gd name="connsiteY42" fmla="*/ 317500 h 1066800"/>
                <a:gd name="connsiteX43" fmla="*/ 1377950 w 2740025"/>
                <a:gd name="connsiteY43" fmla="*/ 276225 h 1066800"/>
                <a:gd name="connsiteX44" fmla="*/ 1793875 w 2740025"/>
                <a:gd name="connsiteY44" fmla="*/ 276225 h 1066800"/>
                <a:gd name="connsiteX45" fmla="*/ 1793875 w 2740025"/>
                <a:gd name="connsiteY45" fmla="*/ 276225 h 1066800"/>
                <a:gd name="connsiteX46" fmla="*/ 1793875 w 2740025"/>
                <a:gd name="connsiteY46" fmla="*/ 276225 h 1066800"/>
                <a:gd name="connsiteX47" fmla="*/ 1793875 w 2740025"/>
                <a:gd name="connsiteY47" fmla="*/ 276225 h 1066800"/>
                <a:gd name="connsiteX48" fmla="*/ 1793875 w 2740025"/>
                <a:gd name="connsiteY48" fmla="*/ 244475 h 1066800"/>
                <a:gd name="connsiteX49" fmla="*/ 1870075 w 2740025"/>
                <a:gd name="connsiteY49" fmla="*/ 244475 h 1066800"/>
                <a:gd name="connsiteX50" fmla="*/ 1866900 w 2740025"/>
                <a:gd name="connsiteY50" fmla="*/ 187325 h 1066800"/>
                <a:gd name="connsiteX51" fmla="*/ 1997075 w 2740025"/>
                <a:gd name="connsiteY51" fmla="*/ 187325 h 1066800"/>
                <a:gd name="connsiteX52" fmla="*/ 1993900 w 2740025"/>
                <a:gd name="connsiteY52" fmla="*/ 158750 h 1066800"/>
                <a:gd name="connsiteX53" fmla="*/ 2032000 w 2740025"/>
                <a:gd name="connsiteY53" fmla="*/ 165100 h 1066800"/>
                <a:gd name="connsiteX54" fmla="*/ 2028825 w 2740025"/>
                <a:gd name="connsiteY54" fmla="*/ 117475 h 1066800"/>
                <a:gd name="connsiteX55" fmla="*/ 2393950 w 2740025"/>
                <a:gd name="connsiteY55" fmla="*/ 127000 h 1066800"/>
                <a:gd name="connsiteX56" fmla="*/ 2393950 w 2740025"/>
                <a:gd name="connsiteY56" fmla="*/ 85725 h 1066800"/>
                <a:gd name="connsiteX57" fmla="*/ 2520950 w 2740025"/>
                <a:gd name="connsiteY57" fmla="*/ 82550 h 1066800"/>
                <a:gd name="connsiteX58" fmla="*/ 2520950 w 2740025"/>
                <a:gd name="connsiteY58" fmla="*/ 53975 h 1066800"/>
                <a:gd name="connsiteX59" fmla="*/ 2552700 w 2740025"/>
                <a:gd name="connsiteY59" fmla="*/ 63500 h 1066800"/>
                <a:gd name="connsiteX60" fmla="*/ 2552700 w 2740025"/>
                <a:gd name="connsiteY60" fmla="*/ 25400 h 1066800"/>
                <a:gd name="connsiteX61" fmla="*/ 2587625 w 2740025"/>
                <a:gd name="connsiteY61" fmla="*/ 31750 h 1066800"/>
                <a:gd name="connsiteX62" fmla="*/ 2587625 w 2740025"/>
                <a:gd name="connsiteY62" fmla="*/ 0 h 1066800"/>
                <a:gd name="connsiteX63" fmla="*/ 2740025 w 2740025"/>
                <a:gd name="connsiteY63" fmla="*/ 9525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740025" h="1066800">
                  <a:moveTo>
                    <a:pt x="3175" y="1066800"/>
                  </a:moveTo>
                  <a:cubicBezTo>
                    <a:pt x="2117" y="1005417"/>
                    <a:pt x="1058" y="944033"/>
                    <a:pt x="0" y="882650"/>
                  </a:cubicBezTo>
                  <a:lnTo>
                    <a:pt x="50800" y="885825"/>
                  </a:lnTo>
                  <a:lnTo>
                    <a:pt x="50800" y="850900"/>
                  </a:lnTo>
                  <a:lnTo>
                    <a:pt x="50800" y="850900"/>
                  </a:lnTo>
                  <a:lnTo>
                    <a:pt x="47625" y="812800"/>
                  </a:lnTo>
                  <a:lnTo>
                    <a:pt x="88900" y="815975"/>
                  </a:lnTo>
                  <a:lnTo>
                    <a:pt x="88900" y="781050"/>
                  </a:lnTo>
                  <a:lnTo>
                    <a:pt x="123825" y="781050"/>
                  </a:lnTo>
                  <a:lnTo>
                    <a:pt x="123825" y="708025"/>
                  </a:lnTo>
                  <a:lnTo>
                    <a:pt x="161925" y="708025"/>
                  </a:lnTo>
                  <a:lnTo>
                    <a:pt x="161925" y="666750"/>
                  </a:lnTo>
                  <a:lnTo>
                    <a:pt x="193675" y="669925"/>
                  </a:lnTo>
                  <a:lnTo>
                    <a:pt x="190500" y="631825"/>
                  </a:lnTo>
                  <a:lnTo>
                    <a:pt x="190500" y="631825"/>
                  </a:lnTo>
                  <a:lnTo>
                    <a:pt x="225425" y="628650"/>
                  </a:lnTo>
                  <a:lnTo>
                    <a:pt x="225425" y="593725"/>
                  </a:lnTo>
                  <a:lnTo>
                    <a:pt x="225425" y="593725"/>
                  </a:lnTo>
                  <a:lnTo>
                    <a:pt x="254000" y="596900"/>
                  </a:lnTo>
                  <a:lnTo>
                    <a:pt x="254000" y="565150"/>
                  </a:lnTo>
                  <a:lnTo>
                    <a:pt x="339725" y="571500"/>
                  </a:lnTo>
                  <a:lnTo>
                    <a:pt x="339725" y="571500"/>
                  </a:lnTo>
                  <a:lnTo>
                    <a:pt x="342900" y="533400"/>
                  </a:lnTo>
                  <a:lnTo>
                    <a:pt x="374650" y="536575"/>
                  </a:lnTo>
                  <a:lnTo>
                    <a:pt x="374650" y="508000"/>
                  </a:lnTo>
                  <a:lnTo>
                    <a:pt x="746125" y="508000"/>
                  </a:lnTo>
                  <a:lnTo>
                    <a:pt x="746125" y="508000"/>
                  </a:lnTo>
                  <a:lnTo>
                    <a:pt x="752475" y="479425"/>
                  </a:lnTo>
                  <a:lnTo>
                    <a:pt x="882650" y="482600"/>
                  </a:lnTo>
                  <a:lnTo>
                    <a:pt x="882650" y="482600"/>
                  </a:lnTo>
                  <a:lnTo>
                    <a:pt x="882650" y="482600"/>
                  </a:lnTo>
                  <a:lnTo>
                    <a:pt x="882650" y="450850"/>
                  </a:lnTo>
                  <a:lnTo>
                    <a:pt x="1114425" y="454025"/>
                  </a:lnTo>
                  <a:lnTo>
                    <a:pt x="1117600" y="425450"/>
                  </a:lnTo>
                  <a:lnTo>
                    <a:pt x="1174750" y="425450"/>
                  </a:lnTo>
                  <a:lnTo>
                    <a:pt x="1174750" y="396875"/>
                  </a:lnTo>
                  <a:lnTo>
                    <a:pt x="1311275" y="400050"/>
                  </a:lnTo>
                  <a:lnTo>
                    <a:pt x="1311275" y="361950"/>
                  </a:lnTo>
                  <a:lnTo>
                    <a:pt x="1311275" y="361950"/>
                  </a:lnTo>
                  <a:lnTo>
                    <a:pt x="1346200" y="368300"/>
                  </a:lnTo>
                  <a:lnTo>
                    <a:pt x="1346200" y="317500"/>
                  </a:lnTo>
                  <a:lnTo>
                    <a:pt x="1346200" y="317500"/>
                  </a:lnTo>
                  <a:lnTo>
                    <a:pt x="1377950" y="317500"/>
                  </a:lnTo>
                  <a:lnTo>
                    <a:pt x="1377950" y="276225"/>
                  </a:lnTo>
                  <a:lnTo>
                    <a:pt x="1793875" y="276225"/>
                  </a:lnTo>
                  <a:lnTo>
                    <a:pt x="1793875" y="276225"/>
                  </a:lnTo>
                  <a:lnTo>
                    <a:pt x="1793875" y="276225"/>
                  </a:lnTo>
                  <a:lnTo>
                    <a:pt x="1793875" y="276225"/>
                  </a:lnTo>
                  <a:lnTo>
                    <a:pt x="1793875" y="244475"/>
                  </a:lnTo>
                  <a:lnTo>
                    <a:pt x="1870075" y="244475"/>
                  </a:lnTo>
                  <a:lnTo>
                    <a:pt x="1866900" y="187325"/>
                  </a:lnTo>
                  <a:lnTo>
                    <a:pt x="1997075" y="187325"/>
                  </a:lnTo>
                  <a:lnTo>
                    <a:pt x="1993900" y="158750"/>
                  </a:lnTo>
                  <a:lnTo>
                    <a:pt x="2032000" y="165100"/>
                  </a:lnTo>
                  <a:lnTo>
                    <a:pt x="2028825" y="117475"/>
                  </a:lnTo>
                  <a:lnTo>
                    <a:pt x="2393950" y="127000"/>
                  </a:lnTo>
                  <a:lnTo>
                    <a:pt x="2393950" y="85725"/>
                  </a:lnTo>
                  <a:lnTo>
                    <a:pt x="2520950" y="82550"/>
                  </a:lnTo>
                  <a:lnTo>
                    <a:pt x="2520950" y="53975"/>
                  </a:lnTo>
                  <a:lnTo>
                    <a:pt x="2552700" y="63500"/>
                  </a:lnTo>
                  <a:lnTo>
                    <a:pt x="2552700" y="25400"/>
                  </a:lnTo>
                  <a:lnTo>
                    <a:pt x="2587625" y="31750"/>
                  </a:lnTo>
                  <a:lnTo>
                    <a:pt x="2587625" y="0"/>
                  </a:lnTo>
                  <a:lnTo>
                    <a:pt x="2740025" y="9525"/>
                  </a:lnTo>
                </a:path>
              </a:pathLst>
            </a:custGeom>
            <a:noFill/>
            <a:ln w="381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83100" y="2841625"/>
              <a:ext cx="2857500" cy="1117600"/>
            </a:xfrm>
            <a:custGeom>
              <a:avLst/>
              <a:gdLst>
                <a:gd name="connsiteX0" fmla="*/ 0 w 2857500"/>
                <a:gd name="connsiteY0" fmla="*/ 1117600 h 1117600"/>
                <a:gd name="connsiteX1" fmla="*/ 3175 w 2857500"/>
                <a:gd name="connsiteY1" fmla="*/ 1060450 h 1117600"/>
                <a:gd name="connsiteX2" fmla="*/ 60325 w 2857500"/>
                <a:gd name="connsiteY2" fmla="*/ 1069975 h 1117600"/>
                <a:gd name="connsiteX3" fmla="*/ 60325 w 2857500"/>
                <a:gd name="connsiteY3" fmla="*/ 1028700 h 1117600"/>
                <a:gd name="connsiteX4" fmla="*/ 142875 w 2857500"/>
                <a:gd name="connsiteY4" fmla="*/ 1031875 h 1117600"/>
                <a:gd name="connsiteX5" fmla="*/ 142875 w 2857500"/>
                <a:gd name="connsiteY5" fmla="*/ 977900 h 1117600"/>
                <a:gd name="connsiteX6" fmla="*/ 193675 w 2857500"/>
                <a:gd name="connsiteY6" fmla="*/ 981075 h 1117600"/>
                <a:gd name="connsiteX7" fmla="*/ 193675 w 2857500"/>
                <a:gd name="connsiteY7" fmla="*/ 942975 h 1117600"/>
                <a:gd name="connsiteX8" fmla="*/ 282575 w 2857500"/>
                <a:gd name="connsiteY8" fmla="*/ 942975 h 1117600"/>
                <a:gd name="connsiteX9" fmla="*/ 285750 w 2857500"/>
                <a:gd name="connsiteY9" fmla="*/ 908050 h 1117600"/>
                <a:gd name="connsiteX10" fmla="*/ 498475 w 2857500"/>
                <a:gd name="connsiteY10" fmla="*/ 908050 h 1117600"/>
                <a:gd name="connsiteX11" fmla="*/ 498475 w 2857500"/>
                <a:gd name="connsiteY11" fmla="*/ 838200 h 1117600"/>
                <a:gd name="connsiteX12" fmla="*/ 701675 w 2857500"/>
                <a:gd name="connsiteY12" fmla="*/ 838200 h 1117600"/>
                <a:gd name="connsiteX13" fmla="*/ 704850 w 2857500"/>
                <a:gd name="connsiteY13" fmla="*/ 781050 h 1117600"/>
                <a:gd name="connsiteX14" fmla="*/ 781050 w 2857500"/>
                <a:gd name="connsiteY14" fmla="*/ 784225 h 1117600"/>
                <a:gd name="connsiteX15" fmla="*/ 781050 w 2857500"/>
                <a:gd name="connsiteY15" fmla="*/ 752475 h 1117600"/>
                <a:gd name="connsiteX16" fmla="*/ 835025 w 2857500"/>
                <a:gd name="connsiteY16" fmla="*/ 755650 h 1117600"/>
                <a:gd name="connsiteX17" fmla="*/ 835025 w 2857500"/>
                <a:gd name="connsiteY17" fmla="*/ 720725 h 1117600"/>
                <a:gd name="connsiteX18" fmla="*/ 936625 w 2857500"/>
                <a:gd name="connsiteY18" fmla="*/ 720725 h 1117600"/>
                <a:gd name="connsiteX19" fmla="*/ 936625 w 2857500"/>
                <a:gd name="connsiteY19" fmla="*/ 666750 h 1117600"/>
                <a:gd name="connsiteX20" fmla="*/ 1016000 w 2857500"/>
                <a:gd name="connsiteY20" fmla="*/ 666750 h 1117600"/>
                <a:gd name="connsiteX21" fmla="*/ 1016000 w 2857500"/>
                <a:gd name="connsiteY21" fmla="*/ 625475 h 1117600"/>
                <a:gd name="connsiteX22" fmla="*/ 1457325 w 2857500"/>
                <a:gd name="connsiteY22" fmla="*/ 635000 h 1117600"/>
                <a:gd name="connsiteX23" fmla="*/ 1454150 w 2857500"/>
                <a:gd name="connsiteY23" fmla="*/ 568325 h 1117600"/>
                <a:gd name="connsiteX24" fmla="*/ 1530350 w 2857500"/>
                <a:gd name="connsiteY24" fmla="*/ 565150 h 1117600"/>
                <a:gd name="connsiteX25" fmla="*/ 1530350 w 2857500"/>
                <a:gd name="connsiteY25" fmla="*/ 533400 h 1117600"/>
                <a:gd name="connsiteX26" fmla="*/ 1558925 w 2857500"/>
                <a:gd name="connsiteY26" fmla="*/ 533400 h 1117600"/>
                <a:gd name="connsiteX27" fmla="*/ 1558925 w 2857500"/>
                <a:gd name="connsiteY27" fmla="*/ 501650 h 1117600"/>
                <a:gd name="connsiteX28" fmla="*/ 1819275 w 2857500"/>
                <a:gd name="connsiteY28" fmla="*/ 511175 h 1117600"/>
                <a:gd name="connsiteX29" fmla="*/ 1819275 w 2857500"/>
                <a:gd name="connsiteY29" fmla="*/ 447675 h 1117600"/>
                <a:gd name="connsiteX30" fmla="*/ 1863725 w 2857500"/>
                <a:gd name="connsiteY30" fmla="*/ 450850 h 1117600"/>
                <a:gd name="connsiteX31" fmla="*/ 1866900 w 2857500"/>
                <a:gd name="connsiteY31" fmla="*/ 415925 h 1117600"/>
                <a:gd name="connsiteX32" fmla="*/ 1965325 w 2857500"/>
                <a:gd name="connsiteY32" fmla="*/ 422275 h 1117600"/>
                <a:gd name="connsiteX33" fmla="*/ 1968500 w 2857500"/>
                <a:gd name="connsiteY33" fmla="*/ 384175 h 1117600"/>
                <a:gd name="connsiteX34" fmla="*/ 2063750 w 2857500"/>
                <a:gd name="connsiteY34" fmla="*/ 384175 h 1117600"/>
                <a:gd name="connsiteX35" fmla="*/ 2063750 w 2857500"/>
                <a:gd name="connsiteY35" fmla="*/ 384175 h 1117600"/>
                <a:gd name="connsiteX36" fmla="*/ 2060575 w 2857500"/>
                <a:gd name="connsiteY36" fmla="*/ 349250 h 1117600"/>
                <a:gd name="connsiteX37" fmla="*/ 2181225 w 2857500"/>
                <a:gd name="connsiteY37" fmla="*/ 352425 h 1117600"/>
                <a:gd name="connsiteX38" fmla="*/ 2184400 w 2857500"/>
                <a:gd name="connsiteY38" fmla="*/ 323850 h 1117600"/>
                <a:gd name="connsiteX39" fmla="*/ 2273300 w 2857500"/>
                <a:gd name="connsiteY39" fmla="*/ 330200 h 1117600"/>
                <a:gd name="connsiteX40" fmla="*/ 2276475 w 2857500"/>
                <a:gd name="connsiteY40" fmla="*/ 257175 h 1117600"/>
                <a:gd name="connsiteX41" fmla="*/ 2355850 w 2857500"/>
                <a:gd name="connsiteY41" fmla="*/ 257175 h 1117600"/>
                <a:gd name="connsiteX42" fmla="*/ 2355850 w 2857500"/>
                <a:gd name="connsiteY42" fmla="*/ 222250 h 1117600"/>
                <a:gd name="connsiteX43" fmla="*/ 2473325 w 2857500"/>
                <a:gd name="connsiteY43" fmla="*/ 231775 h 1117600"/>
                <a:gd name="connsiteX44" fmla="*/ 2473325 w 2857500"/>
                <a:gd name="connsiteY44" fmla="*/ 200025 h 1117600"/>
                <a:gd name="connsiteX45" fmla="*/ 2514600 w 2857500"/>
                <a:gd name="connsiteY45" fmla="*/ 196850 h 1117600"/>
                <a:gd name="connsiteX46" fmla="*/ 2514600 w 2857500"/>
                <a:gd name="connsiteY46" fmla="*/ 133350 h 1117600"/>
                <a:gd name="connsiteX47" fmla="*/ 2647950 w 2857500"/>
                <a:gd name="connsiteY47" fmla="*/ 136525 h 1117600"/>
                <a:gd name="connsiteX48" fmla="*/ 2647950 w 2857500"/>
                <a:gd name="connsiteY48" fmla="*/ 88900 h 1117600"/>
                <a:gd name="connsiteX49" fmla="*/ 2720975 w 2857500"/>
                <a:gd name="connsiteY49" fmla="*/ 88900 h 1117600"/>
                <a:gd name="connsiteX50" fmla="*/ 2724150 w 2857500"/>
                <a:gd name="connsiteY50" fmla="*/ 53975 h 1117600"/>
                <a:gd name="connsiteX51" fmla="*/ 2857500 w 2857500"/>
                <a:gd name="connsiteY51" fmla="*/ 53975 h 1117600"/>
                <a:gd name="connsiteX52" fmla="*/ 2857500 w 2857500"/>
                <a:gd name="connsiteY52" fmla="*/ 0 h 1117600"/>
                <a:gd name="connsiteX53" fmla="*/ 2857500 w 2857500"/>
                <a:gd name="connsiteY53" fmla="*/ 0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857500" h="1117600">
                  <a:moveTo>
                    <a:pt x="0" y="1117600"/>
                  </a:moveTo>
                  <a:lnTo>
                    <a:pt x="3175" y="1060450"/>
                  </a:lnTo>
                  <a:lnTo>
                    <a:pt x="60325" y="1069975"/>
                  </a:lnTo>
                  <a:lnTo>
                    <a:pt x="60325" y="1028700"/>
                  </a:lnTo>
                  <a:lnTo>
                    <a:pt x="142875" y="1031875"/>
                  </a:lnTo>
                  <a:lnTo>
                    <a:pt x="142875" y="977900"/>
                  </a:lnTo>
                  <a:lnTo>
                    <a:pt x="193675" y="981075"/>
                  </a:lnTo>
                  <a:lnTo>
                    <a:pt x="193675" y="942975"/>
                  </a:lnTo>
                  <a:lnTo>
                    <a:pt x="282575" y="942975"/>
                  </a:lnTo>
                  <a:lnTo>
                    <a:pt x="285750" y="908050"/>
                  </a:lnTo>
                  <a:lnTo>
                    <a:pt x="498475" y="908050"/>
                  </a:lnTo>
                  <a:lnTo>
                    <a:pt x="498475" y="838200"/>
                  </a:lnTo>
                  <a:lnTo>
                    <a:pt x="701675" y="838200"/>
                  </a:lnTo>
                  <a:lnTo>
                    <a:pt x="704850" y="781050"/>
                  </a:lnTo>
                  <a:lnTo>
                    <a:pt x="781050" y="784225"/>
                  </a:lnTo>
                  <a:lnTo>
                    <a:pt x="781050" y="752475"/>
                  </a:lnTo>
                  <a:lnTo>
                    <a:pt x="835025" y="755650"/>
                  </a:lnTo>
                  <a:lnTo>
                    <a:pt x="835025" y="720725"/>
                  </a:lnTo>
                  <a:lnTo>
                    <a:pt x="936625" y="720725"/>
                  </a:lnTo>
                  <a:lnTo>
                    <a:pt x="936625" y="666750"/>
                  </a:lnTo>
                  <a:lnTo>
                    <a:pt x="1016000" y="666750"/>
                  </a:lnTo>
                  <a:lnTo>
                    <a:pt x="1016000" y="625475"/>
                  </a:lnTo>
                  <a:lnTo>
                    <a:pt x="1457325" y="635000"/>
                  </a:lnTo>
                  <a:lnTo>
                    <a:pt x="1454150" y="568325"/>
                  </a:lnTo>
                  <a:lnTo>
                    <a:pt x="1530350" y="565150"/>
                  </a:lnTo>
                  <a:lnTo>
                    <a:pt x="1530350" y="533400"/>
                  </a:lnTo>
                  <a:lnTo>
                    <a:pt x="1558925" y="533400"/>
                  </a:lnTo>
                  <a:lnTo>
                    <a:pt x="1558925" y="501650"/>
                  </a:lnTo>
                  <a:lnTo>
                    <a:pt x="1819275" y="511175"/>
                  </a:lnTo>
                  <a:lnTo>
                    <a:pt x="1819275" y="447675"/>
                  </a:lnTo>
                  <a:lnTo>
                    <a:pt x="1863725" y="450850"/>
                  </a:lnTo>
                  <a:lnTo>
                    <a:pt x="1866900" y="415925"/>
                  </a:lnTo>
                  <a:lnTo>
                    <a:pt x="1965325" y="422275"/>
                  </a:lnTo>
                  <a:lnTo>
                    <a:pt x="1968500" y="384175"/>
                  </a:lnTo>
                  <a:lnTo>
                    <a:pt x="2063750" y="384175"/>
                  </a:lnTo>
                  <a:lnTo>
                    <a:pt x="2063750" y="384175"/>
                  </a:lnTo>
                  <a:lnTo>
                    <a:pt x="2060575" y="349250"/>
                  </a:lnTo>
                  <a:lnTo>
                    <a:pt x="2181225" y="352425"/>
                  </a:lnTo>
                  <a:lnTo>
                    <a:pt x="2184400" y="323850"/>
                  </a:lnTo>
                  <a:lnTo>
                    <a:pt x="2273300" y="330200"/>
                  </a:lnTo>
                  <a:lnTo>
                    <a:pt x="2276475" y="257175"/>
                  </a:lnTo>
                  <a:lnTo>
                    <a:pt x="2355850" y="257175"/>
                  </a:lnTo>
                  <a:lnTo>
                    <a:pt x="2355850" y="222250"/>
                  </a:lnTo>
                  <a:lnTo>
                    <a:pt x="2473325" y="231775"/>
                  </a:lnTo>
                  <a:lnTo>
                    <a:pt x="2473325" y="200025"/>
                  </a:lnTo>
                  <a:lnTo>
                    <a:pt x="2514600" y="196850"/>
                  </a:lnTo>
                  <a:lnTo>
                    <a:pt x="2514600" y="133350"/>
                  </a:lnTo>
                  <a:lnTo>
                    <a:pt x="2647950" y="136525"/>
                  </a:lnTo>
                  <a:lnTo>
                    <a:pt x="2647950" y="88900"/>
                  </a:lnTo>
                  <a:lnTo>
                    <a:pt x="2720975" y="88900"/>
                  </a:lnTo>
                  <a:lnTo>
                    <a:pt x="2724150" y="53975"/>
                  </a:lnTo>
                  <a:lnTo>
                    <a:pt x="2857500" y="53975"/>
                  </a:lnTo>
                  <a:lnTo>
                    <a:pt x="2857500" y="0"/>
                  </a:lnTo>
                  <a:lnTo>
                    <a:pt x="2857500" y="0"/>
                  </a:lnTo>
                </a:path>
              </a:pathLst>
            </a:custGeom>
            <a:noFill/>
            <a:ln w="381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751162" y="2255808"/>
            <a:ext cx="5647187" cy="2764766"/>
            <a:chOff x="1751162" y="2255808"/>
            <a:chExt cx="5602857" cy="2764766"/>
          </a:xfrm>
        </p:grpSpPr>
        <p:sp>
          <p:nvSpPr>
            <p:cNvPr id="41" name="Freeform 40"/>
            <p:cNvSpPr/>
            <p:nvPr/>
          </p:nvSpPr>
          <p:spPr>
            <a:xfrm>
              <a:off x="1751162" y="3165894"/>
              <a:ext cx="3131389" cy="1854680"/>
            </a:xfrm>
            <a:custGeom>
              <a:avLst/>
              <a:gdLst>
                <a:gd name="connsiteX0" fmla="*/ 4313 w 3131389"/>
                <a:gd name="connsiteY0" fmla="*/ 1854680 h 1854680"/>
                <a:gd name="connsiteX1" fmla="*/ 0 w 3131389"/>
                <a:gd name="connsiteY1" fmla="*/ 1772729 h 1854680"/>
                <a:gd name="connsiteX2" fmla="*/ 0 w 3131389"/>
                <a:gd name="connsiteY2" fmla="*/ 1772729 h 1854680"/>
                <a:gd name="connsiteX3" fmla="*/ 43132 w 3131389"/>
                <a:gd name="connsiteY3" fmla="*/ 1777042 h 1854680"/>
                <a:gd name="connsiteX4" fmla="*/ 38819 w 3131389"/>
                <a:gd name="connsiteY4" fmla="*/ 1587261 h 1854680"/>
                <a:gd name="connsiteX5" fmla="*/ 81951 w 3131389"/>
                <a:gd name="connsiteY5" fmla="*/ 1587261 h 1854680"/>
                <a:gd name="connsiteX6" fmla="*/ 77638 w 3131389"/>
                <a:gd name="connsiteY6" fmla="*/ 1431985 h 1854680"/>
                <a:gd name="connsiteX7" fmla="*/ 77638 w 3131389"/>
                <a:gd name="connsiteY7" fmla="*/ 1431985 h 1854680"/>
                <a:gd name="connsiteX8" fmla="*/ 120770 w 3131389"/>
                <a:gd name="connsiteY8" fmla="*/ 1427672 h 1854680"/>
                <a:gd name="connsiteX9" fmla="*/ 125083 w 3131389"/>
                <a:gd name="connsiteY9" fmla="*/ 1362974 h 1854680"/>
                <a:gd name="connsiteX10" fmla="*/ 125083 w 3131389"/>
                <a:gd name="connsiteY10" fmla="*/ 1362974 h 1854680"/>
                <a:gd name="connsiteX11" fmla="*/ 125083 w 3131389"/>
                <a:gd name="connsiteY11" fmla="*/ 1362974 h 1854680"/>
                <a:gd name="connsiteX12" fmla="*/ 155276 w 3131389"/>
                <a:gd name="connsiteY12" fmla="*/ 1341408 h 1854680"/>
                <a:gd name="connsiteX13" fmla="*/ 155276 w 3131389"/>
                <a:gd name="connsiteY13" fmla="*/ 1302589 h 1854680"/>
                <a:gd name="connsiteX14" fmla="*/ 155276 w 3131389"/>
                <a:gd name="connsiteY14" fmla="*/ 1302589 h 1854680"/>
                <a:gd name="connsiteX15" fmla="*/ 181155 w 3131389"/>
                <a:gd name="connsiteY15" fmla="*/ 1255144 h 1854680"/>
                <a:gd name="connsiteX16" fmla="*/ 172529 w 3131389"/>
                <a:gd name="connsiteY16" fmla="*/ 1151627 h 1854680"/>
                <a:gd name="connsiteX17" fmla="*/ 224287 w 3131389"/>
                <a:gd name="connsiteY17" fmla="*/ 1151627 h 1854680"/>
                <a:gd name="connsiteX18" fmla="*/ 224287 w 3131389"/>
                <a:gd name="connsiteY18" fmla="*/ 1151627 h 1854680"/>
                <a:gd name="connsiteX19" fmla="*/ 219974 w 3131389"/>
                <a:gd name="connsiteY19" fmla="*/ 1108495 h 1854680"/>
                <a:gd name="connsiteX20" fmla="*/ 414068 w 3131389"/>
                <a:gd name="connsiteY20" fmla="*/ 1108495 h 1854680"/>
                <a:gd name="connsiteX21" fmla="*/ 418381 w 3131389"/>
                <a:gd name="connsiteY21" fmla="*/ 1069676 h 1854680"/>
                <a:gd name="connsiteX22" fmla="*/ 560717 w 3131389"/>
                <a:gd name="connsiteY22" fmla="*/ 1069676 h 1854680"/>
                <a:gd name="connsiteX23" fmla="*/ 560717 w 3131389"/>
                <a:gd name="connsiteY23" fmla="*/ 1030857 h 1854680"/>
                <a:gd name="connsiteX24" fmla="*/ 599536 w 3131389"/>
                <a:gd name="connsiteY24" fmla="*/ 1030857 h 1854680"/>
                <a:gd name="connsiteX25" fmla="*/ 599536 w 3131389"/>
                <a:gd name="connsiteY25" fmla="*/ 974785 h 1854680"/>
                <a:gd name="connsiteX26" fmla="*/ 690113 w 3131389"/>
                <a:gd name="connsiteY26" fmla="*/ 979098 h 1854680"/>
                <a:gd name="connsiteX27" fmla="*/ 690113 w 3131389"/>
                <a:gd name="connsiteY27" fmla="*/ 927340 h 1854680"/>
                <a:gd name="connsiteX28" fmla="*/ 935966 w 3131389"/>
                <a:gd name="connsiteY28" fmla="*/ 927340 h 1854680"/>
                <a:gd name="connsiteX29" fmla="*/ 935966 w 3131389"/>
                <a:gd name="connsiteY29" fmla="*/ 888521 h 1854680"/>
                <a:gd name="connsiteX30" fmla="*/ 979098 w 3131389"/>
                <a:gd name="connsiteY30" fmla="*/ 892834 h 1854680"/>
                <a:gd name="connsiteX31" fmla="*/ 979098 w 3131389"/>
                <a:gd name="connsiteY31" fmla="*/ 845389 h 1854680"/>
                <a:gd name="connsiteX32" fmla="*/ 1138687 w 3131389"/>
                <a:gd name="connsiteY32" fmla="*/ 845389 h 1854680"/>
                <a:gd name="connsiteX33" fmla="*/ 1138687 w 3131389"/>
                <a:gd name="connsiteY33" fmla="*/ 802257 h 1854680"/>
                <a:gd name="connsiteX34" fmla="*/ 1237891 w 3131389"/>
                <a:gd name="connsiteY34" fmla="*/ 802257 h 1854680"/>
                <a:gd name="connsiteX35" fmla="*/ 1237891 w 3131389"/>
                <a:gd name="connsiteY35" fmla="*/ 750498 h 1854680"/>
                <a:gd name="connsiteX36" fmla="*/ 1393166 w 3131389"/>
                <a:gd name="connsiteY36" fmla="*/ 750498 h 1854680"/>
                <a:gd name="connsiteX37" fmla="*/ 1393166 w 3131389"/>
                <a:gd name="connsiteY37" fmla="*/ 750498 h 1854680"/>
                <a:gd name="connsiteX38" fmla="*/ 1397480 w 3131389"/>
                <a:gd name="connsiteY38" fmla="*/ 711680 h 1854680"/>
                <a:gd name="connsiteX39" fmla="*/ 1686464 w 3131389"/>
                <a:gd name="connsiteY39" fmla="*/ 724619 h 1854680"/>
                <a:gd name="connsiteX40" fmla="*/ 1686464 w 3131389"/>
                <a:gd name="connsiteY40" fmla="*/ 724619 h 1854680"/>
                <a:gd name="connsiteX41" fmla="*/ 1686464 w 3131389"/>
                <a:gd name="connsiteY41" fmla="*/ 677174 h 1854680"/>
                <a:gd name="connsiteX42" fmla="*/ 1725283 w 3131389"/>
                <a:gd name="connsiteY42" fmla="*/ 677174 h 1854680"/>
                <a:gd name="connsiteX43" fmla="*/ 1725283 w 3131389"/>
                <a:gd name="connsiteY43" fmla="*/ 677174 h 1854680"/>
                <a:gd name="connsiteX44" fmla="*/ 1720970 w 3131389"/>
                <a:gd name="connsiteY44" fmla="*/ 629729 h 1854680"/>
                <a:gd name="connsiteX45" fmla="*/ 1764102 w 3131389"/>
                <a:gd name="connsiteY45" fmla="*/ 629729 h 1854680"/>
                <a:gd name="connsiteX46" fmla="*/ 1759789 w 3131389"/>
                <a:gd name="connsiteY46" fmla="*/ 582283 h 1854680"/>
                <a:gd name="connsiteX47" fmla="*/ 2066027 w 3131389"/>
                <a:gd name="connsiteY47" fmla="*/ 582283 h 1854680"/>
                <a:gd name="connsiteX48" fmla="*/ 2066027 w 3131389"/>
                <a:gd name="connsiteY48" fmla="*/ 534838 h 1854680"/>
                <a:gd name="connsiteX49" fmla="*/ 2143664 w 3131389"/>
                <a:gd name="connsiteY49" fmla="*/ 534838 h 1854680"/>
                <a:gd name="connsiteX50" fmla="*/ 2139351 w 3131389"/>
                <a:gd name="connsiteY50" fmla="*/ 487393 h 1854680"/>
                <a:gd name="connsiteX51" fmla="*/ 2186796 w 3131389"/>
                <a:gd name="connsiteY51" fmla="*/ 491706 h 1854680"/>
                <a:gd name="connsiteX52" fmla="*/ 2191110 w 3131389"/>
                <a:gd name="connsiteY52" fmla="*/ 431321 h 1854680"/>
                <a:gd name="connsiteX53" fmla="*/ 2191110 w 3131389"/>
                <a:gd name="connsiteY53" fmla="*/ 431321 h 1854680"/>
                <a:gd name="connsiteX54" fmla="*/ 2242868 w 3131389"/>
                <a:gd name="connsiteY54" fmla="*/ 435634 h 1854680"/>
                <a:gd name="connsiteX55" fmla="*/ 2242868 w 3131389"/>
                <a:gd name="connsiteY55" fmla="*/ 435634 h 1854680"/>
                <a:gd name="connsiteX56" fmla="*/ 2247181 w 3131389"/>
                <a:gd name="connsiteY56" fmla="*/ 392502 h 1854680"/>
                <a:gd name="connsiteX57" fmla="*/ 2449902 w 3131389"/>
                <a:gd name="connsiteY57" fmla="*/ 392502 h 1854680"/>
                <a:gd name="connsiteX58" fmla="*/ 2449902 w 3131389"/>
                <a:gd name="connsiteY58" fmla="*/ 392502 h 1854680"/>
                <a:gd name="connsiteX59" fmla="*/ 2549106 w 3131389"/>
                <a:gd name="connsiteY59" fmla="*/ 392502 h 1854680"/>
                <a:gd name="connsiteX60" fmla="*/ 2549106 w 3131389"/>
                <a:gd name="connsiteY60" fmla="*/ 332117 h 1854680"/>
                <a:gd name="connsiteX61" fmla="*/ 2656936 w 3131389"/>
                <a:gd name="connsiteY61" fmla="*/ 332117 h 1854680"/>
                <a:gd name="connsiteX62" fmla="*/ 2661249 w 3131389"/>
                <a:gd name="connsiteY62" fmla="*/ 224287 h 1854680"/>
                <a:gd name="connsiteX63" fmla="*/ 2734574 w 3131389"/>
                <a:gd name="connsiteY63" fmla="*/ 228600 h 1854680"/>
                <a:gd name="connsiteX64" fmla="*/ 2738887 w 3131389"/>
                <a:gd name="connsiteY64" fmla="*/ 189781 h 1854680"/>
                <a:gd name="connsiteX65" fmla="*/ 2803585 w 3131389"/>
                <a:gd name="connsiteY65" fmla="*/ 194095 h 1854680"/>
                <a:gd name="connsiteX66" fmla="*/ 2803585 w 3131389"/>
                <a:gd name="connsiteY66" fmla="*/ 146649 h 1854680"/>
                <a:gd name="connsiteX67" fmla="*/ 2846717 w 3131389"/>
                <a:gd name="connsiteY67" fmla="*/ 146649 h 1854680"/>
                <a:gd name="connsiteX68" fmla="*/ 2846717 w 3131389"/>
                <a:gd name="connsiteY68" fmla="*/ 146649 h 1854680"/>
                <a:gd name="connsiteX69" fmla="*/ 2846717 w 3131389"/>
                <a:gd name="connsiteY69" fmla="*/ 146649 h 1854680"/>
                <a:gd name="connsiteX70" fmla="*/ 2846717 w 3131389"/>
                <a:gd name="connsiteY70" fmla="*/ 107831 h 1854680"/>
                <a:gd name="connsiteX71" fmla="*/ 2924355 w 3131389"/>
                <a:gd name="connsiteY71" fmla="*/ 107831 h 1854680"/>
                <a:gd name="connsiteX72" fmla="*/ 2924355 w 3131389"/>
                <a:gd name="connsiteY72" fmla="*/ 38819 h 1854680"/>
                <a:gd name="connsiteX73" fmla="*/ 2971800 w 3131389"/>
                <a:gd name="connsiteY73" fmla="*/ 38819 h 1854680"/>
                <a:gd name="connsiteX74" fmla="*/ 2971800 w 3131389"/>
                <a:gd name="connsiteY74" fmla="*/ 0 h 1854680"/>
                <a:gd name="connsiteX75" fmla="*/ 3131389 w 3131389"/>
                <a:gd name="connsiteY75" fmla="*/ 4314 h 185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131389" h="1854680">
                  <a:moveTo>
                    <a:pt x="4313" y="1854680"/>
                  </a:moveTo>
                  <a:lnTo>
                    <a:pt x="0" y="1772729"/>
                  </a:lnTo>
                  <a:lnTo>
                    <a:pt x="0" y="1772729"/>
                  </a:lnTo>
                  <a:lnTo>
                    <a:pt x="43132" y="1777042"/>
                  </a:lnTo>
                  <a:cubicBezTo>
                    <a:pt x="41694" y="1713782"/>
                    <a:pt x="40257" y="1650521"/>
                    <a:pt x="38819" y="1587261"/>
                  </a:cubicBezTo>
                  <a:lnTo>
                    <a:pt x="81951" y="1587261"/>
                  </a:lnTo>
                  <a:lnTo>
                    <a:pt x="77638" y="1431985"/>
                  </a:lnTo>
                  <a:lnTo>
                    <a:pt x="77638" y="1431985"/>
                  </a:lnTo>
                  <a:lnTo>
                    <a:pt x="120770" y="1427672"/>
                  </a:lnTo>
                  <a:lnTo>
                    <a:pt x="125083" y="1362974"/>
                  </a:lnTo>
                  <a:lnTo>
                    <a:pt x="125083" y="1362974"/>
                  </a:lnTo>
                  <a:lnTo>
                    <a:pt x="125083" y="1362974"/>
                  </a:lnTo>
                  <a:lnTo>
                    <a:pt x="155276" y="1341408"/>
                  </a:lnTo>
                  <a:lnTo>
                    <a:pt x="155276" y="1302589"/>
                  </a:lnTo>
                  <a:lnTo>
                    <a:pt x="155276" y="1302589"/>
                  </a:lnTo>
                  <a:lnTo>
                    <a:pt x="181155" y="1255144"/>
                  </a:lnTo>
                  <a:lnTo>
                    <a:pt x="172529" y="1151627"/>
                  </a:lnTo>
                  <a:lnTo>
                    <a:pt x="224287" y="1151627"/>
                  </a:lnTo>
                  <a:lnTo>
                    <a:pt x="224287" y="1151627"/>
                  </a:lnTo>
                  <a:lnTo>
                    <a:pt x="219974" y="1108495"/>
                  </a:lnTo>
                  <a:lnTo>
                    <a:pt x="414068" y="1108495"/>
                  </a:lnTo>
                  <a:lnTo>
                    <a:pt x="418381" y="1069676"/>
                  </a:lnTo>
                  <a:lnTo>
                    <a:pt x="560717" y="1069676"/>
                  </a:lnTo>
                  <a:lnTo>
                    <a:pt x="560717" y="1030857"/>
                  </a:lnTo>
                  <a:lnTo>
                    <a:pt x="599536" y="1030857"/>
                  </a:lnTo>
                  <a:lnTo>
                    <a:pt x="599536" y="974785"/>
                  </a:lnTo>
                  <a:lnTo>
                    <a:pt x="690113" y="979098"/>
                  </a:lnTo>
                  <a:lnTo>
                    <a:pt x="690113" y="927340"/>
                  </a:lnTo>
                  <a:lnTo>
                    <a:pt x="935966" y="927340"/>
                  </a:lnTo>
                  <a:lnTo>
                    <a:pt x="935966" y="888521"/>
                  </a:lnTo>
                  <a:lnTo>
                    <a:pt x="979098" y="892834"/>
                  </a:lnTo>
                  <a:lnTo>
                    <a:pt x="979098" y="845389"/>
                  </a:lnTo>
                  <a:lnTo>
                    <a:pt x="1138687" y="845389"/>
                  </a:lnTo>
                  <a:lnTo>
                    <a:pt x="1138687" y="802257"/>
                  </a:lnTo>
                  <a:lnTo>
                    <a:pt x="1237891" y="802257"/>
                  </a:lnTo>
                  <a:lnTo>
                    <a:pt x="1237891" y="750498"/>
                  </a:lnTo>
                  <a:lnTo>
                    <a:pt x="1393166" y="750498"/>
                  </a:lnTo>
                  <a:lnTo>
                    <a:pt x="1393166" y="750498"/>
                  </a:lnTo>
                  <a:lnTo>
                    <a:pt x="1397480" y="711680"/>
                  </a:lnTo>
                  <a:lnTo>
                    <a:pt x="1686464" y="724619"/>
                  </a:lnTo>
                  <a:lnTo>
                    <a:pt x="1686464" y="724619"/>
                  </a:lnTo>
                  <a:lnTo>
                    <a:pt x="1686464" y="677174"/>
                  </a:lnTo>
                  <a:lnTo>
                    <a:pt x="1725283" y="677174"/>
                  </a:lnTo>
                  <a:lnTo>
                    <a:pt x="1725283" y="677174"/>
                  </a:lnTo>
                  <a:lnTo>
                    <a:pt x="1720970" y="629729"/>
                  </a:lnTo>
                  <a:lnTo>
                    <a:pt x="1764102" y="629729"/>
                  </a:lnTo>
                  <a:lnTo>
                    <a:pt x="1759789" y="582283"/>
                  </a:lnTo>
                  <a:lnTo>
                    <a:pt x="2066027" y="582283"/>
                  </a:lnTo>
                  <a:lnTo>
                    <a:pt x="2066027" y="534838"/>
                  </a:lnTo>
                  <a:lnTo>
                    <a:pt x="2143664" y="534838"/>
                  </a:lnTo>
                  <a:lnTo>
                    <a:pt x="2139351" y="487393"/>
                  </a:lnTo>
                  <a:lnTo>
                    <a:pt x="2186796" y="491706"/>
                  </a:lnTo>
                  <a:lnTo>
                    <a:pt x="2191110" y="431321"/>
                  </a:lnTo>
                  <a:lnTo>
                    <a:pt x="2191110" y="431321"/>
                  </a:lnTo>
                  <a:lnTo>
                    <a:pt x="2242868" y="435634"/>
                  </a:lnTo>
                  <a:lnTo>
                    <a:pt x="2242868" y="435634"/>
                  </a:lnTo>
                  <a:lnTo>
                    <a:pt x="2247181" y="392502"/>
                  </a:lnTo>
                  <a:lnTo>
                    <a:pt x="2449902" y="392502"/>
                  </a:lnTo>
                  <a:lnTo>
                    <a:pt x="2449902" y="392502"/>
                  </a:lnTo>
                  <a:lnTo>
                    <a:pt x="2549106" y="392502"/>
                  </a:lnTo>
                  <a:lnTo>
                    <a:pt x="2549106" y="332117"/>
                  </a:lnTo>
                  <a:lnTo>
                    <a:pt x="2656936" y="332117"/>
                  </a:lnTo>
                  <a:lnTo>
                    <a:pt x="2661249" y="224287"/>
                  </a:lnTo>
                  <a:lnTo>
                    <a:pt x="2734574" y="228600"/>
                  </a:lnTo>
                  <a:lnTo>
                    <a:pt x="2738887" y="189781"/>
                  </a:lnTo>
                  <a:lnTo>
                    <a:pt x="2803585" y="194095"/>
                  </a:lnTo>
                  <a:lnTo>
                    <a:pt x="2803585" y="146649"/>
                  </a:lnTo>
                  <a:lnTo>
                    <a:pt x="2846717" y="146649"/>
                  </a:lnTo>
                  <a:lnTo>
                    <a:pt x="2846717" y="146649"/>
                  </a:lnTo>
                  <a:lnTo>
                    <a:pt x="2846717" y="146649"/>
                  </a:lnTo>
                  <a:lnTo>
                    <a:pt x="2846717" y="107831"/>
                  </a:lnTo>
                  <a:lnTo>
                    <a:pt x="2924355" y="107831"/>
                  </a:lnTo>
                  <a:lnTo>
                    <a:pt x="2924355" y="38819"/>
                  </a:lnTo>
                  <a:lnTo>
                    <a:pt x="2971800" y="38819"/>
                  </a:lnTo>
                  <a:lnTo>
                    <a:pt x="2971800" y="0"/>
                  </a:lnTo>
                  <a:lnTo>
                    <a:pt x="3131389" y="4314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82551" y="2255808"/>
              <a:ext cx="2471468" cy="910086"/>
            </a:xfrm>
            <a:custGeom>
              <a:avLst/>
              <a:gdLst>
                <a:gd name="connsiteX0" fmla="*/ 0 w 2471468"/>
                <a:gd name="connsiteY0" fmla="*/ 910086 h 910086"/>
                <a:gd name="connsiteX1" fmla="*/ 0 w 2471468"/>
                <a:gd name="connsiteY1" fmla="*/ 866954 h 910086"/>
                <a:gd name="connsiteX2" fmla="*/ 172528 w 2471468"/>
                <a:gd name="connsiteY2" fmla="*/ 866954 h 910086"/>
                <a:gd name="connsiteX3" fmla="*/ 172528 w 2471468"/>
                <a:gd name="connsiteY3" fmla="*/ 802256 h 910086"/>
                <a:gd name="connsiteX4" fmla="*/ 241540 w 2471468"/>
                <a:gd name="connsiteY4" fmla="*/ 802256 h 910086"/>
                <a:gd name="connsiteX5" fmla="*/ 241540 w 2471468"/>
                <a:gd name="connsiteY5" fmla="*/ 711679 h 910086"/>
                <a:gd name="connsiteX6" fmla="*/ 327804 w 2471468"/>
                <a:gd name="connsiteY6" fmla="*/ 711679 h 910086"/>
                <a:gd name="connsiteX7" fmla="*/ 327804 w 2471468"/>
                <a:gd name="connsiteY7" fmla="*/ 616788 h 910086"/>
                <a:gd name="connsiteX8" fmla="*/ 508958 w 2471468"/>
                <a:gd name="connsiteY8" fmla="*/ 621101 h 910086"/>
                <a:gd name="connsiteX9" fmla="*/ 508958 w 2471468"/>
                <a:gd name="connsiteY9" fmla="*/ 560717 h 910086"/>
                <a:gd name="connsiteX10" fmla="*/ 565030 w 2471468"/>
                <a:gd name="connsiteY10" fmla="*/ 560717 h 910086"/>
                <a:gd name="connsiteX11" fmla="*/ 565030 w 2471468"/>
                <a:gd name="connsiteY11" fmla="*/ 500332 h 910086"/>
                <a:gd name="connsiteX12" fmla="*/ 1022230 w 2471468"/>
                <a:gd name="connsiteY12" fmla="*/ 496018 h 910086"/>
                <a:gd name="connsiteX13" fmla="*/ 1022230 w 2471468"/>
                <a:gd name="connsiteY13" fmla="*/ 431320 h 910086"/>
                <a:gd name="connsiteX14" fmla="*/ 1272396 w 2471468"/>
                <a:gd name="connsiteY14" fmla="*/ 435634 h 910086"/>
                <a:gd name="connsiteX15" fmla="*/ 1272396 w 2471468"/>
                <a:gd name="connsiteY15" fmla="*/ 375249 h 910086"/>
                <a:gd name="connsiteX16" fmla="*/ 1272396 w 2471468"/>
                <a:gd name="connsiteY16" fmla="*/ 375249 h 910086"/>
                <a:gd name="connsiteX17" fmla="*/ 1324155 w 2471468"/>
                <a:gd name="connsiteY17" fmla="*/ 370935 h 910086"/>
                <a:gd name="connsiteX18" fmla="*/ 1319841 w 2471468"/>
                <a:gd name="connsiteY18" fmla="*/ 297611 h 910086"/>
                <a:gd name="connsiteX19" fmla="*/ 1712343 w 2471468"/>
                <a:gd name="connsiteY19" fmla="*/ 301924 h 910086"/>
                <a:gd name="connsiteX20" fmla="*/ 1712343 w 2471468"/>
                <a:gd name="connsiteY20" fmla="*/ 250166 h 910086"/>
                <a:gd name="connsiteX21" fmla="*/ 1867619 w 2471468"/>
                <a:gd name="connsiteY21" fmla="*/ 258792 h 910086"/>
                <a:gd name="connsiteX22" fmla="*/ 1867619 w 2471468"/>
                <a:gd name="connsiteY22" fmla="*/ 207034 h 910086"/>
                <a:gd name="connsiteX23" fmla="*/ 1919377 w 2471468"/>
                <a:gd name="connsiteY23" fmla="*/ 207034 h 910086"/>
                <a:gd name="connsiteX24" fmla="*/ 1923691 w 2471468"/>
                <a:gd name="connsiteY24" fmla="*/ 146649 h 910086"/>
                <a:gd name="connsiteX25" fmla="*/ 1975449 w 2471468"/>
                <a:gd name="connsiteY25" fmla="*/ 146649 h 910086"/>
                <a:gd name="connsiteX26" fmla="*/ 1975449 w 2471468"/>
                <a:gd name="connsiteY26" fmla="*/ 99203 h 910086"/>
                <a:gd name="connsiteX27" fmla="*/ 2191109 w 2471468"/>
                <a:gd name="connsiteY27" fmla="*/ 99203 h 910086"/>
                <a:gd name="connsiteX28" fmla="*/ 2191109 w 2471468"/>
                <a:gd name="connsiteY28" fmla="*/ 47445 h 910086"/>
                <a:gd name="connsiteX29" fmla="*/ 2234241 w 2471468"/>
                <a:gd name="connsiteY29" fmla="*/ 51758 h 910086"/>
                <a:gd name="connsiteX30" fmla="*/ 2234241 w 2471468"/>
                <a:gd name="connsiteY30" fmla="*/ 0 h 910086"/>
                <a:gd name="connsiteX31" fmla="*/ 2471468 w 2471468"/>
                <a:gd name="connsiteY31" fmla="*/ 4313 h 91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471468" h="910086">
                  <a:moveTo>
                    <a:pt x="0" y="910086"/>
                  </a:moveTo>
                  <a:lnTo>
                    <a:pt x="0" y="866954"/>
                  </a:lnTo>
                  <a:lnTo>
                    <a:pt x="172528" y="866954"/>
                  </a:lnTo>
                  <a:lnTo>
                    <a:pt x="172528" y="802256"/>
                  </a:lnTo>
                  <a:lnTo>
                    <a:pt x="241540" y="802256"/>
                  </a:lnTo>
                  <a:lnTo>
                    <a:pt x="241540" y="711679"/>
                  </a:lnTo>
                  <a:lnTo>
                    <a:pt x="327804" y="711679"/>
                  </a:lnTo>
                  <a:lnTo>
                    <a:pt x="327804" y="616788"/>
                  </a:lnTo>
                  <a:lnTo>
                    <a:pt x="508958" y="621101"/>
                  </a:lnTo>
                  <a:lnTo>
                    <a:pt x="508958" y="560717"/>
                  </a:lnTo>
                  <a:lnTo>
                    <a:pt x="565030" y="560717"/>
                  </a:lnTo>
                  <a:lnTo>
                    <a:pt x="565030" y="500332"/>
                  </a:lnTo>
                  <a:lnTo>
                    <a:pt x="1022230" y="496018"/>
                  </a:lnTo>
                  <a:lnTo>
                    <a:pt x="1022230" y="431320"/>
                  </a:lnTo>
                  <a:lnTo>
                    <a:pt x="1272396" y="435634"/>
                  </a:lnTo>
                  <a:lnTo>
                    <a:pt x="1272396" y="375249"/>
                  </a:lnTo>
                  <a:lnTo>
                    <a:pt x="1272396" y="375249"/>
                  </a:lnTo>
                  <a:lnTo>
                    <a:pt x="1324155" y="370935"/>
                  </a:lnTo>
                  <a:lnTo>
                    <a:pt x="1319841" y="297611"/>
                  </a:lnTo>
                  <a:lnTo>
                    <a:pt x="1712343" y="301924"/>
                  </a:lnTo>
                  <a:lnTo>
                    <a:pt x="1712343" y="250166"/>
                  </a:lnTo>
                  <a:lnTo>
                    <a:pt x="1867619" y="258792"/>
                  </a:lnTo>
                  <a:lnTo>
                    <a:pt x="1867619" y="207034"/>
                  </a:lnTo>
                  <a:lnTo>
                    <a:pt x="1919377" y="207034"/>
                  </a:lnTo>
                  <a:lnTo>
                    <a:pt x="1923691" y="146649"/>
                  </a:lnTo>
                  <a:lnTo>
                    <a:pt x="1975449" y="146649"/>
                  </a:lnTo>
                  <a:lnTo>
                    <a:pt x="1975449" y="99203"/>
                  </a:lnTo>
                  <a:lnTo>
                    <a:pt x="2191109" y="99203"/>
                  </a:lnTo>
                  <a:lnTo>
                    <a:pt x="2191109" y="47445"/>
                  </a:lnTo>
                  <a:lnTo>
                    <a:pt x="2234241" y="51758"/>
                  </a:lnTo>
                  <a:lnTo>
                    <a:pt x="2234241" y="0"/>
                  </a:lnTo>
                  <a:lnTo>
                    <a:pt x="2471468" y="4313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417129" y="1945318"/>
            <a:ext cx="1821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6.6% [5.1%-8.1%]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20241" y="2572122"/>
            <a:ext cx="1821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5.2% [4.0%-6.4%]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49884" y="3627514"/>
            <a:ext cx="215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Log rank p-value: 0.111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983914" y="1530560"/>
            <a:ext cx="400749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991936" y="1795254"/>
            <a:ext cx="40074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442783" y="1347109"/>
            <a:ext cx="155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Femoral</a:t>
            </a:r>
            <a:endParaRPr lang="en-US" sz="140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34763" y="1626284"/>
            <a:ext cx="155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Radial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3938" y="5977602"/>
            <a:ext cx="8136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latin typeface="Century Gothic" charset="0"/>
                <a:ea typeface="Century Gothic" charset="0"/>
                <a:cs typeface="Century Gothic" charset="0"/>
              </a:rPr>
              <a:t>Figure 5</a:t>
            </a:r>
            <a:r>
              <a:rPr lang="en-US" sz="1200" b="1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Adjusted Kaplan-Meier curve of 12-month cumulative mortality for patients undergoing PCI-ROTA in 2013 and 2014 plotted by access site, p-value=0.111.</a:t>
            </a:r>
            <a:endParaRPr lang="en-US" sz="1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6125</TotalTime>
  <Words>314</Words>
  <Application>Microsoft Macintosh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Hospital of Wales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Tim Kinnaird</cp:lastModifiedBy>
  <cp:revision>103</cp:revision>
  <dcterms:created xsi:type="dcterms:W3CDTF">2016-01-19T14:34:41Z</dcterms:created>
  <dcterms:modified xsi:type="dcterms:W3CDTF">2017-09-13T14:46:08Z</dcterms:modified>
</cp:coreProperties>
</file>