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454" r:id="rId2"/>
    <p:sldId id="446" r:id="rId3"/>
    <p:sldId id="447" r:id="rId4"/>
    <p:sldId id="449" r:id="rId5"/>
    <p:sldId id="438" r:id="rId6"/>
    <p:sldId id="448" r:id="rId7"/>
    <p:sldId id="451" r:id="rId8"/>
    <p:sldId id="453" r:id="rId9"/>
    <p:sldId id="45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68"/>
  </p:normalViewPr>
  <p:slideViewPr>
    <p:cSldViewPr snapToGrid="0" snapToObjects="1">
      <p:cViewPr varScale="1">
        <p:scale>
          <a:sx n="110" d="100"/>
          <a:sy n="110" d="100"/>
        </p:scale>
        <p:origin x="632" y="184"/>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3.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6" Type="http://schemas.openxmlformats.org/officeDocument/2006/relationships/image" Target="../media/image16.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6" Type="http://schemas.openxmlformats.org/officeDocument/2006/relationships/image" Target="../media/image16.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4C0DBC-676D-4B6D-A45F-6E7EF630E3A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967D014-5FFE-43D0-9C51-349C1E2DA3DD}">
      <dgm:prSet/>
      <dgm:spPr/>
      <dgm:t>
        <a:bodyPr/>
        <a:lstStyle/>
        <a:p>
          <a:r>
            <a:rPr lang="en-US"/>
            <a:t>Adaptation to disruption</a:t>
          </a:r>
        </a:p>
      </dgm:t>
    </dgm:pt>
    <dgm:pt modelId="{BD364E64-7FF5-475C-88E1-A38579213B62}" type="parTrans" cxnId="{DE325010-80F1-40A0-AEB7-7722F7B46D79}">
      <dgm:prSet/>
      <dgm:spPr/>
      <dgm:t>
        <a:bodyPr/>
        <a:lstStyle/>
        <a:p>
          <a:endParaRPr lang="en-US"/>
        </a:p>
      </dgm:t>
    </dgm:pt>
    <dgm:pt modelId="{67479928-0338-40B1-9345-8C7428D02CC8}" type="sibTrans" cxnId="{DE325010-80F1-40A0-AEB7-7722F7B46D79}">
      <dgm:prSet/>
      <dgm:spPr/>
      <dgm:t>
        <a:bodyPr/>
        <a:lstStyle/>
        <a:p>
          <a:endParaRPr lang="en-US"/>
        </a:p>
      </dgm:t>
    </dgm:pt>
    <dgm:pt modelId="{8B548434-FEA1-41FA-9431-545D2C7634D5}">
      <dgm:prSet/>
      <dgm:spPr/>
      <dgm:t>
        <a:bodyPr/>
        <a:lstStyle/>
        <a:p>
          <a:r>
            <a:rPr lang="en-US"/>
            <a:t>Marketisation</a:t>
          </a:r>
        </a:p>
      </dgm:t>
    </dgm:pt>
    <dgm:pt modelId="{78D60ACD-C48A-4D74-9C2F-1D639382931A}" type="parTrans" cxnId="{B58A8FEE-ECDB-4FF7-B955-9F1C1AB07375}">
      <dgm:prSet/>
      <dgm:spPr/>
      <dgm:t>
        <a:bodyPr/>
        <a:lstStyle/>
        <a:p>
          <a:endParaRPr lang="en-US"/>
        </a:p>
      </dgm:t>
    </dgm:pt>
    <dgm:pt modelId="{247684BE-B36B-4F7A-BC63-0C8EDC20D39F}" type="sibTrans" cxnId="{B58A8FEE-ECDB-4FF7-B955-9F1C1AB07375}">
      <dgm:prSet/>
      <dgm:spPr/>
      <dgm:t>
        <a:bodyPr/>
        <a:lstStyle/>
        <a:p>
          <a:endParaRPr lang="en-US"/>
        </a:p>
      </dgm:t>
    </dgm:pt>
    <dgm:pt modelId="{80EFEF03-2D18-4C64-8541-4DA66EFD01E5}">
      <dgm:prSet/>
      <dgm:spPr/>
      <dgm:t>
        <a:bodyPr/>
        <a:lstStyle/>
        <a:p>
          <a:r>
            <a:rPr lang="en-US"/>
            <a:t>Professionalisation</a:t>
          </a:r>
        </a:p>
      </dgm:t>
    </dgm:pt>
    <dgm:pt modelId="{8D2544BA-5121-4FF2-A690-6189D60E4659}" type="parTrans" cxnId="{C44CA963-29B4-4ED0-A070-4466212A8D22}">
      <dgm:prSet/>
      <dgm:spPr/>
      <dgm:t>
        <a:bodyPr/>
        <a:lstStyle/>
        <a:p>
          <a:endParaRPr lang="en-US"/>
        </a:p>
      </dgm:t>
    </dgm:pt>
    <dgm:pt modelId="{A069806F-F8AB-4257-BB3E-AEC0B1D13166}" type="sibTrans" cxnId="{C44CA963-29B4-4ED0-A070-4466212A8D22}">
      <dgm:prSet/>
      <dgm:spPr/>
      <dgm:t>
        <a:bodyPr/>
        <a:lstStyle/>
        <a:p>
          <a:endParaRPr lang="en-US"/>
        </a:p>
      </dgm:t>
    </dgm:pt>
    <dgm:pt modelId="{162E502A-A9CA-4F4D-9013-F3289E7E6FA1}">
      <dgm:prSet/>
      <dgm:spPr/>
      <dgm:t>
        <a:bodyPr/>
        <a:lstStyle/>
        <a:p>
          <a:r>
            <a:rPr lang="en-US"/>
            <a:t>Penal Drift</a:t>
          </a:r>
        </a:p>
      </dgm:t>
    </dgm:pt>
    <dgm:pt modelId="{50B2274E-9014-46FA-9A20-8E342C6C9C2F}" type="parTrans" cxnId="{236520F4-449A-49AA-A56D-E50E7DC7B5AC}">
      <dgm:prSet/>
      <dgm:spPr/>
      <dgm:t>
        <a:bodyPr/>
        <a:lstStyle/>
        <a:p>
          <a:endParaRPr lang="en-US"/>
        </a:p>
      </dgm:t>
    </dgm:pt>
    <dgm:pt modelId="{C550F795-737F-4F1F-B679-364A6B2A65F1}" type="sibTrans" cxnId="{236520F4-449A-49AA-A56D-E50E7DC7B5AC}">
      <dgm:prSet/>
      <dgm:spPr/>
      <dgm:t>
        <a:bodyPr/>
        <a:lstStyle/>
        <a:p>
          <a:endParaRPr lang="en-US"/>
        </a:p>
      </dgm:t>
    </dgm:pt>
    <dgm:pt modelId="{58A3A613-921E-4EDC-823C-6EC2DE92376C}">
      <dgm:prSet/>
      <dgm:spPr/>
      <dgm:t>
        <a:bodyPr/>
        <a:lstStyle/>
        <a:p>
          <a:r>
            <a:rPr lang="en-US"/>
            <a:t>Dislocation/displacement</a:t>
          </a:r>
        </a:p>
      </dgm:t>
    </dgm:pt>
    <dgm:pt modelId="{1C77FDDF-2E28-48CE-A1EA-B30E9A11C9EB}" type="parTrans" cxnId="{B54D6FE5-DC28-40D9-BCA8-8F64BED27A0E}">
      <dgm:prSet/>
      <dgm:spPr/>
      <dgm:t>
        <a:bodyPr/>
        <a:lstStyle/>
        <a:p>
          <a:endParaRPr lang="en-US"/>
        </a:p>
      </dgm:t>
    </dgm:pt>
    <dgm:pt modelId="{E3A3B256-D2A3-4AC5-A12D-DE48CA576ACD}" type="sibTrans" cxnId="{B54D6FE5-DC28-40D9-BCA8-8F64BED27A0E}">
      <dgm:prSet/>
      <dgm:spPr/>
      <dgm:t>
        <a:bodyPr/>
        <a:lstStyle/>
        <a:p>
          <a:endParaRPr lang="en-US"/>
        </a:p>
      </dgm:t>
    </dgm:pt>
    <dgm:pt modelId="{7E1D6F49-E0C3-834D-ADDE-75E2FB3517FD}" type="pres">
      <dgm:prSet presAssocID="{A24C0DBC-676D-4B6D-A45F-6E7EF630E3A3}" presName="linear" presStyleCnt="0">
        <dgm:presLayoutVars>
          <dgm:animLvl val="lvl"/>
          <dgm:resizeHandles val="exact"/>
        </dgm:presLayoutVars>
      </dgm:prSet>
      <dgm:spPr/>
    </dgm:pt>
    <dgm:pt modelId="{C290F5B5-64D2-FA45-9A8B-4B14FF4B4D6D}" type="pres">
      <dgm:prSet presAssocID="{9967D014-5FFE-43D0-9C51-349C1E2DA3DD}" presName="parentText" presStyleLbl="node1" presStyleIdx="0" presStyleCnt="1">
        <dgm:presLayoutVars>
          <dgm:chMax val="0"/>
          <dgm:bulletEnabled val="1"/>
        </dgm:presLayoutVars>
      </dgm:prSet>
      <dgm:spPr/>
    </dgm:pt>
    <dgm:pt modelId="{EEBA9BC0-697F-6C4A-B3DE-BB7A07B2AF75}" type="pres">
      <dgm:prSet presAssocID="{9967D014-5FFE-43D0-9C51-349C1E2DA3DD}" presName="childText" presStyleLbl="revTx" presStyleIdx="0" presStyleCnt="1">
        <dgm:presLayoutVars>
          <dgm:bulletEnabled val="1"/>
        </dgm:presLayoutVars>
      </dgm:prSet>
      <dgm:spPr/>
    </dgm:pt>
  </dgm:ptLst>
  <dgm:cxnLst>
    <dgm:cxn modelId="{DE325010-80F1-40A0-AEB7-7722F7B46D79}" srcId="{A24C0DBC-676D-4B6D-A45F-6E7EF630E3A3}" destId="{9967D014-5FFE-43D0-9C51-349C1E2DA3DD}" srcOrd="0" destOrd="0" parTransId="{BD364E64-7FF5-475C-88E1-A38579213B62}" sibTransId="{67479928-0338-40B1-9345-8C7428D02CC8}"/>
    <dgm:cxn modelId="{53C7CF2A-63DF-D849-9250-C5959BA4FC6F}" type="presOf" srcId="{162E502A-A9CA-4F4D-9013-F3289E7E6FA1}" destId="{EEBA9BC0-697F-6C4A-B3DE-BB7A07B2AF75}" srcOrd="0" destOrd="2" presId="urn:microsoft.com/office/officeart/2005/8/layout/vList2"/>
    <dgm:cxn modelId="{9BA5C64D-60CE-034F-8E44-F0EDE740ADBB}" type="presOf" srcId="{A24C0DBC-676D-4B6D-A45F-6E7EF630E3A3}" destId="{7E1D6F49-E0C3-834D-ADDE-75E2FB3517FD}" srcOrd="0" destOrd="0" presId="urn:microsoft.com/office/officeart/2005/8/layout/vList2"/>
    <dgm:cxn modelId="{8306C251-C2D3-7742-B90E-453D2C89BFC7}" type="presOf" srcId="{80EFEF03-2D18-4C64-8541-4DA66EFD01E5}" destId="{EEBA9BC0-697F-6C4A-B3DE-BB7A07B2AF75}" srcOrd="0" destOrd="1" presId="urn:microsoft.com/office/officeart/2005/8/layout/vList2"/>
    <dgm:cxn modelId="{C44CA963-29B4-4ED0-A070-4466212A8D22}" srcId="{9967D014-5FFE-43D0-9C51-349C1E2DA3DD}" destId="{80EFEF03-2D18-4C64-8541-4DA66EFD01E5}" srcOrd="1" destOrd="0" parTransId="{8D2544BA-5121-4FF2-A690-6189D60E4659}" sibTransId="{A069806F-F8AB-4257-BB3E-AEC0B1D13166}"/>
    <dgm:cxn modelId="{44697A86-EA77-BA4A-9376-A9253279331C}" type="presOf" srcId="{58A3A613-921E-4EDC-823C-6EC2DE92376C}" destId="{EEBA9BC0-697F-6C4A-B3DE-BB7A07B2AF75}" srcOrd="0" destOrd="3" presId="urn:microsoft.com/office/officeart/2005/8/layout/vList2"/>
    <dgm:cxn modelId="{F925C0C3-5905-C44C-A3C5-0815F47C58FC}" type="presOf" srcId="{9967D014-5FFE-43D0-9C51-349C1E2DA3DD}" destId="{C290F5B5-64D2-FA45-9A8B-4B14FF4B4D6D}" srcOrd="0" destOrd="0" presId="urn:microsoft.com/office/officeart/2005/8/layout/vList2"/>
    <dgm:cxn modelId="{49A4C7E0-A6A1-7248-BA20-D3F557363F54}" type="presOf" srcId="{8B548434-FEA1-41FA-9431-545D2C7634D5}" destId="{EEBA9BC0-697F-6C4A-B3DE-BB7A07B2AF75}" srcOrd="0" destOrd="0" presId="urn:microsoft.com/office/officeart/2005/8/layout/vList2"/>
    <dgm:cxn modelId="{B54D6FE5-DC28-40D9-BCA8-8F64BED27A0E}" srcId="{9967D014-5FFE-43D0-9C51-349C1E2DA3DD}" destId="{58A3A613-921E-4EDC-823C-6EC2DE92376C}" srcOrd="3" destOrd="0" parTransId="{1C77FDDF-2E28-48CE-A1EA-B30E9A11C9EB}" sibTransId="{E3A3B256-D2A3-4AC5-A12D-DE48CA576ACD}"/>
    <dgm:cxn modelId="{B58A8FEE-ECDB-4FF7-B955-9F1C1AB07375}" srcId="{9967D014-5FFE-43D0-9C51-349C1E2DA3DD}" destId="{8B548434-FEA1-41FA-9431-545D2C7634D5}" srcOrd="0" destOrd="0" parTransId="{78D60ACD-C48A-4D74-9C2F-1D639382931A}" sibTransId="{247684BE-B36B-4F7A-BC63-0C8EDC20D39F}"/>
    <dgm:cxn modelId="{236520F4-449A-49AA-A56D-E50E7DC7B5AC}" srcId="{9967D014-5FFE-43D0-9C51-349C1E2DA3DD}" destId="{162E502A-A9CA-4F4D-9013-F3289E7E6FA1}" srcOrd="2" destOrd="0" parTransId="{50B2274E-9014-46FA-9A20-8E342C6C9C2F}" sibTransId="{C550F795-737F-4F1F-B679-364A6B2A65F1}"/>
    <dgm:cxn modelId="{E5AE1446-9296-3D49-ABA9-73C38FAA7241}" type="presParOf" srcId="{7E1D6F49-E0C3-834D-ADDE-75E2FB3517FD}" destId="{C290F5B5-64D2-FA45-9A8B-4B14FF4B4D6D}" srcOrd="0" destOrd="0" presId="urn:microsoft.com/office/officeart/2005/8/layout/vList2"/>
    <dgm:cxn modelId="{FB23EAE0-DE94-6648-B16A-BBC57A460337}" type="presParOf" srcId="{7E1D6F49-E0C3-834D-ADDE-75E2FB3517FD}" destId="{EEBA9BC0-697F-6C4A-B3DE-BB7A07B2AF7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069476-32A3-7745-B781-8153B3229BE8}" type="doc">
      <dgm:prSet loTypeId="urn:microsoft.com/office/officeart/2005/8/layout/pyramid1" loCatId="" qsTypeId="urn:microsoft.com/office/officeart/2005/8/quickstyle/simple1" qsCatId="simple" csTypeId="urn:microsoft.com/office/officeart/2005/8/colors/colorful5" csCatId="colorful" phldr="1"/>
      <dgm:spPr/>
    </dgm:pt>
    <dgm:pt modelId="{3B5DB2DF-F5BB-7744-91B9-C145A23A0032}">
      <dgm:prSet phldrT="[Text]"/>
      <dgm:spPr/>
      <dgm:t>
        <a:bodyPr/>
        <a:lstStyle/>
        <a:p>
          <a:pPr>
            <a:lnSpc>
              <a:spcPct val="100000"/>
            </a:lnSpc>
          </a:pPr>
          <a:r>
            <a:rPr lang="en-US" dirty="0"/>
            <a:t>1</a:t>
          </a:r>
          <a:r>
            <a:rPr lang="en-US" baseline="30000" dirty="0"/>
            <a:t>st</a:t>
          </a:r>
          <a:r>
            <a:rPr lang="en-US" dirty="0"/>
            <a:t> tier: ‘Owners’/Prime contractors (For profit/social enterprise consortia)</a:t>
          </a:r>
        </a:p>
      </dgm:t>
    </dgm:pt>
    <dgm:pt modelId="{9B83C7E9-C0B6-7047-A22F-0439CFBF539E}" type="parTrans" cxnId="{1675192D-910B-254D-A493-79ED85247E84}">
      <dgm:prSet/>
      <dgm:spPr/>
      <dgm:t>
        <a:bodyPr/>
        <a:lstStyle/>
        <a:p>
          <a:endParaRPr lang="en-US"/>
        </a:p>
      </dgm:t>
    </dgm:pt>
    <dgm:pt modelId="{C076C1DC-5B6E-DE42-B995-03486EB383C7}" type="sibTrans" cxnId="{1675192D-910B-254D-A493-79ED85247E84}">
      <dgm:prSet/>
      <dgm:spPr/>
      <dgm:t>
        <a:bodyPr/>
        <a:lstStyle/>
        <a:p>
          <a:endParaRPr lang="en-US"/>
        </a:p>
      </dgm:t>
    </dgm:pt>
    <dgm:pt modelId="{0757EBEE-5CEE-C746-B7A7-6840D525BB20}">
      <dgm:prSet phldrT="[Text]"/>
      <dgm:spPr/>
      <dgm:t>
        <a:bodyPr/>
        <a:lstStyle/>
        <a:p>
          <a:pPr>
            <a:lnSpc>
              <a:spcPct val="100000"/>
            </a:lnSpc>
          </a:pPr>
          <a:r>
            <a:rPr lang="en-US" dirty="0"/>
            <a:t>2</a:t>
          </a:r>
          <a:r>
            <a:rPr lang="en-US" baseline="30000" dirty="0"/>
            <a:t>nd</a:t>
          </a:r>
          <a:r>
            <a:rPr lang="en-US" dirty="0"/>
            <a:t> tier: Subcontractors and providers who contract with the Prime.</a:t>
          </a:r>
        </a:p>
      </dgm:t>
    </dgm:pt>
    <dgm:pt modelId="{16F72A20-C0ED-E74A-AFC5-8A97A40581F0}" type="parTrans" cxnId="{1FF051D6-8C41-CD45-9B6B-7115B0016758}">
      <dgm:prSet/>
      <dgm:spPr/>
      <dgm:t>
        <a:bodyPr/>
        <a:lstStyle/>
        <a:p>
          <a:endParaRPr lang="en-US"/>
        </a:p>
      </dgm:t>
    </dgm:pt>
    <dgm:pt modelId="{DDCC233D-0A14-B540-BDAE-ADD7EB2A88DB}" type="sibTrans" cxnId="{1FF051D6-8C41-CD45-9B6B-7115B0016758}">
      <dgm:prSet/>
      <dgm:spPr/>
      <dgm:t>
        <a:bodyPr/>
        <a:lstStyle/>
        <a:p>
          <a:endParaRPr lang="en-US"/>
        </a:p>
      </dgm:t>
    </dgm:pt>
    <dgm:pt modelId="{B3E3E288-18DA-3E4A-918B-8EEC82DEC421}">
      <dgm:prSet phldrT="[Text]"/>
      <dgm:spPr/>
      <dgm:t>
        <a:bodyPr/>
        <a:lstStyle/>
        <a:p>
          <a:pPr>
            <a:lnSpc>
              <a:spcPct val="100000"/>
            </a:lnSpc>
          </a:pPr>
          <a:r>
            <a:rPr lang="en-US" dirty="0"/>
            <a:t>3</a:t>
          </a:r>
          <a:r>
            <a:rPr lang="en-US" baseline="30000" dirty="0"/>
            <a:t>rd</a:t>
          </a:r>
          <a:r>
            <a:rPr lang="en-US" dirty="0"/>
            <a:t> tier: Subcontractors and providers who subcontract with subs or provide purchased services</a:t>
          </a:r>
        </a:p>
      </dgm:t>
    </dgm:pt>
    <dgm:pt modelId="{3BA0542C-95BA-984B-A7FF-06DAF9486C12}" type="parTrans" cxnId="{47E00601-3719-9E49-BEB7-B5F87BEA3E44}">
      <dgm:prSet/>
      <dgm:spPr/>
      <dgm:t>
        <a:bodyPr/>
        <a:lstStyle/>
        <a:p>
          <a:endParaRPr lang="en-US"/>
        </a:p>
      </dgm:t>
    </dgm:pt>
    <dgm:pt modelId="{E061A432-E9CE-D642-9414-CB47C10B5B16}" type="sibTrans" cxnId="{47E00601-3719-9E49-BEB7-B5F87BEA3E44}">
      <dgm:prSet/>
      <dgm:spPr/>
      <dgm:t>
        <a:bodyPr/>
        <a:lstStyle/>
        <a:p>
          <a:endParaRPr lang="en-US"/>
        </a:p>
      </dgm:t>
    </dgm:pt>
    <dgm:pt modelId="{8C91FEA0-11E5-6E41-92BE-929376C18D60}" type="pres">
      <dgm:prSet presAssocID="{87069476-32A3-7745-B781-8153B3229BE8}" presName="Name0" presStyleCnt="0">
        <dgm:presLayoutVars>
          <dgm:dir/>
          <dgm:animLvl val="lvl"/>
          <dgm:resizeHandles val="exact"/>
        </dgm:presLayoutVars>
      </dgm:prSet>
      <dgm:spPr/>
    </dgm:pt>
    <dgm:pt modelId="{2B29DB4C-7564-894C-A376-3D5C7754DE1C}" type="pres">
      <dgm:prSet presAssocID="{3B5DB2DF-F5BB-7744-91B9-C145A23A0032}" presName="Name8" presStyleCnt="0"/>
      <dgm:spPr/>
    </dgm:pt>
    <dgm:pt modelId="{40D154FB-2F87-0B42-87D8-FCF1ED01AAD0}" type="pres">
      <dgm:prSet presAssocID="{3B5DB2DF-F5BB-7744-91B9-C145A23A0032}" presName="level" presStyleLbl="node1" presStyleIdx="0" presStyleCnt="3">
        <dgm:presLayoutVars>
          <dgm:chMax val="1"/>
          <dgm:bulletEnabled val="1"/>
        </dgm:presLayoutVars>
      </dgm:prSet>
      <dgm:spPr/>
    </dgm:pt>
    <dgm:pt modelId="{2CA18127-D61E-A245-BADD-1F5B8E4C0655}" type="pres">
      <dgm:prSet presAssocID="{3B5DB2DF-F5BB-7744-91B9-C145A23A0032}" presName="levelTx" presStyleLbl="revTx" presStyleIdx="0" presStyleCnt="0">
        <dgm:presLayoutVars>
          <dgm:chMax val="1"/>
          <dgm:bulletEnabled val="1"/>
        </dgm:presLayoutVars>
      </dgm:prSet>
      <dgm:spPr/>
    </dgm:pt>
    <dgm:pt modelId="{59BFA7B3-DC93-E341-9037-F7CACBFEABD9}" type="pres">
      <dgm:prSet presAssocID="{0757EBEE-5CEE-C746-B7A7-6840D525BB20}" presName="Name8" presStyleCnt="0"/>
      <dgm:spPr/>
    </dgm:pt>
    <dgm:pt modelId="{E9AA5E22-8A45-E44A-BCF4-34FA247F16F8}" type="pres">
      <dgm:prSet presAssocID="{0757EBEE-5CEE-C746-B7A7-6840D525BB20}" presName="level" presStyleLbl="node1" presStyleIdx="1" presStyleCnt="3">
        <dgm:presLayoutVars>
          <dgm:chMax val="1"/>
          <dgm:bulletEnabled val="1"/>
        </dgm:presLayoutVars>
      </dgm:prSet>
      <dgm:spPr/>
    </dgm:pt>
    <dgm:pt modelId="{99CA670A-0387-9343-8D6E-5E91DB927E4D}" type="pres">
      <dgm:prSet presAssocID="{0757EBEE-5CEE-C746-B7A7-6840D525BB20}" presName="levelTx" presStyleLbl="revTx" presStyleIdx="0" presStyleCnt="0">
        <dgm:presLayoutVars>
          <dgm:chMax val="1"/>
          <dgm:bulletEnabled val="1"/>
        </dgm:presLayoutVars>
      </dgm:prSet>
      <dgm:spPr/>
    </dgm:pt>
    <dgm:pt modelId="{8BCDA265-EE06-494D-9D53-6FCD53639470}" type="pres">
      <dgm:prSet presAssocID="{B3E3E288-18DA-3E4A-918B-8EEC82DEC421}" presName="Name8" presStyleCnt="0"/>
      <dgm:spPr/>
    </dgm:pt>
    <dgm:pt modelId="{E9B203E5-454A-CB48-90E2-651A7FCE660C}" type="pres">
      <dgm:prSet presAssocID="{B3E3E288-18DA-3E4A-918B-8EEC82DEC421}" presName="level" presStyleLbl="node1" presStyleIdx="2" presStyleCnt="3">
        <dgm:presLayoutVars>
          <dgm:chMax val="1"/>
          <dgm:bulletEnabled val="1"/>
        </dgm:presLayoutVars>
      </dgm:prSet>
      <dgm:spPr/>
    </dgm:pt>
    <dgm:pt modelId="{B8A67FCA-7E12-7F45-85CA-AA6C6F348D54}" type="pres">
      <dgm:prSet presAssocID="{B3E3E288-18DA-3E4A-918B-8EEC82DEC421}" presName="levelTx" presStyleLbl="revTx" presStyleIdx="0" presStyleCnt="0">
        <dgm:presLayoutVars>
          <dgm:chMax val="1"/>
          <dgm:bulletEnabled val="1"/>
        </dgm:presLayoutVars>
      </dgm:prSet>
      <dgm:spPr/>
    </dgm:pt>
  </dgm:ptLst>
  <dgm:cxnLst>
    <dgm:cxn modelId="{47E00601-3719-9E49-BEB7-B5F87BEA3E44}" srcId="{87069476-32A3-7745-B781-8153B3229BE8}" destId="{B3E3E288-18DA-3E4A-918B-8EEC82DEC421}" srcOrd="2" destOrd="0" parTransId="{3BA0542C-95BA-984B-A7FF-06DAF9486C12}" sibTransId="{E061A432-E9CE-D642-9414-CB47C10B5B16}"/>
    <dgm:cxn modelId="{1675192D-910B-254D-A493-79ED85247E84}" srcId="{87069476-32A3-7745-B781-8153B3229BE8}" destId="{3B5DB2DF-F5BB-7744-91B9-C145A23A0032}" srcOrd="0" destOrd="0" parTransId="{9B83C7E9-C0B6-7047-A22F-0439CFBF539E}" sibTransId="{C076C1DC-5B6E-DE42-B995-03486EB383C7}"/>
    <dgm:cxn modelId="{56881D53-830D-D143-A0F2-2063A58F7390}" type="presOf" srcId="{0757EBEE-5CEE-C746-B7A7-6840D525BB20}" destId="{99CA670A-0387-9343-8D6E-5E91DB927E4D}" srcOrd="1" destOrd="0" presId="urn:microsoft.com/office/officeart/2005/8/layout/pyramid1"/>
    <dgm:cxn modelId="{EA3B7270-D050-FC44-95FF-946499762061}" type="presOf" srcId="{87069476-32A3-7745-B781-8153B3229BE8}" destId="{8C91FEA0-11E5-6E41-92BE-929376C18D60}" srcOrd="0" destOrd="0" presId="urn:microsoft.com/office/officeart/2005/8/layout/pyramid1"/>
    <dgm:cxn modelId="{FB3FAF8D-533E-974B-802A-5A9E947EAB5D}" type="presOf" srcId="{3B5DB2DF-F5BB-7744-91B9-C145A23A0032}" destId="{2CA18127-D61E-A245-BADD-1F5B8E4C0655}" srcOrd="1" destOrd="0" presId="urn:microsoft.com/office/officeart/2005/8/layout/pyramid1"/>
    <dgm:cxn modelId="{246343CD-4CCD-5548-9CB6-DAEA5A485CD1}" type="presOf" srcId="{B3E3E288-18DA-3E4A-918B-8EEC82DEC421}" destId="{B8A67FCA-7E12-7F45-85CA-AA6C6F348D54}" srcOrd="1" destOrd="0" presId="urn:microsoft.com/office/officeart/2005/8/layout/pyramid1"/>
    <dgm:cxn modelId="{2C23B7D2-F2E6-0C4E-B32F-0B6CD866F22B}" type="presOf" srcId="{B3E3E288-18DA-3E4A-918B-8EEC82DEC421}" destId="{E9B203E5-454A-CB48-90E2-651A7FCE660C}" srcOrd="0" destOrd="0" presId="urn:microsoft.com/office/officeart/2005/8/layout/pyramid1"/>
    <dgm:cxn modelId="{1FF051D6-8C41-CD45-9B6B-7115B0016758}" srcId="{87069476-32A3-7745-B781-8153B3229BE8}" destId="{0757EBEE-5CEE-C746-B7A7-6840D525BB20}" srcOrd="1" destOrd="0" parTransId="{16F72A20-C0ED-E74A-AFC5-8A97A40581F0}" sibTransId="{DDCC233D-0A14-B540-BDAE-ADD7EB2A88DB}"/>
    <dgm:cxn modelId="{91D9A3D8-025B-0E41-8255-E29C854E327C}" type="presOf" srcId="{3B5DB2DF-F5BB-7744-91B9-C145A23A0032}" destId="{40D154FB-2F87-0B42-87D8-FCF1ED01AAD0}" srcOrd="0" destOrd="0" presId="urn:microsoft.com/office/officeart/2005/8/layout/pyramid1"/>
    <dgm:cxn modelId="{6FB89FFC-BBBB-ED46-BFF8-A4E897DFF71E}" type="presOf" srcId="{0757EBEE-5CEE-C746-B7A7-6840D525BB20}" destId="{E9AA5E22-8A45-E44A-BCF4-34FA247F16F8}" srcOrd="0" destOrd="0" presId="urn:microsoft.com/office/officeart/2005/8/layout/pyramid1"/>
    <dgm:cxn modelId="{4D7C894C-480A-C741-9DBA-4EF3DDE7D625}" type="presParOf" srcId="{8C91FEA0-11E5-6E41-92BE-929376C18D60}" destId="{2B29DB4C-7564-894C-A376-3D5C7754DE1C}" srcOrd="0" destOrd="0" presId="urn:microsoft.com/office/officeart/2005/8/layout/pyramid1"/>
    <dgm:cxn modelId="{8ABE6CD0-6509-BC48-B8EB-5B35DDC6925D}" type="presParOf" srcId="{2B29DB4C-7564-894C-A376-3D5C7754DE1C}" destId="{40D154FB-2F87-0B42-87D8-FCF1ED01AAD0}" srcOrd="0" destOrd="0" presId="urn:microsoft.com/office/officeart/2005/8/layout/pyramid1"/>
    <dgm:cxn modelId="{E5C4E062-B68C-5842-98CF-2883E02B9CE6}" type="presParOf" srcId="{2B29DB4C-7564-894C-A376-3D5C7754DE1C}" destId="{2CA18127-D61E-A245-BADD-1F5B8E4C0655}" srcOrd="1" destOrd="0" presId="urn:microsoft.com/office/officeart/2005/8/layout/pyramid1"/>
    <dgm:cxn modelId="{D0BA2C45-539F-3241-889F-A43CFA3595B7}" type="presParOf" srcId="{8C91FEA0-11E5-6E41-92BE-929376C18D60}" destId="{59BFA7B3-DC93-E341-9037-F7CACBFEABD9}" srcOrd="1" destOrd="0" presId="urn:microsoft.com/office/officeart/2005/8/layout/pyramid1"/>
    <dgm:cxn modelId="{77B6DE0A-89BD-A149-8064-4565D8EA0013}" type="presParOf" srcId="{59BFA7B3-DC93-E341-9037-F7CACBFEABD9}" destId="{E9AA5E22-8A45-E44A-BCF4-34FA247F16F8}" srcOrd="0" destOrd="0" presId="urn:microsoft.com/office/officeart/2005/8/layout/pyramid1"/>
    <dgm:cxn modelId="{3D230027-5A55-A045-9ED4-4B98420326FE}" type="presParOf" srcId="{59BFA7B3-DC93-E341-9037-F7CACBFEABD9}" destId="{99CA670A-0387-9343-8D6E-5E91DB927E4D}" srcOrd="1" destOrd="0" presId="urn:microsoft.com/office/officeart/2005/8/layout/pyramid1"/>
    <dgm:cxn modelId="{B1FA2D2A-5749-8249-8B34-F385E6E9A491}" type="presParOf" srcId="{8C91FEA0-11E5-6E41-92BE-929376C18D60}" destId="{8BCDA265-EE06-494D-9D53-6FCD53639470}" srcOrd="2" destOrd="0" presId="urn:microsoft.com/office/officeart/2005/8/layout/pyramid1"/>
    <dgm:cxn modelId="{668A64B2-B573-9948-952E-C9A1AC8158A2}" type="presParOf" srcId="{8BCDA265-EE06-494D-9D53-6FCD53639470}" destId="{E9B203E5-454A-CB48-90E2-651A7FCE660C}" srcOrd="0" destOrd="0" presId="urn:microsoft.com/office/officeart/2005/8/layout/pyramid1"/>
    <dgm:cxn modelId="{28DD51C7-2719-6E45-B95B-465696082031}" type="presParOf" srcId="{8BCDA265-EE06-494D-9D53-6FCD53639470}" destId="{B8A67FCA-7E12-7F45-85CA-AA6C6F348D5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942F57-8E31-4382-93A0-6A6B5F18517A}"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7BDBA463-2FCE-4E5E-BB95-E0EFEC2C57E7}">
      <dgm:prSet/>
      <dgm:spPr/>
      <dgm:t>
        <a:bodyPr/>
        <a:lstStyle/>
        <a:p>
          <a:pPr>
            <a:lnSpc>
              <a:spcPct val="100000"/>
            </a:lnSpc>
            <a:defRPr cap="all"/>
          </a:pPr>
          <a:r>
            <a:rPr lang="en-US"/>
            <a:t>Non-idealisation of partnerships/depoliticisation.</a:t>
          </a:r>
        </a:p>
      </dgm:t>
    </dgm:pt>
    <dgm:pt modelId="{E4253AE6-777E-484C-8BC2-045359D438FD}" type="parTrans" cxnId="{7D3A4322-ED13-48A2-8B34-1C17B3B84F1A}">
      <dgm:prSet/>
      <dgm:spPr/>
      <dgm:t>
        <a:bodyPr/>
        <a:lstStyle/>
        <a:p>
          <a:endParaRPr lang="en-US"/>
        </a:p>
      </dgm:t>
    </dgm:pt>
    <dgm:pt modelId="{D73064F3-F972-4111-A101-C3141EDCBBE5}" type="sibTrans" cxnId="{7D3A4322-ED13-48A2-8B34-1C17B3B84F1A}">
      <dgm:prSet/>
      <dgm:spPr/>
      <dgm:t>
        <a:bodyPr/>
        <a:lstStyle/>
        <a:p>
          <a:endParaRPr lang="en-US"/>
        </a:p>
      </dgm:t>
    </dgm:pt>
    <dgm:pt modelId="{233616A7-1B95-428B-9BEB-FC13964E793A}">
      <dgm:prSet/>
      <dgm:spPr/>
      <dgm:t>
        <a:bodyPr/>
        <a:lstStyle/>
        <a:p>
          <a:pPr>
            <a:lnSpc>
              <a:spcPct val="100000"/>
            </a:lnSpc>
            <a:defRPr cap="all"/>
          </a:pPr>
          <a:r>
            <a:rPr lang="en-US"/>
            <a:t>Where trust and parity of professional esteem across all partners</a:t>
          </a:r>
        </a:p>
      </dgm:t>
    </dgm:pt>
    <dgm:pt modelId="{031A4353-93DC-4441-AF44-20A9575AAB77}" type="parTrans" cxnId="{914051ED-BEE2-4D25-B5CA-D1DAA77CB239}">
      <dgm:prSet/>
      <dgm:spPr/>
      <dgm:t>
        <a:bodyPr/>
        <a:lstStyle/>
        <a:p>
          <a:endParaRPr lang="en-US"/>
        </a:p>
      </dgm:t>
    </dgm:pt>
    <dgm:pt modelId="{0B00FE26-4F3A-4407-864B-FAA05F780BC6}" type="sibTrans" cxnId="{914051ED-BEE2-4D25-B5CA-D1DAA77CB239}">
      <dgm:prSet/>
      <dgm:spPr/>
      <dgm:t>
        <a:bodyPr/>
        <a:lstStyle/>
        <a:p>
          <a:endParaRPr lang="en-US"/>
        </a:p>
      </dgm:t>
    </dgm:pt>
    <dgm:pt modelId="{B5185842-A183-4756-8B28-805F6F966275}">
      <dgm:prSet/>
      <dgm:spPr/>
      <dgm:t>
        <a:bodyPr/>
        <a:lstStyle/>
        <a:p>
          <a:pPr>
            <a:lnSpc>
              <a:spcPct val="100000"/>
            </a:lnSpc>
            <a:defRPr cap="all"/>
          </a:pPr>
          <a:r>
            <a:rPr lang="en-US"/>
            <a:t>Plural voices including that of the desister and diversity of skills, knowledges and approaches. </a:t>
          </a:r>
        </a:p>
      </dgm:t>
    </dgm:pt>
    <dgm:pt modelId="{89B1EB35-90CA-4638-BC2C-5AECD139BE89}" type="parTrans" cxnId="{74E1360C-F7A4-42C7-B044-8A5985B1F29F}">
      <dgm:prSet/>
      <dgm:spPr/>
      <dgm:t>
        <a:bodyPr/>
        <a:lstStyle/>
        <a:p>
          <a:endParaRPr lang="en-US"/>
        </a:p>
      </dgm:t>
    </dgm:pt>
    <dgm:pt modelId="{433D4A5F-4D88-40F5-93CF-897F4842FBB3}" type="sibTrans" cxnId="{74E1360C-F7A4-42C7-B044-8A5985B1F29F}">
      <dgm:prSet/>
      <dgm:spPr/>
      <dgm:t>
        <a:bodyPr/>
        <a:lstStyle/>
        <a:p>
          <a:endParaRPr lang="en-US"/>
        </a:p>
      </dgm:t>
    </dgm:pt>
    <dgm:pt modelId="{2A32EA1A-DC01-4F35-8E23-984F50EA600B}">
      <dgm:prSet/>
      <dgm:spPr/>
      <dgm:t>
        <a:bodyPr/>
        <a:lstStyle/>
        <a:p>
          <a:pPr>
            <a:lnSpc>
              <a:spcPct val="100000"/>
            </a:lnSpc>
            <a:defRPr cap="all"/>
          </a:pPr>
          <a:r>
            <a:rPr lang="en-US"/>
            <a:t>Appreciative metrics (‘soft’ and ‘intermediate’ measures).</a:t>
          </a:r>
        </a:p>
      </dgm:t>
    </dgm:pt>
    <dgm:pt modelId="{8E289156-6FCC-4E8D-BFA8-9584210AF37A}" type="parTrans" cxnId="{57A30BC4-4868-447B-B1BF-473A894D2A41}">
      <dgm:prSet/>
      <dgm:spPr/>
      <dgm:t>
        <a:bodyPr/>
        <a:lstStyle/>
        <a:p>
          <a:endParaRPr lang="en-US"/>
        </a:p>
      </dgm:t>
    </dgm:pt>
    <dgm:pt modelId="{15B4C787-A95F-49CC-87A2-1A82D072B598}" type="sibTrans" cxnId="{57A30BC4-4868-447B-B1BF-473A894D2A41}">
      <dgm:prSet/>
      <dgm:spPr/>
      <dgm:t>
        <a:bodyPr/>
        <a:lstStyle/>
        <a:p>
          <a:endParaRPr lang="en-US"/>
        </a:p>
      </dgm:t>
    </dgm:pt>
    <dgm:pt modelId="{9E6594D3-C67F-4D78-A675-4272A7BDA08B}">
      <dgm:prSet/>
      <dgm:spPr/>
      <dgm:t>
        <a:bodyPr/>
        <a:lstStyle/>
        <a:p>
          <a:pPr>
            <a:lnSpc>
              <a:spcPct val="100000"/>
            </a:lnSpc>
            <a:defRPr cap="all"/>
          </a:pPr>
          <a:r>
            <a:rPr lang="en-US"/>
            <a:t>A balance of risk awareness with an appropriate focus on positive change and mutual trust.</a:t>
          </a:r>
        </a:p>
      </dgm:t>
    </dgm:pt>
    <dgm:pt modelId="{4BC093DD-019F-457E-8A41-87036DD44C99}" type="parTrans" cxnId="{DB4747A6-CBEC-42E7-897A-07A4DB81AC01}">
      <dgm:prSet/>
      <dgm:spPr/>
      <dgm:t>
        <a:bodyPr/>
        <a:lstStyle/>
        <a:p>
          <a:endParaRPr lang="en-US"/>
        </a:p>
      </dgm:t>
    </dgm:pt>
    <dgm:pt modelId="{6B297707-60A3-42CE-9DF0-DD94D2FBF65E}" type="sibTrans" cxnId="{DB4747A6-CBEC-42E7-897A-07A4DB81AC01}">
      <dgm:prSet/>
      <dgm:spPr/>
      <dgm:t>
        <a:bodyPr/>
        <a:lstStyle/>
        <a:p>
          <a:endParaRPr lang="en-US"/>
        </a:p>
      </dgm:t>
    </dgm:pt>
    <dgm:pt modelId="{6BDEFCCF-DFF0-4057-81B6-74A61F835FFB}">
      <dgm:prSet/>
      <dgm:spPr/>
      <dgm:t>
        <a:bodyPr/>
        <a:lstStyle/>
        <a:p>
          <a:pPr>
            <a:lnSpc>
              <a:spcPct val="100000"/>
            </a:lnSpc>
            <a:defRPr cap="all"/>
          </a:pPr>
          <a:r>
            <a:rPr lang="en-US"/>
            <a:t>Recognition and support of desistance processes ‘from the start of sentence and consistent support through  the journey’.</a:t>
          </a:r>
        </a:p>
      </dgm:t>
    </dgm:pt>
    <dgm:pt modelId="{B1C43047-09DA-4557-877C-3F2AE822F52C}" type="parTrans" cxnId="{D5A70B43-D9B8-480B-8A36-6ED74CDC13FF}">
      <dgm:prSet/>
      <dgm:spPr/>
      <dgm:t>
        <a:bodyPr/>
        <a:lstStyle/>
        <a:p>
          <a:endParaRPr lang="en-US"/>
        </a:p>
      </dgm:t>
    </dgm:pt>
    <dgm:pt modelId="{E6166662-5DB7-40C9-85C0-681E5F1D8EEF}" type="sibTrans" cxnId="{D5A70B43-D9B8-480B-8A36-6ED74CDC13FF}">
      <dgm:prSet/>
      <dgm:spPr/>
      <dgm:t>
        <a:bodyPr/>
        <a:lstStyle/>
        <a:p>
          <a:endParaRPr lang="en-US"/>
        </a:p>
      </dgm:t>
    </dgm:pt>
    <dgm:pt modelId="{7464188F-7CE7-490E-9DE1-8A0A66829EDC}">
      <dgm:prSet/>
      <dgm:spPr/>
      <dgm:t>
        <a:bodyPr/>
        <a:lstStyle/>
        <a:p>
          <a:pPr>
            <a:lnSpc>
              <a:spcPct val="100000"/>
            </a:lnSpc>
            <a:defRPr cap="all"/>
          </a:pPr>
          <a:r>
            <a:rPr lang="en-US"/>
            <a:t>The key measure of success is ‘change’ rather than ‘management’</a:t>
          </a:r>
        </a:p>
      </dgm:t>
    </dgm:pt>
    <dgm:pt modelId="{BFE9B337-95DF-4C4E-B125-ACCB4B8A0F44}" type="parTrans" cxnId="{3E9B33F8-5268-4452-A1E1-BC806EEAE56C}">
      <dgm:prSet/>
      <dgm:spPr/>
      <dgm:t>
        <a:bodyPr/>
        <a:lstStyle/>
        <a:p>
          <a:endParaRPr lang="en-US"/>
        </a:p>
      </dgm:t>
    </dgm:pt>
    <dgm:pt modelId="{7A77A763-420E-447D-B801-EC06E3AE1903}" type="sibTrans" cxnId="{3E9B33F8-5268-4452-A1E1-BC806EEAE56C}">
      <dgm:prSet/>
      <dgm:spPr/>
      <dgm:t>
        <a:bodyPr/>
        <a:lstStyle/>
        <a:p>
          <a:endParaRPr lang="en-US"/>
        </a:p>
      </dgm:t>
    </dgm:pt>
    <dgm:pt modelId="{425DC611-403B-4B2C-B536-2B85D5F5A5E3}">
      <dgm:prSet/>
      <dgm:spPr/>
      <dgm:t>
        <a:bodyPr/>
        <a:lstStyle/>
        <a:p>
          <a:pPr>
            <a:lnSpc>
              <a:spcPct val="100000"/>
            </a:lnSpc>
            <a:defRPr cap="all"/>
          </a:pPr>
          <a:r>
            <a:rPr lang="en-US"/>
            <a:t>Strong principle of subsidiarity in commissioning and (ideally) a strong commitment to localism and place-based justice.</a:t>
          </a:r>
        </a:p>
      </dgm:t>
    </dgm:pt>
    <dgm:pt modelId="{811ED133-2B78-4758-A202-D3B35261EDC4}" type="parTrans" cxnId="{B1F7DF49-81D4-41BB-8FB0-3F48D9345325}">
      <dgm:prSet/>
      <dgm:spPr/>
      <dgm:t>
        <a:bodyPr/>
        <a:lstStyle/>
        <a:p>
          <a:endParaRPr lang="en-US"/>
        </a:p>
      </dgm:t>
    </dgm:pt>
    <dgm:pt modelId="{CE2A61D3-B655-42EB-AD07-1AE6A42D4DF6}" type="sibTrans" cxnId="{B1F7DF49-81D4-41BB-8FB0-3F48D9345325}">
      <dgm:prSet/>
      <dgm:spPr/>
      <dgm:t>
        <a:bodyPr/>
        <a:lstStyle/>
        <a:p>
          <a:endParaRPr lang="en-US"/>
        </a:p>
      </dgm:t>
    </dgm:pt>
    <dgm:pt modelId="{17F43D89-AC42-4729-9ED6-782AE1E4F971}" type="pres">
      <dgm:prSet presAssocID="{B8942F57-8E31-4382-93A0-6A6B5F18517A}" presName="root" presStyleCnt="0">
        <dgm:presLayoutVars>
          <dgm:dir/>
          <dgm:resizeHandles val="exact"/>
        </dgm:presLayoutVars>
      </dgm:prSet>
      <dgm:spPr/>
    </dgm:pt>
    <dgm:pt modelId="{EB3D1F00-ED98-4D5C-953F-EA10C46FDE73}" type="pres">
      <dgm:prSet presAssocID="{7BDBA463-2FCE-4E5E-BB95-E0EFEC2C57E7}" presName="compNode" presStyleCnt="0"/>
      <dgm:spPr/>
    </dgm:pt>
    <dgm:pt modelId="{EACB9E74-B7CB-4398-A19A-BA28967E3A6C}" type="pres">
      <dgm:prSet presAssocID="{7BDBA463-2FCE-4E5E-BB95-E0EFEC2C57E7}" presName="iconBgRect" presStyleLbl="bgShp" presStyleIdx="0" presStyleCnt="8"/>
      <dgm:spPr/>
    </dgm:pt>
    <dgm:pt modelId="{735991F0-C16D-43D8-8D6F-D9128A5270B5}" type="pres">
      <dgm:prSet presAssocID="{7BDBA463-2FCE-4E5E-BB95-E0EFEC2C57E7}"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Irritant"/>
        </a:ext>
      </dgm:extLst>
    </dgm:pt>
    <dgm:pt modelId="{F5DDF1B1-9265-4156-8C7B-B428B785CABC}" type="pres">
      <dgm:prSet presAssocID="{7BDBA463-2FCE-4E5E-BB95-E0EFEC2C57E7}" presName="spaceRect" presStyleCnt="0"/>
      <dgm:spPr/>
    </dgm:pt>
    <dgm:pt modelId="{387F7DD7-75E3-4D06-9341-0E70C8A9480D}" type="pres">
      <dgm:prSet presAssocID="{7BDBA463-2FCE-4E5E-BB95-E0EFEC2C57E7}" presName="textRect" presStyleLbl="revTx" presStyleIdx="0" presStyleCnt="8">
        <dgm:presLayoutVars>
          <dgm:chMax val="1"/>
          <dgm:chPref val="1"/>
        </dgm:presLayoutVars>
      </dgm:prSet>
      <dgm:spPr/>
    </dgm:pt>
    <dgm:pt modelId="{6D31FFE1-E3E7-4196-BA0A-0EAACE8BB32A}" type="pres">
      <dgm:prSet presAssocID="{D73064F3-F972-4111-A101-C3141EDCBBE5}" presName="sibTrans" presStyleCnt="0"/>
      <dgm:spPr/>
    </dgm:pt>
    <dgm:pt modelId="{731DDAB5-05FB-46ED-9D39-9766DD835E51}" type="pres">
      <dgm:prSet presAssocID="{233616A7-1B95-428B-9BEB-FC13964E793A}" presName="compNode" presStyleCnt="0"/>
      <dgm:spPr/>
    </dgm:pt>
    <dgm:pt modelId="{B0FF775A-E754-490C-A475-536B1F2E7E9A}" type="pres">
      <dgm:prSet presAssocID="{233616A7-1B95-428B-9BEB-FC13964E793A}" presName="iconBgRect" presStyleLbl="bgShp" presStyleIdx="1" presStyleCnt="8"/>
      <dgm:spPr/>
    </dgm:pt>
    <dgm:pt modelId="{3AC8E1AB-CAAE-40F7-8D7B-039508873142}" type="pres">
      <dgm:prSet presAssocID="{233616A7-1B95-428B-9BEB-FC13964E793A}"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ndshake"/>
        </a:ext>
      </dgm:extLst>
    </dgm:pt>
    <dgm:pt modelId="{66F4DDED-2605-4019-8916-0116ABD21CEF}" type="pres">
      <dgm:prSet presAssocID="{233616A7-1B95-428B-9BEB-FC13964E793A}" presName="spaceRect" presStyleCnt="0"/>
      <dgm:spPr/>
    </dgm:pt>
    <dgm:pt modelId="{A47CA343-EBA3-46DA-973D-BB10F0DA43EE}" type="pres">
      <dgm:prSet presAssocID="{233616A7-1B95-428B-9BEB-FC13964E793A}" presName="textRect" presStyleLbl="revTx" presStyleIdx="1" presStyleCnt="8">
        <dgm:presLayoutVars>
          <dgm:chMax val="1"/>
          <dgm:chPref val="1"/>
        </dgm:presLayoutVars>
      </dgm:prSet>
      <dgm:spPr/>
    </dgm:pt>
    <dgm:pt modelId="{23B9C291-4804-4E38-BA8A-B24CA93C82A2}" type="pres">
      <dgm:prSet presAssocID="{0B00FE26-4F3A-4407-864B-FAA05F780BC6}" presName="sibTrans" presStyleCnt="0"/>
      <dgm:spPr/>
    </dgm:pt>
    <dgm:pt modelId="{7DEEE112-7848-4B57-81DF-42435FCE3EB2}" type="pres">
      <dgm:prSet presAssocID="{B5185842-A183-4756-8B28-805F6F966275}" presName="compNode" presStyleCnt="0"/>
      <dgm:spPr/>
    </dgm:pt>
    <dgm:pt modelId="{D6F9351D-FF96-4C80-AEE5-A3497794182A}" type="pres">
      <dgm:prSet presAssocID="{B5185842-A183-4756-8B28-805F6F966275}" presName="iconBgRect" presStyleLbl="bgShp" presStyleIdx="2" presStyleCnt="8"/>
      <dgm:spPr/>
    </dgm:pt>
    <dgm:pt modelId="{24E2F746-8EE1-47BF-ABC7-0490A40328F3}" type="pres">
      <dgm:prSet presAssocID="{B5185842-A183-4756-8B28-805F6F966275}"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arketing"/>
        </a:ext>
      </dgm:extLst>
    </dgm:pt>
    <dgm:pt modelId="{A4903EA8-B0B9-40BD-8B1B-0A3A651E6A61}" type="pres">
      <dgm:prSet presAssocID="{B5185842-A183-4756-8B28-805F6F966275}" presName="spaceRect" presStyleCnt="0"/>
      <dgm:spPr/>
    </dgm:pt>
    <dgm:pt modelId="{405ECDB6-7CAA-4B03-922D-11CA31AB5CBD}" type="pres">
      <dgm:prSet presAssocID="{B5185842-A183-4756-8B28-805F6F966275}" presName="textRect" presStyleLbl="revTx" presStyleIdx="2" presStyleCnt="8">
        <dgm:presLayoutVars>
          <dgm:chMax val="1"/>
          <dgm:chPref val="1"/>
        </dgm:presLayoutVars>
      </dgm:prSet>
      <dgm:spPr/>
    </dgm:pt>
    <dgm:pt modelId="{70AE619D-5043-477C-B074-4C01E49CA5C5}" type="pres">
      <dgm:prSet presAssocID="{433D4A5F-4D88-40F5-93CF-897F4842FBB3}" presName="sibTrans" presStyleCnt="0"/>
      <dgm:spPr/>
    </dgm:pt>
    <dgm:pt modelId="{B73538B8-F816-494D-8BFA-E38010AA2B55}" type="pres">
      <dgm:prSet presAssocID="{2A32EA1A-DC01-4F35-8E23-984F50EA600B}" presName="compNode" presStyleCnt="0"/>
      <dgm:spPr/>
    </dgm:pt>
    <dgm:pt modelId="{508E225D-1250-44B3-A906-652FB5B6C287}" type="pres">
      <dgm:prSet presAssocID="{2A32EA1A-DC01-4F35-8E23-984F50EA600B}" presName="iconBgRect" presStyleLbl="bgShp" presStyleIdx="3" presStyleCnt="8"/>
      <dgm:spPr/>
    </dgm:pt>
    <dgm:pt modelId="{95D421B4-A0DF-4125-AD03-D82BC1295876}" type="pres">
      <dgm:prSet presAssocID="{2A32EA1A-DC01-4F35-8E23-984F50EA600B}"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Gauge"/>
        </a:ext>
      </dgm:extLst>
    </dgm:pt>
    <dgm:pt modelId="{256AA45A-8941-424B-AB14-113CDBAEB15A}" type="pres">
      <dgm:prSet presAssocID="{2A32EA1A-DC01-4F35-8E23-984F50EA600B}" presName="spaceRect" presStyleCnt="0"/>
      <dgm:spPr/>
    </dgm:pt>
    <dgm:pt modelId="{36B39F7E-F6C8-472A-AC3A-F9AF8F0B7090}" type="pres">
      <dgm:prSet presAssocID="{2A32EA1A-DC01-4F35-8E23-984F50EA600B}" presName="textRect" presStyleLbl="revTx" presStyleIdx="3" presStyleCnt="8">
        <dgm:presLayoutVars>
          <dgm:chMax val="1"/>
          <dgm:chPref val="1"/>
        </dgm:presLayoutVars>
      </dgm:prSet>
      <dgm:spPr/>
    </dgm:pt>
    <dgm:pt modelId="{A82D53D4-5D55-4B6E-83F9-1A4324E24FFF}" type="pres">
      <dgm:prSet presAssocID="{15B4C787-A95F-49CC-87A2-1A82D072B598}" presName="sibTrans" presStyleCnt="0"/>
      <dgm:spPr/>
    </dgm:pt>
    <dgm:pt modelId="{D0E14B54-0C34-4574-B4F5-08A593529498}" type="pres">
      <dgm:prSet presAssocID="{9E6594D3-C67F-4D78-A675-4272A7BDA08B}" presName="compNode" presStyleCnt="0"/>
      <dgm:spPr/>
    </dgm:pt>
    <dgm:pt modelId="{9BBE7ACA-0C7F-4ACB-BA0D-7524DF7A3517}" type="pres">
      <dgm:prSet presAssocID="{9E6594D3-C67F-4D78-A675-4272A7BDA08B}" presName="iconBgRect" presStyleLbl="bgShp" presStyleIdx="4" presStyleCnt="8"/>
      <dgm:spPr/>
    </dgm:pt>
    <dgm:pt modelId="{6B8BACCD-CF4A-4291-8845-73B62285911F}" type="pres">
      <dgm:prSet presAssocID="{9E6594D3-C67F-4D78-A675-4272A7BDA08B}"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Scales of Justice"/>
        </a:ext>
      </dgm:extLst>
    </dgm:pt>
    <dgm:pt modelId="{FC873525-F9E2-4C89-9064-C5A31B93CF6F}" type="pres">
      <dgm:prSet presAssocID="{9E6594D3-C67F-4D78-A675-4272A7BDA08B}" presName="spaceRect" presStyleCnt="0"/>
      <dgm:spPr/>
    </dgm:pt>
    <dgm:pt modelId="{940007D5-6474-43B6-933A-166BA1EA261C}" type="pres">
      <dgm:prSet presAssocID="{9E6594D3-C67F-4D78-A675-4272A7BDA08B}" presName="textRect" presStyleLbl="revTx" presStyleIdx="4" presStyleCnt="8">
        <dgm:presLayoutVars>
          <dgm:chMax val="1"/>
          <dgm:chPref val="1"/>
        </dgm:presLayoutVars>
      </dgm:prSet>
      <dgm:spPr/>
    </dgm:pt>
    <dgm:pt modelId="{C87816D3-B1A5-4234-9AFC-F17F756BD900}" type="pres">
      <dgm:prSet presAssocID="{6B297707-60A3-42CE-9DF0-DD94D2FBF65E}" presName="sibTrans" presStyleCnt="0"/>
      <dgm:spPr/>
    </dgm:pt>
    <dgm:pt modelId="{FFF94805-CDB6-4BC0-8386-2A0823491CC3}" type="pres">
      <dgm:prSet presAssocID="{6BDEFCCF-DFF0-4057-81B6-74A61F835FFB}" presName="compNode" presStyleCnt="0"/>
      <dgm:spPr/>
    </dgm:pt>
    <dgm:pt modelId="{63B23CB1-26D1-4C3B-AB35-7F9379A8648E}" type="pres">
      <dgm:prSet presAssocID="{6BDEFCCF-DFF0-4057-81B6-74A61F835FFB}" presName="iconBgRect" presStyleLbl="bgShp" presStyleIdx="5" presStyleCnt="8"/>
      <dgm:spPr/>
    </dgm:pt>
    <dgm:pt modelId="{E16CD476-F0A4-41B9-8DD8-CAF1ADEF4A87}" type="pres">
      <dgm:prSet presAssocID="{6BDEFCCF-DFF0-4057-81B6-74A61F835FFB}"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Closed Quotation Mark"/>
        </a:ext>
      </dgm:extLst>
    </dgm:pt>
    <dgm:pt modelId="{16CC01A5-3D6E-4319-BAC5-91C679817E97}" type="pres">
      <dgm:prSet presAssocID="{6BDEFCCF-DFF0-4057-81B6-74A61F835FFB}" presName="spaceRect" presStyleCnt="0"/>
      <dgm:spPr/>
    </dgm:pt>
    <dgm:pt modelId="{43450633-6FB0-43BB-80DA-EE86DE4A348B}" type="pres">
      <dgm:prSet presAssocID="{6BDEFCCF-DFF0-4057-81B6-74A61F835FFB}" presName="textRect" presStyleLbl="revTx" presStyleIdx="5" presStyleCnt="8">
        <dgm:presLayoutVars>
          <dgm:chMax val="1"/>
          <dgm:chPref val="1"/>
        </dgm:presLayoutVars>
      </dgm:prSet>
      <dgm:spPr/>
    </dgm:pt>
    <dgm:pt modelId="{8FEAF044-05B3-4FE1-A49C-FCE7626E1414}" type="pres">
      <dgm:prSet presAssocID="{E6166662-5DB7-40C9-85C0-681E5F1D8EEF}" presName="sibTrans" presStyleCnt="0"/>
      <dgm:spPr/>
    </dgm:pt>
    <dgm:pt modelId="{30A5EB84-7219-4E2E-90B8-0E40BE8FB928}" type="pres">
      <dgm:prSet presAssocID="{7464188F-7CE7-490E-9DE1-8A0A66829EDC}" presName="compNode" presStyleCnt="0"/>
      <dgm:spPr/>
    </dgm:pt>
    <dgm:pt modelId="{BB7AD638-F333-4964-BD1C-375A0E631A0C}" type="pres">
      <dgm:prSet presAssocID="{7464188F-7CE7-490E-9DE1-8A0A66829EDC}" presName="iconBgRect" presStyleLbl="bgShp" presStyleIdx="6" presStyleCnt="8"/>
      <dgm:spPr/>
    </dgm:pt>
    <dgm:pt modelId="{C7F3C565-542A-4656-B035-6A7EEC2BF4C6}" type="pres">
      <dgm:prSet presAssocID="{7464188F-7CE7-490E-9DE1-8A0A66829EDC}"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Hierarchy"/>
        </a:ext>
      </dgm:extLst>
    </dgm:pt>
    <dgm:pt modelId="{C1A1332A-4FA0-4683-96E9-DEBF62C96A04}" type="pres">
      <dgm:prSet presAssocID="{7464188F-7CE7-490E-9DE1-8A0A66829EDC}" presName="spaceRect" presStyleCnt="0"/>
      <dgm:spPr/>
    </dgm:pt>
    <dgm:pt modelId="{A206C8AB-0821-44B5-8299-E4943F7304A6}" type="pres">
      <dgm:prSet presAssocID="{7464188F-7CE7-490E-9DE1-8A0A66829EDC}" presName="textRect" presStyleLbl="revTx" presStyleIdx="6" presStyleCnt="8">
        <dgm:presLayoutVars>
          <dgm:chMax val="1"/>
          <dgm:chPref val="1"/>
        </dgm:presLayoutVars>
      </dgm:prSet>
      <dgm:spPr/>
    </dgm:pt>
    <dgm:pt modelId="{8CD58A5F-C45C-4FBE-A50F-66BC1F284F9E}" type="pres">
      <dgm:prSet presAssocID="{7A77A763-420E-447D-B801-EC06E3AE1903}" presName="sibTrans" presStyleCnt="0"/>
      <dgm:spPr/>
    </dgm:pt>
    <dgm:pt modelId="{3A385410-4C34-4A85-B562-7D7CAD33CCF8}" type="pres">
      <dgm:prSet presAssocID="{425DC611-403B-4B2C-B536-2B85D5F5A5E3}" presName="compNode" presStyleCnt="0"/>
      <dgm:spPr/>
    </dgm:pt>
    <dgm:pt modelId="{3AD885B4-C4D4-40FE-BE5F-F7EAD82AA09B}" type="pres">
      <dgm:prSet presAssocID="{425DC611-403B-4B2C-B536-2B85D5F5A5E3}" presName="iconBgRect" presStyleLbl="bgShp" presStyleIdx="7" presStyleCnt="8"/>
      <dgm:spPr/>
    </dgm:pt>
    <dgm:pt modelId="{F6C36005-5E84-4D5B-A982-7860143D34F1}" type="pres">
      <dgm:prSet presAssocID="{425DC611-403B-4B2C-B536-2B85D5F5A5E3}"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dgm:spPr>
      <dgm:extLst>
        <a:ext uri="{E40237B7-FDA0-4F09-8148-C483321AD2D9}">
          <dgm14:cNvPr xmlns:dgm14="http://schemas.microsoft.com/office/drawing/2010/diagram" id="0" name="" descr="Judge"/>
        </a:ext>
      </dgm:extLst>
    </dgm:pt>
    <dgm:pt modelId="{E8B491C8-9BF5-4ECB-8ACC-89EEC6DE2EF1}" type="pres">
      <dgm:prSet presAssocID="{425DC611-403B-4B2C-B536-2B85D5F5A5E3}" presName="spaceRect" presStyleCnt="0"/>
      <dgm:spPr/>
    </dgm:pt>
    <dgm:pt modelId="{B5656A0C-DEA3-496B-9D8F-E712AE8A5EC7}" type="pres">
      <dgm:prSet presAssocID="{425DC611-403B-4B2C-B536-2B85D5F5A5E3}" presName="textRect" presStyleLbl="revTx" presStyleIdx="7" presStyleCnt="8">
        <dgm:presLayoutVars>
          <dgm:chMax val="1"/>
          <dgm:chPref val="1"/>
        </dgm:presLayoutVars>
      </dgm:prSet>
      <dgm:spPr/>
    </dgm:pt>
  </dgm:ptLst>
  <dgm:cxnLst>
    <dgm:cxn modelId="{74E1360C-F7A4-42C7-B044-8A5985B1F29F}" srcId="{B8942F57-8E31-4382-93A0-6A6B5F18517A}" destId="{B5185842-A183-4756-8B28-805F6F966275}" srcOrd="2" destOrd="0" parTransId="{89B1EB35-90CA-4638-BC2C-5AECD139BE89}" sibTransId="{433D4A5F-4D88-40F5-93CF-897F4842FBB3}"/>
    <dgm:cxn modelId="{65ADA921-7D06-42EB-84E9-7F42E9410111}" type="presOf" srcId="{B5185842-A183-4756-8B28-805F6F966275}" destId="{405ECDB6-7CAA-4B03-922D-11CA31AB5CBD}" srcOrd="0" destOrd="0" presId="urn:microsoft.com/office/officeart/2018/5/layout/IconCircleLabelList"/>
    <dgm:cxn modelId="{7D3A4322-ED13-48A2-8B34-1C17B3B84F1A}" srcId="{B8942F57-8E31-4382-93A0-6A6B5F18517A}" destId="{7BDBA463-2FCE-4E5E-BB95-E0EFEC2C57E7}" srcOrd="0" destOrd="0" parTransId="{E4253AE6-777E-484C-8BC2-045359D438FD}" sibTransId="{D73064F3-F972-4111-A101-C3141EDCBBE5}"/>
    <dgm:cxn modelId="{B2ABA928-5259-4E00-ABCA-F6C72A77C748}" type="presOf" srcId="{9E6594D3-C67F-4D78-A675-4272A7BDA08B}" destId="{940007D5-6474-43B6-933A-166BA1EA261C}" srcOrd="0" destOrd="0" presId="urn:microsoft.com/office/officeart/2018/5/layout/IconCircleLabelList"/>
    <dgm:cxn modelId="{6B639339-DF1A-4D3A-87EE-029C32116D5A}" type="presOf" srcId="{B8942F57-8E31-4382-93A0-6A6B5F18517A}" destId="{17F43D89-AC42-4729-9ED6-782AE1E4F971}" srcOrd="0" destOrd="0" presId="urn:microsoft.com/office/officeart/2018/5/layout/IconCircleLabelList"/>
    <dgm:cxn modelId="{D5A70B43-D9B8-480B-8A36-6ED74CDC13FF}" srcId="{B8942F57-8E31-4382-93A0-6A6B5F18517A}" destId="{6BDEFCCF-DFF0-4057-81B6-74A61F835FFB}" srcOrd="5" destOrd="0" parTransId="{B1C43047-09DA-4557-877C-3F2AE822F52C}" sibTransId="{E6166662-5DB7-40C9-85C0-681E5F1D8EEF}"/>
    <dgm:cxn modelId="{B1F7DF49-81D4-41BB-8FB0-3F48D9345325}" srcId="{B8942F57-8E31-4382-93A0-6A6B5F18517A}" destId="{425DC611-403B-4B2C-B536-2B85D5F5A5E3}" srcOrd="7" destOrd="0" parTransId="{811ED133-2B78-4758-A202-D3B35261EDC4}" sibTransId="{CE2A61D3-B655-42EB-AD07-1AE6A42D4DF6}"/>
    <dgm:cxn modelId="{8B279C75-5F1D-4A06-8994-1FE0272FC8CE}" type="presOf" srcId="{7BDBA463-2FCE-4E5E-BB95-E0EFEC2C57E7}" destId="{387F7DD7-75E3-4D06-9341-0E70C8A9480D}" srcOrd="0" destOrd="0" presId="urn:microsoft.com/office/officeart/2018/5/layout/IconCircleLabelList"/>
    <dgm:cxn modelId="{4BC9D182-B06D-4EAF-8273-6B92642BFCF6}" type="presOf" srcId="{6BDEFCCF-DFF0-4057-81B6-74A61F835FFB}" destId="{43450633-6FB0-43BB-80DA-EE86DE4A348B}" srcOrd="0" destOrd="0" presId="urn:microsoft.com/office/officeart/2018/5/layout/IconCircleLabelList"/>
    <dgm:cxn modelId="{DC8D0083-B548-4A3E-BC39-9C40E9E7481A}" type="presOf" srcId="{7464188F-7CE7-490E-9DE1-8A0A66829EDC}" destId="{A206C8AB-0821-44B5-8299-E4943F7304A6}" srcOrd="0" destOrd="0" presId="urn:microsoft.com/office/officeart/2018/5/layout/IconCircleLabelList"/>
    <dgm:cxn modelId="{DB4747A6-CBEC-42E7-897A-07A4DB81AC01}" srcId="{B8942F57-8E31-4382-93A0-6A6B5F18517A}" destId="{9E6594D3-C67F-4D78-A675-4272A7BDA08B}" srcOrd="4" destOrd="0" parTransId="{4BC093DD-019F-457E-8A41-87036DD44C99}" sibTransId="{6B297707-60A3-42CE-9DF0-DD94D2FBF65E}"/>
    <dgm:cxn modelId="{C38FECC0-AA52-4235-A179-71564A0CA78A}" type="presOf" srcId="{2A32EA1A-DC01-4F35-8E23-984F50EA600B}" destId="{36B39F7E-F6C8-472A-AC3A-F9AF8F0B7090}" srcOrd="0" destOrd="0" presId="urn:microsoft.com/office/officeart/2018/5/layout/IconCircleLabelList"/>
    <dgm:cxn modelId="{57A30BC4-4868-447B-B1BF-473A894D2A41}" srcId="{B8942F57-8E31-4382-93A0-6A6B5F18517A}" destId="{2A32EA1A-DC01-4F35-8E23-984F50EA600B}" srcOrd="3" destOrd="0" parTransId="{8E289156-6FCC-4E8D-BFA8-9584210AF37A}" sibTransId="{15B4C787-A95F-49CC-87A2-1A82D072B598}"/>
    <dgm:cxn modelId="{513567CA-CF65-4A5A-B477-FFF563B5E5BD}" type="presOf" srcId="{425DC611-403B-4B2C-B536-2B85D5F5A5E3}" destId="{B5656A0C-DEA3-496B-9D8F-E712AE8A5EC7}" srcOrd="0" destOrd="0" presId="urn:microsoft.com/office/officeart/2018/5/layout/IconCircleLabelList"/>
    <dgm:cxn modelId="{914051ED-BEE2-4D25-B5CA-D1DAA77CB239}" srcId="{B8942F57-8E31-4382-93A0-6A6B5F18517A}" destId="{233616A7-1B95-428B-9BEB-FC13964E793A}" srcOrd="1" destOrd="0" parTransId="{031A4353-93DC-4441-AF44-20A9575AAB77}" sibTransId="{0B00FE26-4F3A-4407-864B-FAA05F780BC6}"/>
    <dgm:cxn modelId="{4B575DF5-D04A-4671-9C47-B0593288D7F6}" type="presOf" srcId="{233616A7-1B95-428B-9BEB-FC13964E793A}" destId="{A47CA343-EBA3-46DA-973D-BB10F0DA43EE}" srcOrd="0" destOrd="0" presId="urn:microsoft.com/office/officeart/2018/5/layout/IconCircleLabelList"/>
    <dgm:cxn modelId="{3E9B33F8-5268-4452-A1E1-BC806EEAE56C}" srcId="{B8942F57-8E31-4382-93A0-6A6B5F18517A}" destId="{7464188F-7CE7-490E-9DE1-8A0A66829EDC}" srcOrd="6" destOrd="0" parTransId="{BFE9B337-95DF-4C4E-B125-ACCB4B8A0F44}" sibTransId="{7A77A763-420E-447D-B801-EC06E3AE1903}"/>
    <dgm:cxn modelId="{F9FAFF2A-4311-49D6-95EC-9D11E273A2BD}" type="presParOf" srcId="{17F43D89-AC42-4729-9ED6-782AE1E4F971}" destId="{EB3D1F00-ED98-4D5C-953F-EA10C46FDE73}" srcOrd="0" destOrd="0" presId="urn:microsoft.com/office/officeart/2018/5/layout/IconCircleLabelList"/>
    <dgm:cxn modelId="{B9767FB1-A627-4901-B673-94C44EF98F63}" type="presParOf" srcId="{EB3D1F00-ED98-4D5C-953F-EA10C46FDE73}" destId="{EACB9E74-B7CB-4398-A19A-BA28967E3A6C}" srcOrd="0" destOrd="0" presId="urn:microsoft.com/office/officeart/2018/5/layout/IconCircleLabelList"/>
    <dgm:cxn modelId="{50E9F593-E9ED-4A19-ACE3-724976C29767}" type="presParOf" srcId="{EB3D1F00-ED98-4D5C-953F-EA10C46FDE73}" destId="{735991F0-C16D-43D8-8D6F-D9128A5270B5}" srcOrd="1" destOrd="0" presId="urn:microsoft.com/office/officeart/2018/5/layout/IconCircleLabelList"/>
    <dgm:cxn modelId="{9B89236D-A336-487B-8BFD-1350192E3550}" type="presParOf" srcId="{EB3D1F00-ED98-4D5C-953F-EA10C46FDE73}" destId="{F5DDF1B1-9265-4156-8C7B-B428B785CABC}" srcOrd="2" destOrd="0" presId="urn:microsoft.com/office/officeart/2018/5/layout/IconCircleLabelList"/>
    <dgm:cxn modelId="{A487AEBD-0E89-4681-A63F-CAFA322A4267}" type="presParOf" srcId="{EB3D1F00-ED98-4D5C-953F-EA10C46FDE73}" destId="{387F7DD7-75E3-4D06-9341-0E70C8A9480D}" srcOrd="3" destOrd="0" presId="urn:microsoft.com/office/officeart/2018/5/layout/IconCircleLabelList"/>
    <dgm:cxn modelId="{17F6434B-31B2-4D8C-9B87-C50941EAE2DC}" type="presParOf" srcId="{17F43D89-AC42-4729-9ED6-782AE1E4F971}" destId="{6D31FFE1-E3E7-4196-BA0A-0EAACE8BB32A}" srcOrd="1" destOrd="0" presId="urn:microsoft.com/office/officeart/2018/5/layout/IconCircleLabelList"/>
    <dgm:cxn modelId="{8D9A51E4-97EF-4769-8013-3BCBFCB387A3}" type="presParOf" srcId="{17F43D89-AC42-4729-9ED6-782AE1E4F971}" destId="{731DDAB5-05FB-46ED-9D39-9766DD835E51}" srcOrd="2" destOrd="0" presId="urn:microsoft.com/office/officeart/2018/5/layout/IconCircleLabelList"/>
    <dgm:cxn modelId="{7090FD4F-1BD7-4153-A10C-643A3BC2F098}" type="presParOf" srcId="{731DDAB5-05FB-46ED-9D39-9766DD835E51}" destId="{B0FF775A-E754-490C-A475-536B1F2E7E9A}" srcOrd="0" destOrd="0" presId="urn:microsoft.com/office/officeart/2018/5/layout/IconCircleLabelList"/>
    <dgm:cxn modelId="{F99664A6-58B3-4CE3-A05D-BD8A7C102E9B}" type="presParOf" srcId="{731DDAB5-05FB-46ED-9D39-9766DD835E51}" destId="{3AC8E1AB-CAAE-40F7-8D7B-039508873142}" srcOrd="1" destOrd="0" presId="urn:microsoft.com/office/officeart/2018/5/layout/IconCircleLabelList"/>
    <dgm:cxn modelId="{838459F7-A8C5-4464-9EEE-6ECC9FB1515F}" type="presParOf" srcId="{731DDAB5-05FB-46ED-9D39-9766DD835E51}" destId="{66F4DDED-2605-4019-8916-0116ABD21CEF}" srcOrd="2" destOrd="0" presId="urn:microsoft.com/office/officeart/2018/5/layout/IconCircleLabelList"/>
    <dgm:cxn modelId="{EEF6B316-AF82-49D9-945C-3C0850472E16}" type="presParOf" srcId="{731DDAB5-05FB-46ED-9D39-9766DD835E51}" destId="{A47CA343-EBA3-46DA-973D-BB10F0DA43EE}" srcOrd="3" destOrd="0" presId="urn:microsoft.com/office/officeart/2018/5/layout/IconCircleLabelList"/>
    <dgm:cxn modelId="{94FB68B8-0DCA-44AE-B948-853CEFA4E655}" type="presParOf" srcId="{17F43D89-AC42-4729-9ED6-782AE1E4F971}" destId="{23B9C291-4804-4E38-BA8A-B24CA93C82A2}" srcOrd="3" destOrd="0" presId="urn:microsoft.com/office/officeart/2018/5/layout/IconCircleLabelList"/>
    <dgm:cxn modelId="{BEFA1AE8-D2C5-4693-9503-2A88D0503BC9}" type="presParOf" srcId="{17F43D89-AC42-4729-9ED6-782AE1E4F971}" destId="{7DEEE112-7848-4B57-81DF-42435FCE3EB2}" srcOrd="4" destOrd="0" presId="urn:microsoft.com/office/officeart/2018/5/layout/IconCircleLabelList"/>
    <dgm:cxn modelId="{E6897149-34A3-422D-8665-FA16F9412454}" type="presParOf" srcId="{7DEEE112-7848-4B57-81DF-42435FCE3EB2}" destId="{D6F9351D-FF96-4C80-AEE5-A3497794182A}" srcOrd="0" destOrd="0" presId="urn:microsoft.com/office/officeart/2018/5/layout/IconCircleLabelList"/>
    <dgm:cxn modelId="{F5A8B6CD-FE63-4EE3-8B8F-4ADAC7B513C7}" type="presParOf" srcId="{7DEEE112-7848-4B57-81DF-42435FCE3EB2}" destId="{24E2F746-8EE1-47BF-ABC7-0490A40328F3}" srcOrd="1" destOrd="0" presId="urn:microsoft.com/office/officeart/2018/5/layout/IconCircleLabelList"/>
    <dgm:cxn modelId="{1990A9A0-101B-487F-B3DC-55196379702A}" type="presParOf" srcId="{7DEEE112-7848-4B57-81DF-42435FCE3EB2}" destId="{A4903EA8-B0B9-40BD-8B1B-0A3A651E6A61}" srcOrd="2" destOrd="0" presId="urn:microsoft.com/office/officeart/2018/5/layout/IconCircleLabelList"/>
    <dgm:cxn modelId="{B7A478C5-9C9C-4409-9E0A-3C5950AA68EC}" type="presParOf" srcId="{7DEEE112-7848-4B57-81DF-42435FCE3EB2}" destId="{405ECDB6-7CAA-4B03-922D-11CA31AB5CBD}" srcOrd="3" destOrd="0" presId="urn:microsoft.com/office/officeart/2018/5/layout/IconCircleLabelList"/>
    <dgm:cxn modelId="{C46E49C3-1ABD-4605-8BEA-1A2EAE13DB62}" type="presParOf" srcId="{17F43D89-AC42-4729-9ED6-782AE1E4F971}" destId="{70AE619D-5043-477C-B074-4C01E49CA5C5}" srcOrd="5" destOrd="0" presId="urn:microsoft.com/office/officeart/2018/5/layout/IconCircleLabelList"/>
    <dgm:cxn modelId="{2892CF17-860F-4735-97D2-4F745B1521B8}" type="presParOf" srcId="{17F43D89-AC42-4729-9ED6-782AE1E4F971}" destId="{B73538B8-F816-494D-8BFA-E38010AA2B55}" srcOrd="6" destOrd="0" presId="urn:microsoft.com/office/officeart/2018/5/layout/IconCircleLabelList"/>
    <dgm:cxn modelId="{7BA9213A-B391-4900-8023-8ACB12F1AE0F}" type="presParOf" srcId="{B73538B8-F816-494D-8BFA-E38010AA2B55}" destId="{508E225D-1250-44B3-A906-652FB5B6C287}" srcOrd="0" destOrd="0" presId="urn:microsoft.com/office/officeart/2018/5/layout/IconCircleLabelList"/>
    <dgm:cxn modelId="{2A0E105E-2CF6-4821-AE02-DB9C69297A2D}" type="presParOf" srcId="{B73538B8-F816-494D-8BFA-E38010AA2B55}" destId="{95D421B4-A0DF-4125-AD03-D82BC1295876}" srcOrd="1" destOrd="0" presId="urn:microsoft.com/office/officeart/2018/5/layout/IconCircleLabelList"/>
    <dgm:cxn modelId="{6245191B-60F8-4CA7-85F0-0255F029C18D}" type="presParOf" srcId="{B73538B8-F816-494D-8BFA-E38010AA2B55}" destId="{256AA45A-8941-424B-AB14-113CDBAEB15A}" srcOrd="2" destOrd="0" presId="urn:microsoft.com/office/officeart/2018/5/layout/IconCircleLabelList"/>
    <dgm:cxn modelId="{EF69AF47-664F-4C21-9C5D-93821897C729}" type="presParOf" srcId="{B73538B8-F816-494D-8BFA-E38010AA2B55}" destId="{36B39F7E-F6C8-472A-AC3A-F9AF8F0B7090}" srcOrd="3" destOrd="0" presId="urn:microsoft.com/office/officeart/2018/5/layout/IconCircleLabelList"/>
    <dgm:cxn modelId="{B3166A85-4FD4-4CF2-AB78-2CAFF65FC48D}" type="presParOf" srcId="{17F43D89-AC42-4729-9ED6-782AE1E4F971}" destId="{A82D53D4-5D55-4B6E-83F9-1A4324E24FFF}" srcOrd="7" destOrd="0" presId="urn:microsoft.com/office/officeart/2018/5/layout/IconCircleLabelList"/>
    <dgm:cxn modelId="{B1016F68-E19F-4344-9F49-4E77A45C0274}" type="presParOf" srcId="{17F43D89-AC42-4729-9ED6-782AE1E4F971}" destId="{D0E14B54-0C34-4574-B4F5-08A593529498}" srcOrd="8" destOrd="0" presId="urn:microsoft.com/office/officeart/2018/5/layout/IconCircleLabelList"/>
    <dgm:cxn modelId="{51ECA909-9993-402E-BA42-BCD4375FE80E}" type="presParOf" srcId="{D0E14B54-0C34-4574-B4F5-08A593529498}" destId="{9BBE7ACA-0C7F-4ACB-BA0D-7524DF7A3517}" srcOrd="0" destOrd="0" presId="urn:microsoft.com/office/officeart/2018/5/layout/IconCircleLabelList"/>
    <dgm:cxn modelId="{36E8D4DE-CD37-45E3-A11C-865819748F7E}" type="presParOf" srcId="{D0E14B54-0C34-4574-B4F5-08A593529498}" destId="{6B8BACCD-CF4A-4291-8845-73B62285911F}" srcOrd="1" destOrd="0" presId="urn:microsoft.com/office/officeart/2018/5/layout/IconCircleLabelList"/>
    <dgm:cxn modelId="{088FBAA3-B765-49D8-909D-17B012C4EF82}" type="presParOf" srcId="{D0E14B54-0C34-4574-B4F5-08A593529498}" destId="{FC873525-F9E2-4C89-9064-C5A31B93CF6F}" srcOrd="2" destOrd="0" presId="urn:microsoft.com/office/officeart/2018/5/layout/IconCircleLabelList"/>
    <dgm:cxn modelId="{6F8612BB-0325-4020-B485-ECC32B355098}" type="presParOf" srcId="{D0E14B54-0C34-4574-B4F5-08A593529498}" destId="{940007D5-6474-43B6-933A-166BA1EA261C}" srcOrd="3" destOrd="0" presId="urn:microsoft.com/office/officeart/2018/5/layout/IconCircleLabelList"/>
    <dgm:cxn modelId="{30CA4EFA-766F-4542-9ACA-1F529BB4AAF8}" type="presParOf" srcId="{17F43D89-AC42-4729-9ED6-782AE1E4F971}" destId="{C87816D3-B1A5-4234-9AFC-F17F756BD900}" srcOrd="9" destOrd="0" presId="urn:microsoft.com/office/officeart/2018/5/layout/IconCircleLabelList"/>
    <dgm:cxn modelId="{14F0DA3D-0498-466B-AE3A-A5BECA855726}" type="presParOf" srcId="{17F43D89-AC42-4729-9ED6-782AE1E4F971}" destId="{FFF94805-CDB6-4BC0-8386-2A0823491CC3}" srcOrd="10" destOrd="0" presId="urn:microsoft.com/office/officeart/2018/5/layout/IconCircleLabelList"/>
    <dgm:cxn modelId="{B0A8D6F0-7474-4C09-AF3D-9E1623EB7348}" type="presParOf" srcId="{FFF94805-CDB6-4BC0-8386-2A0823491CC3}" destId="{63B23CB1-26D1-4C3B-AB35-7F9379A8648E}" srcOrd="0" destOrd="0" presId="urn:microsoft.com/office/officeart/2018/5/layout/IconCircleLabelList"/>
    <dgm:cxn modelId="{D4D50F2A-A977-4997-B702-97829FD12564}" type="presParOf" srcId="{FFF94805-CDB6-4BC0-8386-2A0823491CC3}" destId="{E16CD476-F0A4-41B9-8DD8-CAF1ADEF4A87}" srcOrd="1" destOrd="0" presId="urn:microsoft.com/office/officeart/2018/5/layout/IconCircleLabelList"/>
    <dgm:cxn modelId="{BF1ED69E-F3F3-4995-85F8-4D610D6A7FCF}" type="presParOf" srcId="{FFF94805-CDB6-4BC0-8386-2A0823491CC3}" destId="{16CC01A5-3D6E-4319-BAC5-91C679817E97}" srcOrd="2" destOrd="0" presId="urn:microsoft.com/office/officeart/2018/5/layout/IconCircleLabelList"/>
    <dgm:cxn modelId="{271D8072-09BC-4FEB-A73A-0A502AF28C3F}" type="presParOf" srcId="{FFF94805-CDB6-4BC0-8386-2A0823491CC3}" destId="{43450633-6FB0-43BB-80DA-EE86DE4A348B}" srcOrd="3" destOrd="0" presId="urn:microsoft.com/office/officeart/2018/5/layout/IconCircleLabelList"/>
    <dgm:cxn modelId="{6BEFA416-58BD-45E0-8673-DE09C2A1434F}" type="presParOf" srcId="{17F43D89-AC42-4729-9ED6-782AE1E4F971}" destId="{8FEAF044-05B3-4FE1-A49C-FCE7626E1414}" srcOrd="11" destOrd="0" presId="urn:microsoft.com/office/officeart/2018/5/layout/IconCircleLabelList"/>
    <dgm:cxn modelId="{62E5C030-EB3E-4C65-BAC0-7822387FED2D}" type="presParOf" srcId="{17F43D89-AC42-4729-9ED6-782AE1E4F971}" destId="{30A5EB84-7219-4E2E-90B8-0E40BE8FB928}" srcOrd="12" destOrd="0" presId="urn:microsoft.com/office/officeart/2018/5/layout/IconCircleLabelList"/>
    <dgm:cxn modelId="{5C3FD9EC-85A9-47A6-90F7-88BD3726A7E8}" type="presParOf" srcId="{30A5EB84-7219-4E2E-90B8-0E40BE8FB928}" destId="{BB7AD638-F333-4964-BD1C-375A0E631A0C}" srcOrd="0" destOrd="0" presId="urn:microsoft.com/office/officeart/2018/5/layout/IconCircleLabelList"/>
    <dgm:cxn modelId="{B710EC1B-2929-431E-9A13-E4A3D318FADA}" type="presParOf" srcId="{30A5EB84-7219-4E2E-90B8-0E40BE8FB928}" destId="{C7F3C565-542A-4656-B035-6A7EEC2BF4C6}" srcOrd="1" destOrd="0" presId="urn:microsoft.com/office/officeart/2018/5/layout/IconCircleLabelList"/>
    <dgm:cxn modelId="{37FF1D90-52FA-4F26-AAE5-29D06EAD743A}" type="presParOf" srcId="{30A5EB84-7219-4E2E-90B8-0E40BE8FB928}" destId="{C1A1332A-4FA0-4683-96E9-DEBF62C96A04}" srcOrd="2" destOrd="0" presId="urn:microsoft.com/office/officeart/2018/5/layout/IconCircleLabelList"/>
    <dgm:cxn modelId="{1BA48E0D-EEB8-4AC5-85FB-35C3C6FB73EA}" type="presParOf" srcId="{30A5EB84-7219-4E2E-90B8-0E40BE8FB928}" destId="{A206C8AB-0821-44B5-8299-E4943F7304A6}" srcOrd="3" destOrd="0" presId="urn:microsoft.com/office/officeart/2018/5/layout/IconCircleLabelList"/>
    <dgm:cxn modelId="{A2989E6F-4540-43BE-836F-31A03A522A27}" type="presParOf" srcId="{17F43D89-AC42-4729-9ED6-782AE1E4F971}" destId="{8CD58A5F-C45C-4FBE-A50F-66BC1F284F9E}" srcOrd="13" destOrd="0" presId="urn:microsoft.com/office/officeart/2018/5/layout/IconCircleLabelList"/>
    <dgm:cxn modelId="{27902EC9-F574-4D7F-BBF0-C32DF494BCA0}" type="presParOf" srcId="{17F43D89-AC42-4729-9ED6-782AE1E4F971}" destId="{3A385410-4C34-4A85-B562-7D7CAD33CCF8}" srcOrd="14" destOrd="0" presId="urn:microsoft.com/office/officeart/2018/5/layout/IconCircleLabelList"/>
    <dgm:cxn modelId="{B376B32B-D3FC-48D6-856C-D2DC1E89B095}" type="presParOf" srcId="{3A385410-4C34-4A85-B562-7D7CAD33CCF8}" destId="{3AD885B4-C4D4-40FE-BE5F-F7EAD82AA09B}" srcOrd="0" destOrd="0" presId="urn:microsoft.com/office/officeart/2018/5/layout/IconCircleLabelList"/>
    <dgm:cxn modelId="{A91BD8E2-62AA-44D6-AFEC-EA816F2881BB}" type="presParOf" srcId="{3A385410-4C34-4A85-B562-7D7CAD33CCF8}" destId="{F6C36005-5E84-4D5B-A982-7860143D34F1}" srcOrd="1" destOrd="0" presId="urn:microsoft.com/office/officeart/2018/5/layout/IconCircleLabelList"/>
    <dgm:cxn modelId="{CA5283CD-8A99-4A4C-8C2C-C12BAF065966}" type="presParOf" srcId="{3A385410-4C34-4A85-B562-7D7CAD33CCF8}" destId="{E8B491C8-9BF5-4ECB-8ACC-89EEC6DE2EF1}" srcOrd="2" destOrd="0" presId="urn:microsoft.com/office/officeart/2018/5/layout/IconCircleLabelList"/>
    <dgm:cxn modelId="{06422BE1-45F1-4F96-BEE3-D041DF3E84C8}" type="presParOf" srcId="{3A385410-4C34-4A85-B562-7D7CAD33CCF8}" destId="{B5656A0C-DEA3-496B-9D8F-E712AE8A5EC7}"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90F5B5-64D2-FA45-9A8B-4B14FF4B4D6D}">
      <dsp:nvSpPr>
        <dsp:cNvPr id="0" name=""/>
        <dsp:cNvSpPr/>
      </dsp:nvSpPr>
      <dsp:spPr>
        <a:xfrm>
          <a:off x="0" y="210069"/>
          <a:ext cx="5181600" cy="16707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Adaptation to disruption</a:t>
          </a:r>
        </a:p>
      </dsp:txBody>
      <dsp:txXfrm>
        <a:off x="81560" y="291629"/>
        <a:ext cx="5018480" cy="1507639"/>
      </dsp:txXfrm>
    </dsp:sp>
    <dsp:sp modelId="{EEBA9BC0-697F-6C4A-B3DE-BB7A07B2AF75}">
      <dsp:nvSpPr>
        <dsp:cNvPr id="0" name=""/>
        <dsp:cNvSpPr/>
      </dsp:nvSpPr>
      <dsp:spPr>
        <a:xfrm>
          <a:off x="0" y="1880829"/>
          <a:ext cx="5181600" cy="2260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516"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300" kern="1200"/>
            <a:t>Marketisation</a:t>
          </a:r>
        </a:p>
        <a:p>
          <a:pPr marL="285750" lvl="1" indent="-285750" algn="l" defTabSz="1466850">
            <a:lnSpc>
              <a:spcPct val="90000"/>
            </a:lnSpc>
            <a:spcBef>
              <a:spcPct val="0"/>
            </a:spcBef>
            <a:spcAft>
              <a:spcPct val="20000"/>
            </a:spcAft>
            <a:buChar char="•"/>
          </a:pPr>
          <a:r>
            <a:rPr lang="en-US" sz="3300" kern="1200"/>
            <a:t>Professionalisation</a:t>
          </a:r>
        </a:p>
        <a:p>
          <a:pPr marL="285750" lvl="1" indent="-285750" algn="l" defTabSz="1466850">
            <a:lnSpc>
              <a:spcPct val="90000"/>
            </a:lnSpc>
            <a:spcBef>
              <a:spcPct val="0"/>
            </a:spcBef>
            <a:spcAft>
              <a:spcPct val="20000"/>
            </a:spcAft>
            <a:buChar char="•"/>
          </a:pPr>
          <a:r>
            <a:rPr lang="en-US" sz="3300" kern="1200"/>
            <a:t>Penal Drift</a:t>
          </a:r>
        </a:p>
        <a:p>
          <a:pPr marL="285750" lvl="1" indent="-285750" algn="l" defTabSz="1466850">
            <a:lnSpc>
              <a:spcPct val="90000"/>
            </a:lnSpc>
            <a:spcBef>
              <a:spcPct val="0"/>
            </a:spcBef>
            <a:spcAft>
              <a:spcPct val="20000"/>
            </a:spcAft>
            <a:buChar char="•"/>
          </a:pPr>
          <a:r>
            <a:rPr lang="en-US" sz="3300" kern="1200"/>
            <a:t>Dislocation/displacement</a:t>
          </a:r>
        </a:p>
      </dsp:txBody>
      <dsp:txXfrm>
        <a:off x="0" y="1880829"/>
        <a:ext cx="5181600" cy="2260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154FB-2F87-0B42-87D8-FCF1ED01AAD0}">
      <dsp:nvSpPr>
        <dsp:cNvPr id="0" name=""/>
        <dsp:cNvSpPr/>
      </dsp:nvSpPr>
      <dsp:spPr>
        <a:xfrm>
          <a:off x="2210058" y="0"/>
          <a:ext cx="2210058" cy="1834896"/>
        </a:xfrm>
        <a:prstGeom prst="trapezoid">
          <a:avLst>
            <a:gd name="adj" fmla="val 60223"/>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100000"/>
            </a:lnSpc>
            <a:spcBef>
              <a:spcPct val="0"/>
            </a:spcBef>
            <a:spcAft>
              <a:spcPct val="35000"/>
            </a:spcAft>
            <a:buNone/>
          </a:pPr>
          <a:r>
            <a:rPr lang="en-US" sz="2000" kern="1200" dirty="0"/>
            <a:t>1</a:t>
          </a:r>
          <a:r>
            <a:rPr lang="en-US" sz="2000" kern="1200" baseline="30000" dirty="0"/>
            <a:t>st</a:t>
          </a:r>
          <a:r>
            <a:rPr lang="en-US" sz="2000" kern="1200" dirty="0"/>
            <a:t> tier: ‘Owners’/Prime contractors (For profit/social enterprise consortia)</a:t>
          </a:r>
        </a:p>
      </dsp:txBody>
      <dsp:txXfrm>
        <a:off x="2210058" y="0"/>
        <a:ext cx="2210058" cy="1834896"/>
      </dsp:txXfrm>
    </dsp:sp>
    <dsp:sp modelId="{E9AA5E22-8A45-E44A-BCF4-34FA247F16F8}">
      <dsp:nvSpPr>
        <dsp:cNvPr id="0" name=""/>
        <dsp:cNvSpPr/>
      </dsp:nvSpPr>
      <dsp:spPr>
        <a:xfrm>
          <a:off x="1105029" y="1834895"/>
          <a:ext cx="4420116" cy="1834896"/>
        </a:xfrm>
        <a:prstGeom prst="trapezoid">
          <a:avLst>
            <a:gd name="adj" fmla="val 60223"/>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100000"/>
            </a:lnSpc>
            <a:spcBef>
              <a:spcPct val="0"/>
            </a:spcBef>
            <a:spcAft>
              <a:spcPct val="35000"/>
            </a:spcAft>
            <a:buNone/>
          </a:pPr>
          <a:r>
            <a:rPr lang="en-US" sz="2000" kern="1200" dirty="0"/>
            <a:t>2</a:t>
          </a:r>
          <a:r>
            <a:rPr lang="en-US" sz="2000" kern="1200" baseline="30000" dirty="0"/>
            <a:t>nd</a:t>
          </a:r>
          <a:r>
            <a:rPr lang="en-US" sz="2000" kern="1200" dirty="0"/>
            <a:t> tier: Subcontractors and providers who contract with the Prime.</a:t>
          </a:r>
        </a:p>
      </dsp:txBody>
      <dsp:txXfrm>
        <a:off x="1878549" y="1834895"/>
        <a:ext cx="2873075" cy="1834896"/>
      </dsp:txXfrm>
    </dsp:sp>
    <dsp:sp modelId="{E9B203E5-454A-CB48-90E2-651A7FCE660C}">
      <dsp:nvSpPr>
        <dsp:cNvPr id="0" name=""/>
        <dsp:cNvSpPr/>
      </dsp:nvSpPr>
      <dsp:spPr>
        <a:xfrm>
          <a:off x="0" y="3669791"/>
          <a:ext cx="6630174" cy="1834896"/>
        </a:xfrm>
        <a:prstGeom prst="trapezoid">
          <a:avLst>
            <a:gd name="adj" fmla="val 60223"/>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100000"/>
            </a:lnSpc>
            <a:spcBef>
              <a:spcPct val="0"/>
            </a:spcBef>
            <a:spcAft>
              <a:spcPct val="35000"/>
            </a:spcAft>
            <a:buNone/>
          </a:pPr>
          <a:r>
            <a:rPr lang="en-US" sz="2000" kern="1200" dirty="0"/>
            <a:t>3</a:t>
          </a:r>
          <a:r>
            <a:rPr lang="en-US" sz="2000" kern="1200" baseline="30000" dirty="0"/>
            <a:t>rd</a:t>
          </a:r>
          <a:r>
            <a:rPr lang="en-US" sz="2000" kern="1200" dirty="0"/>
            <a:t> tier: Subcontractors and providers who subcontract with subs or provide purchased services</a:t>
          </a:r>
        </a:p>
      </dsp:txBody>
      <dsp:txXfrm>
        <a:off x="1160280" y="3669791"/>
        <a:ext cx="4309613" cy="18348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CB9E74-B7CB-4398-A19A-BA28967E3A6C}">
      <dsp:nvSpPr>
        <dsp:cNvPr id="0" name=""/>
        <dsp:cNvSpPr/>
      </dsp:nvSpPr>
      <dsp:spPr>
        <a:xfrm>
          <a:off x="306094" y="400635"/>
          <a:ext cx="947882" cy="94788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5991F0-C16D-43D8-8D6F-D9128A5270B5}">
      <dsp:nvSpPr>
        <dsp:cNvPr id="0" name=""/>
        <dsp:cNvSpPr/>
      </dsp:nvSpPr>
      <dsp:spPr>
        <a:xfrm>
          <a:off x="508102" y="602642"/>
          <a:ext cx="543867" cy="54386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7F7DD7-75E3-4D06-9341-0E70C8A9480D}">
      <dsp:nvSpPr>
        <dsp:cNvPr id="0" name=""/>
        <dsp:cNvSpPr/>
      </dsp:nvSpPr>
      <dsp:spPr>
        <a:xfrm>
          <a:off x="3082" y="1643760"/>
          <a:ext cx="1553906" cy="899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Non-idealisation of partnerships/depoliticisation.</a:t>
          </a:r>
        </a:p>
      </dsp:txBody>
      <dsp:txXfrm>
        <a:off x="3082" y="1643760"/>
        <a:ext cx="1553906" cy="899566"/>
      </dsp:txXfrm>
    </dsp:sp>
    <dsp:sp modelId="{B0FF775A-E754-490C-A475-536B1F2E7E9A}">
      <dsp:nvSpPr>
        <dsp:cNvPr id="0" name=""/>
        <dsp:cNvSpPr/>
      </dsp:nvSpPr>
      <dsp:spPr>
        <a:xfrm>
          <a:off x="2131934" y="400635"/>
          <a:ext cx="947882" cy="94788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C8E1AB-CAAE-40F7-8D7B-039508873142}">
      <dsp:nvSpPr>
        <dsp:cNvPr id="0" name=""/>
        <dsp:cNvSpPr/>
      </dsp:nvSpPr>
      <dsp:spPr>
        <a:xfrm>
          <a:off x="2333941" y="602642"/>
          <a:ext cx="543867" cy="54386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7CA343-EBA3-46DA-973D-BB10F0DA43EE}">
      <dsp:nvSpPr>
        <dsp:cNvPr id="0" name=""/>
        <dsp:cNvSpPr/>
      </dsp:nvSpPr>
      <dsp:spPr>
        <a:xfrm>
          <a:off x="1828922" y="1643760"/>
          <a:ext cx="1553906" cy="899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Where trust and parity of professional esteem across all partners</a:t>
          </a:r>
        </a:p>
      </dsp:txBody>
      <dsp:txXfrm>
        <a:off x="1828922" y="1643760"/>
        <a:ext cx="1553906" cy="899566"/>
      </dsp:txXfrm>
    </dsp:sp>
    <dsp:sp modelId="{D6F9351D-FF96-4C80-AEE5-A3497794182A}">
      <dsp:nvSpPr>
        <dsp:cNvPr id="0" name=""/>
        <dsp:cNvSpPr/>
      </dsp:nvSpPr>
      <dsp:spPr>
        <a:xfrm>
          <a:off x="3957774" y="400635"/>
          <a:ext cx="947882" cy="94788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E2F746-8EE1-47BF-ABC7-0490A40328F3}">
      <dsp:nvSpPr>
        <dsp:cNvPr id="0" name=""/>
        <dsp:cNvSpPr/>
      </dsp:nvSpPr>
      <dsp:spPr>
        <a:xfrm>
          <a:off x="4159781" y="602642"/>
          <a:ext cx="543867" cy="54386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5ECDB6-7CAA-4B03-922D-11CA31AB5CBD}">
      <dsp:nvSpPr>
        <dsp:cNvPr id="0" name=""/>
        <dsp:cNvSpPr/>
      </dsp:nvSpPr>
      <dsp:spPr>
        <a:xfrm>
          <a:off x="3654762" y="1643760"/>
          <a:ext cx="1553906" cy="899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Plural voices including that of the desister and diversity of skills, knowledges and approaches. </a:t>
          </a:r>
        </a:p>
      </dsp:txBody>
      <dsp:txXfrm>
        <a:off x="3654762" y="1643760"/>
        <a:ext cx="1553906" cy="899566"/>
      </dsp:txXfrm>
    </dsp:sp>
    <dsp:sp modelId="{508E225D-1250-44B3-A906-652FB5B6C287}">
      <dsp:nvSpPr>
        <dsp:cNvPr id="0" name=""/>
        <dsp:cNvSpPr/>
      </dsp:nvSpPr>
      <dsp:spPr>
        <a:xfrm>
          <a:off x="5783613" y="400635"/>
          <a:ext cx="947882" cy="94788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D421B4-A0DF-4125-AD03-D82BC1295876}">
      <dsp:nvSpPr>
        <dsp:cNvPr id="0" name=""/>
        <dsp:cNvSpPr/>
      </dsp:nvSpPr>
      <dsp:spPr>
        <a:xfrm>
          <a:off x="5985621" y="602642"/>
          <a:ext cx="543867" cy="54386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B39F7E-F6C8-472A-AC3A-F9AF8F0B7090}">
      <dsp:nvSpPr>
        <dsp:cNvPr id="0" name=""/>
        <dsp:cNvSpPr/>
      </dsp:nvSpPr>
      <dsp:spPr>
        <a:xfrm>
          <a:off x="5480602" y="1643760"/>
          <a:ext cx="1553906" cy="899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Appreciative metrics (‘soft’ and ‘intermediate’ measures).</a:t>
          </a:r>
        </a:p>
      </dsp:txBody>
      <dsp:txXfrm>
        <a:off x="5480602" y="1643760"/>
        <a:ext cx="1553906" cy="899566"/>
      </dsp:txXfrm>
    </dsp:sp>
    <dsp:sp modelId="{9BBE7ACA-0C7F-4ACB-BA0D-7524DF7A3517}">
      <dsp:nvSpPr>
        <dsp:cNvPr id="0" name=""/>
        <dsp:cNvSpPr/>
      </dsp:nvSpPr>
      <dsp:spPr>
        <a:xfrm>
          <a:off x="306094" y="2931802"/>
          <a:ext cx="947882" cy="94788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8BACCD-CF4A-4291-8845-73B62285911F}">
      <dsp:nvSpPr>
        <dsp:cNvPr id="0" name=""/>
        <dsp:cNvSpPr/>
      </dsp:nvSpPr>
      <dsp:spPr>
        <a:xfrm>
          <a:off x="508102" y="3133810"/>
          <a:ext cx="543867" cy="54386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0007D5-6474-43B6-933A-166BA1EA261C}">
      <dsp:nvSpPr>
        <dsp:cNvPr id="0" name=""/>
        <dsp:cNvSpPr/>
      </dsp:nvSpPr>
      <dsp:spPr>
        <a:xfrm>
          <a:off x="3082" y="4174927"/>
          <a:ext cx="1553906" cy="899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A balance of risk awareness with an appropriate focus on positive change and mutual trust.</a:t>
          </a:r>
        </a:p>
      </dsp:txBody>
      <dsp:txXfrm>
        <a:off x="3082" y="4174927"/>
        <a:ext cx="1553906" cy="899566"/>
      </dsp:txXfrm>
    </dsp:sp>
    <dsp:sp modelId="{63B23CB1-26D1-4C3B-AB35-7F9379A8648E}">
      <dsp:nvSpPr>
        <dsp:cNvPr id="0" name=""/>
        <dsp:cNvSpPr/>
      </dsp:nvSpPr>
      <dsp:spPr>
        <a:xfrm>
          <a:off x="2131934" y="2931802"/>
          <a:ext cx="947882" cy="94788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6CD476-F0A4-41B9-8DD8-CAF1ADEF4A87}">
      <dsp:nvSpPr>
        <dsp:cNvPr id="0" name=""/>
        <dsp:cNvSpPr/>
      </dsp:nvSpPr>
      <dsp:spPr>
        <a:xfrm>
          <a:off x="2333941" y="3133810"/>
          <a:ext cx="543867" cy="54386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450633-6FB0-43BB-80DA-EE86DE4A348B}">
      <dsp:nvSpPr>
        <dsp:cNvPr id="0" name=""/>
        <dsp:cNvSpPr/>
      </dsp:nvSpPr>
      <dsp:spPr>
        <a:xfrm>
          <a:off x="1828922" y="4174927"/>
          <a:ext cx="1553906" cy="899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Recognition and support of desistance processes ‘from the start of sentence and consistent support through  the journey’.</a:t>
          </a:r>
        </a:p>
      </dsp:txBody>
      <dsp:txXfrm>
        <a:off x="1828922" y="4174927"/>
        <a:ext cx="1553906" cy="899566"/>
      </dsp:txXfrm>
    </dsp:sp>
    <dsp:sp modelId="{BB7AD638-F333-4964-BD1C-375A0E631A0C}">
      <dsp:nvSpPr>
        <dsp:cNvPr id="0" name=""/>
        <dsp:cNvSpPr/>
      </dsp:nvSpPr>
      <dsp:spPr>
        <a:xfrm>
          <a:off x="3957774" y="2931802"/>
          <a:ext cx="947882" cy="94788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F3C565-542A-4656-B035-6A7EEC2BF4C6}">
      <dsp:nvSpPr>
        <dsp:cNvPr id="0" name=""/>
        <dsp:cNvSpPr/>
      </dsp:nvSpPr>
      <dsp:spPr>
        <a:xfrm>
          <a:off x="4159781" y="3133810"/>
          <a:ext cx="543867" cy="543867"/>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06C8AB-0821-44B5-8299-E4943F7304A6}">
      <dsp:nvSpPr>
        <dsp:cNvPr id="0" name=""/>
        <dsp:cNvSpPr/>
      </dsp:nvSpPr>
      <dsp:spPr>
        <a:xfrm>
          <a:off x="3654762" y="4174927"/>
          <a:ext cx="1553906" cy="899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The key measure of success is ‘change’ rather than ‘management’</a:t>
          </a:r>
        </a:p>
      </dsp:txBody>
      <dsp:txXfrm>
        <a:off x="3654762" y="4174927"/>
        <a:ext cx="1553906" cy="899566"/>
      </dsp:txXfrm>
    </dsp:sp>
    <dsp:sp modelId="{3AD885B4-C4D4-40FE-BE5F-F7EAD82AA09B}">
      <dsp:nvSpPr>
        <dsp:cNvPr id="0" name=""/>
        <dsp:cNvSpPr/>
      </dsp:nvSpPr>
      <dsp:spPr>
        <a:xfrm>
          <a:off x="5783613" y="2931802"/>
          <a:ext cx="947882" cy="94788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C36005-5E84-4D5B-A982-7860143D34F1}">
      <dsp:nvSpPr>
        <dsp:cNvPr id="0" name=""/>
        <dsp:cNvSpPr/>
      </dsp:nvSpPr>
      <dsp:spPr>
        <a:xfrm>
          <a:off x="5985621" y="3133810"/>
          <a:ext cx="543867" cy="543867"/>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656A0C-DEA3-496B-9D8F-E712AE8A5EC7}">
      <dsp:nvSpPr>
        <dsp:cNvPr id="0" name=""/>
        <dsp:cNvSpPr/>
      </dsp:nvSpPr>
      <dsp:spPr>
        <a:xfrm>
          <a:off x="5480602" y="4174927"/>
          <a:ext cx="1553906" cy="899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Strong principle of subsidiarity in commissioning and (ideally) a strong commitment to localism and place-based justice.</a:t>
          </a:r>
        </a:p>
      </dsp:txBody>
      <dsp:txXfrm>
        <a:off x="5480602" y="4174927"/>
        <a:ext cx="1553906" cy="89956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45B6B-C99B-074C-9335-1A9BDFF57B44}" type="datetimeFigureOut">
              <a:rPr lang="en-US" smtClean="0"/>
              <a:t>6/15/22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EA6B3E-A72E-2F4A-BA17-AB04993C1710}" type="slidenum">
              <a:rPr lang="en-US" smtClean="0"/>
              <a:t>‹#›</a:t>
            </a:fld>
            <a:endParaRPr lang="en-US"/>
          </a:p>
        </p:txBody>
      </p:sp>
    </p:spTree>
    <p:extLst>
      <p:ext uri="{BB962C8B-B14F-4D97-AF65-F5344CB8AC3E}">
        <p14:creationId xmlns:p14="http://schemas.microsoft.com/office/powerpoint/2010/main" val="1086973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B066E-A540-A242-9BC0-9FB0B93C35DD}" type="slidenum">
              <a:rPr lang="en-US" smtClean="0"/>
              <a:t>2</a:t>
            </a:fld>
            <a:endParaRPr lang="en-US"/>
          </a:p>
        </p:txBody>
      </p:sp>
    </p:spTree>
    <p:extLst>
      <p:ext uri="{BB962C8B-B14F-4D97-AF65-F5344CB8AC3E}">
        <p14:creationId xmlns:p14="http://schemas.microsoft.com/office/powerpoint/2010/main" val="235157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BD61B-D4B4-22D0-3DE9-619001CEA93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C3E3239-EF6C-740C-889B-B490220725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C6F0D0E-9104-8B5A-AC2C-7A694D71CFDC}"/>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5" name="Footer Placeholder 4">
            <a:extLst>
              <a:ext uri="{FF2B5EF4-FFF2-40B4-BE49-F238E27FC236}">
                <a16:creationId xmlns:a16="http://schemas.microsoft.com/office/drawing/2014/main" id="{16AE3BA4-D9BC-FF37-27DC-4E832ABD4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B8805-C33A-E8D3-BEAE-59F353FD21F7}"/>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3069286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530FE-A9CD-533C-319F-F6D3EDA74FE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9E486AC-78EA-9B1B-5AC6-8994AECEB4E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14E947C-496E-42B9-AC93-175BB3964B02}"/>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5" name="Footer Placeholder 4">
            <a:extLst>
              <a:ext uri="{FF2B5EF4-FFF2-40B4-BE49-F238E27FC236}">
                <a16:creationId xmlns:a16="http://schemas.microsoft.com/office/drawing/2014/main" id="{11D58894-14E2-2A1F-0BB9-29935A1B69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3CAAB0-925F-A542-7484-533C493D1023}"/>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2737878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E5970A-882E-8B9D-05ED-3C965FBF54C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2B31E52-29C0-2FF4-92E6-BF6F63DAC39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46ACBB2-F953-1F91-2689-A4DB62D3C6A6}"/>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5" name="Footer Placeholder 4">
            <a:extLst>
              <a:ext uri="{FF2B5EF4-FFF2-40B4-BE49-F238E27FC236}">
                <a16:creationId xmlns:a16="http://schemas.microsoft.com/office/drawing/2014/main" id="{07D8590A-AD8C-AD97-42DD-911AE2F556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FB5097-C979-CAE0-0F4E-8728D7AD85E8}"/>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124722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26E68-B922-DE95-6E5E-38998B9FC27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6558B3D-036C-F68B-E499-ACFD7D57D00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1DD4AF2-8D30-938B-8D10-8A7A0E6AEB5E}"/>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5" name="Footer Placeholder 4">
            <a:extLst>
              <a:ext uri="{FF2B5EF4-FFF2-40B4-BE49-F238E27FC236}">
                <a16:creationId xmlns:a16="http://schemas.microsoft.com/office/drawing/2014/main" id="{F4C6C31C-C300-DBB3-DF16-285E918A2C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8604F3-8B39-C14B-DBB2-460E6514A78A}"/>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12342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9980F-D85A-A536-BF7B-D6B0C283088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56A54A0-8D52-82C1-1F3D-1B11312507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1AAA5F9-0208-521F-5CFD-501D4C318DF2}"/>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5" name="Footer Placeholder 4">
            <a:extLst>
              <a:ext uri="{FF2B5EF4-FFF2-40B4-BE49-F238E27FC236}">
                <a16:creationId xmlns:a16="http://schemas.microsoft.com/office/drawing/2014/main" id="{EA288950-492C-9B67-F7F7-FC8C27CCB0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825F66-0202-348F-7B04-E1488E092FB8}"/>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3544746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106E7-3E32-89A6-5AB5-4BEA6467C57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8B7E51E-576A-8D23-0BEF-863CC1CD0EF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455BCF6-CE14-2DF7-2001-8CF915B7ECC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E954F65-309A-2999-131A-ADCD02062EEA}"/>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6" name="Footer Placeholder 5">
            <a:extLst>
              <a:ext uri="{FF2B5EF4-FFF2-40B4-BE49-F238E27FC236}">
                <a16:creationId xmlns:a16="http://schemas.microsoft.com/office/drawing/2014/main" id="{A93A08D7-45E3-B70B-0DA7-53992ADDA8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077720-2FCE-8577-3F46-0033A69CD667}"/>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258429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15403-9D0F-7C18-7BFA-1731618951C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459662C-4F12-6DDA-321A-50467B7188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CC3DCBC-4E3E-8B3E-1A59-53735C29DFA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BE21961-D156-795F-8B02-539CEAAB5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7308C3D-51E3-04E7-DC5B-5EA37BC0899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96B6F51-3D92-9AC7-F277-F9DC00F003E8}"/>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8" name="Footer Placeholder 7">
            <a:extLst>
              <a:ext uri="{FF2B5EF4-FFF2-40B4-BE49-F238E27FC236}">
                <a16:creationId xmlns:a16="http://schemas.microsoft.com/office/drawing/2014/main" id="{A206D330-9057-4D08-7A97-54CD442A62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201467-AB16-74D4-FF23-A9B97EDF5D52}"/>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2532047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9DCC4-8323-69E9-3041-753956592C5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90F4741-A840-FC24-1D62-459BC52892DE}"/>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4" name="Footer Placeholder 3">
            <a:extLst>
              <a:ext uri="{FF2B5EF4-FFF2-40B4-BE49-F238E27FC236}">
                <a16:creationId xmlns:a16="http://schemas.microsoft.com/office/drawing/2014/main" id="{BC9F93D9-A1A9-2B41-51D0-ED4692262A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5DEB22-8FF8-E94A-E16C-A9B1A32676A9}"/>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3300094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4CD431-51E5-B842-D999-CF46BE770AC6}"/>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3" name="Footer Placeholder 2">
            <a:extLst>
              <a:ext uri="{FF2B5EF4-FFF2-40B4-BE49-F238E27FC236}">
                <a16:creationId xmlns:a16="http://schemas.microsoft.com/office/drawing/2014/main" id="{200E9C30-7916-F011-DFC0-CBAF506F01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45746A-30DE-2D19-14EC-C96D984C0C0A}"/>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379276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6C0EE-809D-F774-302D-E8F49583B22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902A0D3-9F13-22B7-1882-1BB40E6AD3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F74D1AF-200A-7FC3-9279-3EFA592D91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80913A9-FC12-AA3A-5085-0A1C5D37695B}"/>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6" name="Footer Placeholder 5">
            <a:extLst>
              <a:ext uri="{FF2B5EF4-FFF2-40B4-BE49-F238E27FC236}">
                <a16:creationId xmlns:a16="http://schemas.microsoft.com/office/drawing/2014/main" id="{82C068EE-38A6-F71E-295B-2FAE2FAAFC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56E727-3BF6-4D18-5D6B-41B374A12C49}"/>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2969892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DE43A-B9B3-8BB0-6553-263418B0C5D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B690C0C-7D6D-A5BC-AC46-DB3096A50D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CEA442-C653-7D4E-FA77-B589ACCDB1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9D7D9DD-672E-F9C0-9B0C-395C1B32D462}"/>
              </a:ext>
            </a:extLst>
          </p:cNvPr>
          <p:cNvSpPr>
            <a:spLocks noGrp="1"/>
          </p:cNvSpPr>
          <p:nvPr>
            <p:ph type="dt" sz="half" idx="10"/>
          </p:nvPr>
        </p:nvSpPr>
        <p:spPr/>
        <p:txBody>
          <a:bodyPr/>
          <a:lstStyle/>
          <a:p>
            <a:fld id="{38C104C5-A03A-2642-A2D2-B94CF894878E}" type="datetimeFigureOut">
              <a:rPr lang="en-US" smtClean="0"/>
              <a:t>6/15/22</a:t>
            </a:fld>
            <a:endParaRPr lang="en-US"/>
          </a:p>
        </p:txBody>
      </p:sp>
      <p:sp>
        <p:nvSpPr>
          <p:cNvPr id="6" name="Footer Placeholder 5">
            <a:extLst>
              <a:ext uri="{FF2B5EF4-FFF2-40B4-BE49-F238E27FC236}">
                <a16:creationId xmlns:a16="http://schemas.microsoft.com/office/drawing/2014/main" id="{541DC0D0-0491-4EB6-6AD2-92F7A99124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C2EA7F-78CB-5199-D9C8-6BF3846CCD4A}"/>
              </a:ext>
            </a:extLst>
          </p:cNvPr>
          <p:cNvSpPr>
            <a:spLocks noGrp="1"/>
          </p:cNvSpPr>
          <p:nvPr>
            <p:ph type="sldNum" sz="quarter" idx="12"/>
          </p:nvPr>
        </p:nvSpPr>
        <p:spPr/>
        <p:txBody>
          <a:bodyPr/>
          <a:lstStyle/>
          <a:p>
            <a:fld id="{618A320F-5E2C-3542-8CDA-B17EEF1FB5CA}" type="slidenum">
              <a:rPr lang="en-US" smtClean="0"/>
              <a:t>‹#›</a:t>
            </a:fld>
            <a:endParaRPr lang="en-US"/>
          </a:p>
        </p:txBody>
      </p:sp>
    </p:spTree>
    <p:extLst>
      <p:ext uri="{BB962C8B-B14F-4D97-AF65-F5344CB8AC3E}">
        <p14:creationId xmlns:p14="http://schemas.microsoft.com/office/powerpoint/2010/main" val="2662940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D793AD-AB39-87E6-A7C6-4C145355C7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ADA9AF4-EBAD-83EF-778B-2591163278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6297F5C-5722-50CD-C88C-372526BA3E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104C5-A03A-2642-A2D2-B94CF894878E}" type="datetimeFigureOut">
              <a:rPr lang="en-US" smtClean="0"/>
              <a:t>6/15/22</a:t>
            </a:fld>
            <a:endParaRPr lang="en-US"/>
          </a:p>
        </p:txBody>
      </p:sp>
      <p:sp>
        <p:nvSpPr>
          <p:cNvPr id="5" name="Footer Placeholder 4">
            <a:extLst>
              <a:ext uri="{FF2B5EF4-FFF2-40B4-BE49-F238E27FC236}">
                <a16:creationId xmlns:a16="http://schemas.microsoft.com/office/drawing/2014/main" id="{F52B1609-990C-2EF8-A9E0-B2280B7BC0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E7E-7B0A-6F15-781C-87C80FA33B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8A320F-5E2C-3542-8CDA-B17EEF1FB5CA}" type="slidenum">
              <a:rPr lang="en-US" smtClean="0"/>
              <a:t>‹#›</a:t>
            </a:fld>
            <a:endParaRPr lang="en-US"/>
          </a:p>
        </p:txBody>
      </p:sp>
    </p:spTree>
    <p:extLst>
      <p:ext uri="{BB962C8B-B14F-4D97-AF65-F5344CB8AC3E}">
        <p14:creationId xmlns:p14="http://schemas.microsoft.com/office/powerpoint/2010/main" val="2882902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56546589-012E-5DE4-26F5-1745341A07E7}"/>
              </a:ext>
            </a:extLst>
          </p:cNvPr>
          <p:cNvSpPr>
            <a:spLocks noGrp="1"/>
          </p:cNvSpPr>
          <p:nvPr>
            <p:ph type="title"/>
          </p:nvPr>
        </p:nvSpPr>
        <p:spPr>
          <a:xfrm>
            <a:off x="458920" y="453155"/>
            <a:ext cx="6089904" cy="1426464"/>
          </a:xfrm>
        </p:spPr>
        <p:txBody>
          <a:bodyPr>
            <a:normAutofit fontScale="90000"/>
          </a:bodyPr>
          <a:lstStyle/>
          <a:p>
            <a:br>
              <a:rPr lang="en-US" sz="2000" dirty="0">
                <a:solidFill>
                  <a:schemeClr val="bg1"/>
                </a:solidFill>
              </a:rPr>
            </a:br>
            <a:br>
              <a:rPr lang="en-US" sz="2000" dirty="0">
                <a:solidFill>
                  <a:schemeClr val="bg1"/>
                </a:solidFill>
              </a:rPr>
            </a:br>
            <a:br>
              <a:rPr lang="en-US" sz="2000" dirty="0">
                <a:solidFill>
                  <a:schemeClr val="bg1"/>
                </a:solidFill>
              </a:rPr>
            </a:br>
            <a:br>
              <a:rPr lang="en-US" sz="2000" dirty="0">
                <a:solidFill>
                  <a:schemeClr val="bg1"/>
                </a:solidFill>
              </a:rPr>
            </a:br>
            <a:r>
              <a:rPr lang="en-US" sz="2000" dirty="0">
                <a:solidFill>
                  <a:schemeClr val="bg1"/>
                </a:solidFill>
              </a:rPr>
              <a:t>Prisons and Probation: Sharing and Refocusing Knowledge and Practice/Prisons et Probation: </a:t>
            </a:r>
            <a:r>
              <a:rPr lang="en-US" sz="2000" dirty="0" err="1">
                <a:solidFill>
                  <a:schemeClr val="bg1"/>
                </a:solidFill>
              </a:rPr>
              <a:t>Partageons</a:t>
            </a:r>
            <a:r>
              <a:rPr lang="en-US" sz="2000" dirty="0">
                <a:solidFill>
                  <a:schemeClr val="bg1"/>
                </a:solidFill>
              </a:rPr>
              <a:t> et </a:t>
            </a:r>
            <a:r>
              <a:rPr lang="en-US" sz="2000" dirty="0" err="1">
                <a:solidFill>
                  <a:schemeClr val="bg1"/>
                </a:solidFill>
              </a:rPr>
              <a:t>recentrons</a:t>
            </a:r>
            <a:r>
              <a:rPr lang="en-US" sz="2000" dirty="0">
                <a:solidFill>
                  <a:schemeClr val="bg1"/>
                </a:solidFill>
              </a:rPr>
              <a:t> </a:t>
            </a:r>
            <a:r>
              <a:rPr lang="en-US" sz="2000" dirty="0" err="1">
                <a:solidFill>
                  <a:schemeClr val="bg1"/>
                </a:solidFill>
              </a:rPr>
              <a:t>nos</a:t>
            </a:r>
            <a:r>
              <a:rPr lang="en-US" sz="2000" dirty="0">
                <a:solidFill>
                  <a:schemeClr val="bg1"/>
                </a:solidFill>
              </a:rPr>
              <a:t> </a:t>
            </a:r>
            <a:r>
              <a:rPr lang="en-US" sz="2000" dirty="0" err="1">
                <a:solidFill>
                  <a:schemeClr val="bg1"/>
                </a:solidFill>
              </a:rPr>
              <a:t>connaissances</a:t>
            </a:r>
            <a:r>
              <a:rPr lang="en-US" sz="2000" dirty="0">
                <a:solidFill>
                  <a:schemeClr val="bg1"/>
                </a:solidFill>
              </a:rPr>
              <a:t> et </a:t>
            </a:r>
            <a:r>
              <a:rPr lang="en-US" sz="2000" dirty="0" err="1">
                <a:solidFill>
                  <a:schemeClr val="bg1"/>
                </a:solidFill>
              </a:rPr>
              <a:t>nos</a:t>
            </a:r>
            <a:r>
              <a:rPr lang="en-US" sz="2000" dirty="0">
                <a:solidFill>
                  <a:schemeClr val="bg1"/>
                </a:solidFill>
              </a:rPr>
              <a:t> pratiques.</a:t>
            </a:r>
            <a:br>
              <a:rPr lang="en-US" sz="2000" dirty="0">
                <a:solidFill>
                  <a:schemeClr val="bg1"/>
                </a:solidFill>
              </a:rPr>
            </a:br>
            <a:r>
              <a:rPr lang="en-US" sz="2000" dirty="0" err="1">
                <a:solidFill>
                  <a:schemeClr val="bg1"/>
                </a:solidFill>
              </a:rPr>
              <a:t>Sevila</a:t>
            </a:r>
            <a:r>
              <a:rPr lang="en-US" sz="2000" dirty="0">
                <a:solidFill>
                  <a:schemeClr val="bg1"/>
                </a:solidFill>
              </a:rPr>
              <a:t>, 21-22/6/2022</a:t>
            </a:r>
            <a:br>
              <a:rPr lang="en-GB" dirty="0"/>
            </a:br>
            <a:br>
              <a:rPr lang="en-GB" dirty="0"/>
            </a:br>
            <a:endParaRPr lang="en-US" sz="1200" dirty="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433B332-5D74-0794-115E-3FC92B70FABA}"/>
              </a:ext>
            </a:extLst>
          </p:cNvPr>
          <p:cNvSpPr>
            <a:spLocks noGrp="1"/>
          </p:cNvSpPr>
          <p:nvPr>
            <p:ph idx="1"/>
          </p:nvPr>
        </p:nvSpPr>
        <p:spPr>
          <a:xfrm>
            <a:off x="789456" y="2798385"/>
            <a:ext cx="10597729" cy="3283260"/>
          </a:xfrm>
        </p:spPr>
        <p:txBody>
          <a:bodyPr anchor="ctr">
            <a:normAutofit/>
          </a:bodyPr>
          <a:lstStyle/>
          <a:p>
            <a:pPr marL="0" indent="0" algn="ctr">
              <a:buNone/>
            </a:pPr>
            <a:r>
              <a:rPr lang="en-US" dirty="0"/>
              <a:t>Working better together for offender reintegration: the Third Sector perspective</a:t>
            </a:r>
            <a:endParaRPr lang="en-GB" dirty="0"/>
          </a:p>
          <a:p>
            <a:pPr marL="0" indent="0" algn="ctr">
              <a:buNone/>
            </a:pPr>
            <a:r>
              <a:rPr lang="en-US" dirty="0"/>
              <a:t>Professor Mary Corcoran</a:t>
            </a:r>
            <a:endParaRPr lang="en-GB" dirty="0"/>
          </a:p>
          <a:p>
            <a:pPr marL="0" indent="0" algn="ctr">
              <a:buNone/>
            </a:pPr>
            <a:r>
              <a:rPr lang="en-US" dirty="0" err="1"/>
              <a:t>Keele</a:t>
            </a:r>
            <a:r>
              <a:rPr lang="en-US" dirty="0"/>
              <a:t> University, UK.</a:t>
            </a:r>
            <a:endParaRPr lang="en-GB" dirty="0"/>
          </a:p>
          <a:p>
            <a:endParaRPr lang="en-US" sz="2700" dirty="0"/>
          </a:p>
        </p:txBody>
      </p:sp>
    </p:spTree>
    <p:extLst>
      <p:ext uri="{BB962C8B-B14F-4D97-AF65-F5344CB8AC3E}">
        <p14:creationId xmlns:p14="http://schemas.microsoft.com/office/powerpoint/2010/main" val="130382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itle 3">
            <a:extLst>
              <a:ext uri="{FF2B5EF4-FFF2-40B4-BE49-F238E27FC236}">
                <a16:creationId xmlns:a16="http://schemas.microsoft.com/office/drawing/2014/main" id="{F7872F1D-A313-4261-87BA-54C04BF7E65C}"/>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Partnership as response to policy problems in criminal justice</a:t>
            </a:r>
          </a:p>
        </p:txBody>
      </p:sp>
      <p:sp>
        <p:nvSpPr>
          <p:cNvPr id="12" name="Rectangle 11">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76771365-82EE-4627-A3FA-F91D258988F9}"/>
              </a:ext>
            </a:extLst>
          </p:cNvPr>
          <p:cNvSpPr>
            <a:spLocks noGrp="1"/>
          </p:cNvSpPr>
          <p:nvPr>
            <p:ph idx="1"/>
          </p:nvPr>
        </p:nvSpPr>
        <p:spPr>
          <a:xfrm>
            <a:off x="4379709" y="686862"/>
            <a:ext cx="7037591" cy="5475129"/>
          </a:xfrm>
        </p:spPr>
        <p:txBody>
          <a:bodyPr anchor="ctr">
            <a:normAutofit/>
          </a:bodyPr>
          <a:lstStyle/>
          <a:p>
            <a:r>
              <a:rPr lang="en-GB" sz="2600" dirty="0"/>
              <a:t>Three ‘wicked problems’ – seemingly intractable problems that have complex causes that are not amenable to straightforward or cheap solutions. Tend to recur because they are entrenched. </a:t>
            </a:r>
          </a:p>
          <a:p>
            <a:pPr marL="0" indent="0">
              <a:buNone/>
            </a:pPr>
            <a:r>
              <a:rPr lang="en-GB" sz="2600" dirty="0"/>
              <a:t>1. High and persistent levels of offending &amp; recidivism.</a:t>
            </a:r>
          </a:p>
          <a:p>
            <a:pPr marL="0" indent="0">
              <a:buNone/>
            </a:pPr>
            <a:r>
              <a:rPr lang="en-GB" sz="2600" dirty="0"/>
              <a:t>2. Cost of public criminal justice services/Austerity policy -&gt; severe budget cuts for prisons, probation, municipal and resettlement services.</a:t>
            </a:r>
          </a:p>
          <a:p>
            <a:pPr marL="0" indent="0">
              <a:buNone/>
            </a:pPr>
            <a:r>
              <a:rPr lang="en-GB" sz="2600" dirty="0"/>
              <a:t>3. The desire to make public services more efficient, and for providers (business, public sector and third sector) to evidence their effectiveness.</a:t>
            </a:r>
          </a:p>
        </p:txBody>
      </p:sp>
    </p:spTree>
    <p:extLst>
      <p:ext uri="{BB962C8B-B14F-4D97-AF65-F5344CB8AC3E}">
        <p14:creationId xmlns:p14="http://schemas.microsoft.com/office/powerpoint/2010/main" val="2978520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43DA64F-69BE-0370-C011-2DCA7147EA47}"/>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Policy idealism: the third sector as vanguard of reform</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CD8D2FA-276E-108E-F728-F44B96879533}"/>
              </a:ext>
            </a:extLst>
          </p:cNvPr>
          <p:cNvSpPr>
            <a:spLocks noGrp="1"/>
          </p:cNvSpPr>
          <p:nvPr>
            <p:ph idx="1"/>
          </p:nvPr>
        </p:nvSpPr>
        <p:spPr>
          <a:xfrm>
            <a:off x="4379709" y="686862"/>
            <a:ext cx="7037591" cy="5475129"/>
          </a:xfrm>
        </p:spPr>
        <p:txBody>
          <a:bodyPr anchor="ctr">
            <a:normAutofit/>
          </a:bodyPr>
          <a:lstStyle/>
          <a:p>
            <a:pPr marL="0" indent="0">
              <a:buNone/>
            </a:pPr>
            <a:r>
              <a:rPr lang="en-US" sz="2200" dirty="0"/>
              <a:t>Governments are enthusiastic about the </a:t>
            </a:r>
            <a:r>
              <a:rPr lang="en-US" sz="2200" i="1" dirty="0"/>
              <a:t>idea </a:t>
            </a:r>
            <a:r>
              <a:rPr lang="en-US" sz="2200" dirty="0"/>
              <a:t>of partnership between sectors but in application they tend to imagine that:</a:t>
            </a:r>
          </a:p>
          <a:p>
            <a:r>
              <a:rPr lang="en-US" sz="2200" dirty="0"/>
              <a:t>The third sector should become more like the public sector;</a:t>
            </a:r>
          </a:p>
          <a:p>
            <a:r>
              <a:rPr lang="en-US" sz="2200" dirty="0"/>
              <a:t>The public sector  should become more like business;</a:t>
            </a:r>
          </a:p>
          <a:p>
            <a:r>
              <a:rPr lang="en-US" sz="2200" dirty="0"/>
              <a:t>Business be should become more like charities!</a:t>
            </a:r>
          </a:p>
          <a:p>
            <a:pPr marL="0" indent="0">
              <a:buNone/>
            </a:pPr>
            <a:r>
              <a:rPr lang="en-US" sz="2200" dirty="0"/>
              <a:t>(Former senior Home Office/Ministry of Justice official).</a:t>
            </a:r>
          </a:p>
          <a:p>
            <a:pPr marL="0" indent="0">
              <a:buNone/>
            </a:pPr>
            <a:endParaRPr lang="en-US" sz="2200" dirty="0"/>
          </a:p>
          <a:p>
            <a:pPr marL="0" indent="0">
              <a:buNone/>
            </a:pPr>
            <a:r>
              <a:rPr lang="en-US" sz="2200" dirty="0"/>
              <a:t>Loss of identity of different sectors/agencies</a:t>
            </a:r>
          </a:p>
          <a:p>
            <a:pPr marL="0" indent="0">
              <a:buNone/>
            </a:pPr>
            <a:r>
              <a:rPr lang="en-US" sz="2200" dirty="0"/>
              <a:t>Merging functions of welfare/penal spheres</a:t>
            </a:r>
          </a:p>
          <a:p>
            <a:pPr marL="0" indent="0">
              <a:buNone/>
            </a:pPr>
            <a:r>
              <a:rPr lang="en-US" sz="2200" dirty="0"/>
              <a:t>Conflating interests of for-profit and public interest. </a:t>
            </a:r>
          </a:p>
        </p:txBody>
      </p:sp>
    </p:spTree>
    <p:extLst>
      <p:ext uri="{BB962C8B-B14F-4D97-AF65-F5344CB8AC3E}">
        <p14:creationId xmlns:p14="http://schemas.microsoft.com/office/powerpoint/2010/main" val="414374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9DC74-4F4C-678F-EC56-5142F84465B4}"/>
              </a:ext>
            </a:extLst>
          </p:cNvPr>
          <p:cNvSpPr>
            <a:spLocks noGrp="1"/>
          </p:cNvSpPr>
          <p:nvPr>
            <p:ph type="title"/>
          </p:nvPr>
        </p:nvSpPr>
        <p:spPr/>
        <p:txBody>
          <a:bodyPr/>
          <a:lstStyle/>
          <a:p>
            <a:r>
              <a:rPr lang="en-US" dirty="0"/>
              <a:t>Field-shaping events - 1990s to 2020s</a:t>
            </a:r>
          </a:p>
        </p:txBody>
      </p:sp>
      <p:graphicFrame>
        <p:nvGraphicFramePr>
          <p:cNvPr id="6" name="Content Placeholder 2">
            <a:extLst>
              <a:ext uri="{FF2B5EF4-FFF2-40B4-BE49-F238E27FC236}">
                <a16:creationId xmlns:a16="http://schemas.microsoft.com/office/drawing/2014/main" id="{F0934547-DB6E-253F-7E26-5BCB7E272AE1}"/>
              </a:ext>
            </a:extLst>
          </p:cNvPr>
          <p:cNvGraphicFramePr>
            <a:graphicFrameLocks noGrp="1"/>
          </p:cNvGraphicFramePr>
          <p:nvPr>
            <p:ph sz="half" idx="1"/>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a:extLst>
              <a:ext uri="{FF2B5EF4-FFF2-40B4-BE49-F238E27FC236}">
                <a16:creationId xmlns:a16="http://schemas.microsoft.com/office/drawing/2014/main" id="{7F607C6F-532E-C310-9E2C-B187BD28E862}"/>
              </a:ext>
            </a:extLst>
          </p:cNvPr>
          <p:cNvSpPr>
            <a:spLocks noGrp="1"/>
          </p:cNvSpPr>
          <p:nvPr>
            <p:ph sz="half" idx="2"/>
          </p:nvPr>
        </p:nvSpPr>
        <p:spPr/>
        <p:txBody>
          <a:bodyPr>
            <a:normAutofit fontScale="77500" lnSpcReduction="20000"/>
          </a:bodyPr>
          <a:lstStyle/>
          <a:p>
            <a:pPr marL="0" indent="0">
              <a:buNone/>
            </a:pPr>
            <a:r>
              <a:rPr lang="en-GB" dirty="0"/>
              <a:t>The voluntary sector has legitimately, and adroitly, adopted a ‘Janus-faced’ strategy in order to operate on many fronts. Nevertheless, it may be argued that a cluster of recent developments is placing greater strains on these certitudes. This process has been liked to a ‘great unsettlement’ for the voluntary sector where resources, relationships, approaches and understandings’ that existed previously are increasingly called into question. To this insight we add an unsettlement’, or departure from, the state–voluntary sector consensus as the social democratic model of public welfare makes a transition towards a </a:t>
            </a:r>
            <a:r>
              <a:rPr lang="en-GB" dirty="0" err="1"/>
              <a:t>marketised</a:t>
            </a:r>
            <a:r>
              <a:rPr lang="en-GB" dirty="0"/>
              <a:t> model (Corcoran, Williams, Prince and Maguire, 2018). </a:t>
            </a:r>
          </a:p>
          <a:p>
            <a:endParaRPr lang="en-US" dirty="0"/>
          </a:p>
        </p:txBody>
      </p:sp>
    </p:spTree>
    <p:extLst>
      <p:ext uri="{BB962C8B-B14F-4D97-AF65-F5344CB8AC3E}">
        <p14:creationId xmlns:p14="http://schemas.microsoft.com/office/powerpoint/2010/main" val="2808150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144591-E9E9-4209-8701-3BB48A917D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B5EE40-3B4D-FE42-8856-0AC145373109}"/>
              </a:ext>
            </a:extLst>
          </p:cNvPr>
          <p:cNvSpPr>
            <a:spLocks noGrp="1"/>
          </p:cNvSpPr>
          <p:nvPr>
            <p:ph type="title"/>
          </p:nvPr>
        </p:nvSpPr>
        <p:spPr>
          <a:xfrm>
            <a:off x="7953040" y="640316"/>
            <a:ext cx="3337715" cy="5577367"/>
          </a:xfrm>
        </p:spPr>
        <p:txBody>
          <a:bodyPr>
            <a:normAutofit/>
          </a:bodyPr>
          <a:lstStyle/>
          <a:p>
            <a:pPr algn="ctr"/>
            <a:r>
              <a:rPr lang="en-US" sz="3600" b="1" i="1" dirty="0">
                <a:solidFill>
                  <a:srgbClr val="002060"/>
                </a:solidFill>
              </a:rPr>
              <a:t>‘</a:t>
            </a:r>
            <a:r>
              <a:rPr lang="en-US" sz="3200" b="1" i="1" dirty="0">
                <a:solidFill>
                  <a:srgbClr val="002060"/>
                </a:solidFill>
              </a:rPr>
              <a:t>Collapsing under the weight of its own complexity’.</a:t>
            </a:r>
            <a:br>
              <a:rPr lang="en-US" sz="3200" b="1" dirty="0">
                <a:solidFill>
                  <a:srgbClr val="002060"/>
                </a:solidFill>
              </a:rPr>
            </a:br>
            <a:r>
              <a:rPr lang="en-US" sz="3200" b="1" dirty="0">
                <a:solidFill>
                  <a:srgbClr val="002060"/>
                </a:solidFill>
              </a:rPr>
              <a:t>Transforming Rehabilitation: prime provider subcontracting model for</a:t>
            </a:r>
            <a:br>
              <a:rPr lang="en-US" sz="3200" b="1" dirty="0">
                <a:solidFill>
                  <a:srgbClr val="002060"/>
                </a:solidFill>
              </a:rPr>
            </a:br>
            <a:r>
              <a:rPr lang="en-US" sz="3200" b="1" dirty="0">
                <a:solidFill>
                  <a:srgbClr val="002060"/>
                </a:solidFill>
              </a:rPr>
              <a:t>outsourced  probation, UK. 2014-2021.</a:t>
            </a:r>
          </a:p>
        </p:txBody>
      </p:sp>
      <p:graphicFrame>
        <p:nvGraphicFramePr>
          <p:cNvPr id="4" name="Content Placeholder 3">
            <a:extLst>
              <a:ext uri="{FF2B5EF4-FFF2-40B4-BE49-F238E27FC236}">
                <a16:creationId xmlns:a16="http://schemas.microsoft.com/office/drawing/2014/main" id="{E6A007B3-5CBC-D643-B32B-FD2958FF793B}"/>
              </a:ext>
            </a:extLst>
          </p:cNvPr>
          <p:cNvGraphicFramePr>
            <a:graphicFrameLocks noGrp="1"/>
          </p:cNvGraphicFramePr>
          <p:nvPr>
            <p:ph idx="1"/>
            <p:extLst>
              <p:ext uri="{D42A27DB-BD31-4B8C-83A1-F6EECF244321}">
                <p14:modId xmlns:p14="http://schemas.microsoft.com/office/powerpoint/2010/main" val="1698577838"/>
              </p:ext>
            </p:extLst>
          </p:nvPr>
        </p:nvGraphicFramePr>
        <p:xfrm>
          <a:off x="838200" y="620392"/>
          <a:ext cx="6630174"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852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7189123-4FF9-5BCA-5368-9DFCCB6DAB38}"/>
              </a:ext>
            </a:extLst>
          </p:cNvPr>
          <p:cNvSpPr>
            <a:spLocks noGrp="1"/>
          </p:cNvSpPr>
          <p:nvPr>
            <p:ph type="title"/>
          </p:nvPr>
        </p:nvSpPr>
        <p:spPr>
          <a:xfrm>
            <a:off x="777240" y="731519"/>
            <a:ext cx="2845191" cy="3237579"/>
          </a:xfrm>
        </p:spPr>
        <p:txBody>
          <a:bodyPr>
            <a:normAutofit/>
          </a:bodyPr>
          <a:lstStyle/>
          <a:p>
            <a:r>
              <a:rPr lang="en-US" sz="3800" dirty="0">
                <a:solidFill>
                  <a:srgbClr val="FFFFFF"/>
                </a:solidFill>
              </a:rPr>
              <a:t>Desistance – a fluid and gradual process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4ADD55F-6243-17FC-8659-91A74FAB3D76}"/>
              </a:ext>
            </a:extLst>
          </p:cNvPr>
          <p:cNvSpPr>
            <a:spLocks noGrp="1"/>
          </p:cNvSpPr>
          <p:nvPr>
            <p:ph idx="1"/>
          </p:nvPr>
        </p:nvSpPr>
        <p:spPr>
          <a:xfrm>
            <a:off x="4379709" y="686862"/>
            <a:ext cx="7037591" cy="5475129"/>
          </a:xfrm>
        </p:spPr>
        <p:txBody>
          <a:bodyPr anchor="ctr">
            <a:normAutofit/>
          </a:bodyPr>
          <a:lstStyle/>
          <a:p>
            <a:pPr marL="0" indent="0">
              <a:buNone/>
            </a:pPr>
            <a:r>
              <a:rPr lang="en-US" sz="2400" b="1" dirty="0"/>
              <a:t>Primary desistance </a:t>
            </a:r>
            <a:r>
              <a:rPr lang="en-US" sz="2400" dirty="0"/>
              <a:t>refers to any crime-free phase in the course of a criminal career (</a:t>
            </a:r>
            <a:r>
              <a:rPr lang="en-US" sz="2400" dirty="0" err="1"/>
              <a:t>Maruna</a:t>
            </a:r>
            <a:r>
              <a:rPr lang="en-US" sz="2400" dirty="0"/>
              <a:t>, 2001: </a:t>
            </a:r>
            <a:r>
              <a:rPr lang="en-US" sz="2400" dirty="0" err="1"/>
              <a:t>Farrall</a:t>
            </a:r>
            <a:r>
              <a:rPr lang="en-US" sz="2400" dirty="0"/>
              <a:t> 2014)</a:t>
            </a:r>
          </a:p>
          <a:p>
            <a:pPr marL="0" indent="0">
              <a:buNone/>
            </a:pPr>
            <a:r>
              <a:rPr lang="en-US" sz="2400" b="1" dirty="0"/>
              <a:t>Secondary desistance </a:t>
            </a:r>
            <a:r>
              <a:rPr lang="en-US" sz="2400" dirty="0"/>
              <a:t>happens when the individual assumes a non-offending identity (Calverley,  2014:  Gadd 2006) </a:t>
            </a:r>
          </a:p>
          <a:p>
            <a:pPr marL="0" indent="0">
              <a:buNone/>
            </a:pPr>
            <a:r>
              <a:rPr lang="en-US" sz="2400" b="1" dirty="0">
                <a:solidFill>
                  <a:srgbClr val="002060"/>
                </a:solidFill>
              </a:rPr>
              <a:t>Tertiary desistance shifts in a </a:t>
            </a:r>
            <a:r>
              <a:rPr lang="en-US" sz="2400" b="1" dirty="0" err="1">
                <a:solidFill>
                  <a:srgbClr val="002060"/>
                </a:solidFill>
              </a:rPr>
              <a:t>desister’s</a:t>
            </a:r>
            <a:r>
              <a:rPr lang="en-US" sz="2400" b="1" dirty="0">
                <a:solidFill>
                  <a:srgbClr val="002060"/>
                </a:solidFill>
              </a:rPr>
              <a:t> sense of belonging to a </a:t>
            </a:r>
            <a:r>
              <a:rPr lang="en-US" sz="2400" b="1" u="sng" dirty="0">
                <a:solidFill>
                  <a:srgbClr val="002060"/>
                </a:solidFill>
              </a:rPr>
              <a:t>moral, social and political community </a:t>
            </a:r>
            <a:r>
              <a:rPr lang="en-US" sz="2400" b="1" dirty="0">
                <a:solidFill>
                  <a:srgbClr val="002060"/>
                </a:solidFill>
              </a:rPr>
              <a:t>(McNeill, 2015), involving recognition of ability and desire to change, a subjective sense of belonging , interaction with others (Weaver, 2016), trust between prisoners/probationers and staff (</a:t>
            </a:r>
            <a:r>
              <a:rPr lang="en-US" sz="2400" b="1" dirty="0" err="1">
                <a:solidFill>
                  <a:srgbClr val="002060"/>
                </a:solidFill>
              </a:rPr>
              <a:t>Ugelvik</a:t>
            </a:r>
            <a:r>
              <a:rPr lang="en-US" sz="2400" b="1" dirty="0">
                <a:solidFill>
                  <a:srgbClr val="002060"/>
                </a:solidFill>
              </a:rPr>
              <a:t>, 2022), imagination and creativity (Healy, 2014).</a:t>
            </a:r>
          </a:p>
          <a:p>
            <a:r>
              <a:rPr lang="en-US" sz="2400" dirty="0"/>
              <a:t>Desistance = relational, situated/local, affective, (symbolic) interaction.</a:t>
            </a:r>
          </a:p>
        </p:txBody>
      </p:sp>
    </p:spTree>
    <p:extLst>
      <p:ext uri="{BB962C8B-B14F-4D97-AF65-F5344CB8AC3E}">
        <p14:creationId xmlns:p14="http://schemas.microsoft.com/office/powerpoint/2010/main" val="1964024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ABF3A9EC-BC81-D20C-8DED-0AA6A089FD1B}"/>
              </a:ext>
            </a:extLst>
          </p:cNvPr>
          <p:cNvSpPr>
            <a:spLocks noGrp="1"/>
          </p:cNvSpPr>
          <p:nvPr>
            <p:ph type="title"/>
          </p:nvPr>
        </p:nvSpPr>
        <p:spPr>
          <a:xfrm>
            <a:off x="777240" y="731519"/>
            <a:ext cx="2845191" cy="3237579"/>
          </a:xfrm>
        </p:spPr>
        <p:txBody>
          <a:bodyPr>
            <a:normAutofit/>
          </a:bodyPr>
          <a:lstStyle/>
          <a:p>
            <a:r>
              <a:rPr lang="en-US" sz="3200">
                <a:solidFill>
                  <a:srgbClr val="FFFFFF"/>
                </a:solidFill>
              </a:rPr>
              <a:t>Third sector – the interpersonal and socio-political nature of their work</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86B2E32-2AF1-F392-BDB0-6A48C78F5B58}"/>
              </a:ext>
            </a:extLst>
          </p:cNvPr>
          <p:cNvSpPr>
            <a:spLocks noGrp="1"/>
          </p:cNvSpPr>
          <p:nvPr>
            <p:ph idx="1"/>
          </p:nvPr>
        </p:nvSpPr>
        <p:spPr>
          <a:xfrm>
            <a:off x="4379709" y="686862"/>
            <a:ext cx="7037591" cy="5475129"/>
          </a:xfrm>
        </p:spPr>
        <p:txBody>
          <a:bodyPr anchor="ctr">
            <a:noAutofit/>
          </a:bodyPr>
          <a:lstStyle/>
          <a:p>
            <a:r>
              <a:rPr lang="en-US" sz="1800" dirty="0"/>
              <a:t>Third sector focus on the foundational, ‘pre-desistance work’ (Buck), that is, preparation in building basic esteem, recognition, confidence etc.</a:t>
            </a:r>
          </a:p>
          <a:p>
            <a:r>
              <a:rPr lang="en-US" sz="1800" dirty="0"/>
              <a:t>Taking uncertainty as a given basis for complex work with </a:t>
            </a:r>
            <a:r>
              <a:rPr lang="en-US" sz="1800" dirty="0" err="1"/>
              <a:t>desisters</a:t>
            </a:r>
            <a:endParaRPr lang="en-US" sz="1800" dirty="0"/>
          </a:p>
          <a:p>
            <a:r>
              <a:rPr lang="en-US" sz="1800" dirty="0"/>
              <a:t>Oriented towards desistance rather than offence focused</a:t>
            </a:r>
          </a:p>
          <a:p>
            <a:r>
              <a:rPr lang="en-US" sz="1800" dirty="0"/>
              <a:t>Complex relationships with partners and service users </a:t>
            </a:r>
          </a:p>
          <a:p>
            <a:r>
              <a:rPr lang="en-US" sz="1800" dirty="0"/>
              <a:t>An acceptance of the fears, difficulties and conflicts experienced by </a:t>
            </a:r>
            <a:r>
              <a:rPr lang="en-US" sz="1800" dirty="0" err="1"/>
              <a:t>desisters</a:t>
            </a:r>
            <a:endParaRPr lang="en-US" sz="1800" dirty="0"/>
          </a:p>
          <a:p>
            <a:r>
              <a:rPr lang="en-US" sz="1800" dirty="0"/>
              <a:t>‘In finding voice, convicted people </a:t>
            </a:r>
            <a:r>
              <a:rPr lang="en-US" sz="1800" i="1" dirty="0"/>
              <a:t>challenge</a:t>
            </a:r>
            <a:r>
              <a:rPr lang="en-US" sz="1800" dirty="0"/>
              <a:t> </a:t>
            </a:r>
            <a:r>
              <a:rPr lang="en-US" sz="1800" dirty="0" err="1"/>
              <a:t>professionalised</a:t>
            </a:r>
            <a:r>
              <a:rPr lang="en-US" sz="1800" dirty="0"/>
              <a:t> understanding of ‘offenders’ (Buck, 2020)</a:t>
            </a:r>
          </a:p>
          <a:p>
            <a:r>
              <a:rPr lang="en-US" sz="1800" dirty="0"/>
              <a:t>Desistance work is both restrictive and empowering</a:t>
            </a:r>
          </a:p>
          <a:p>
            <a:r>
              <a:rPr lang="en-US" sz="1800" dirty="0"/>
              <a:t>Clients remain subject to state-managed carceral and community justice</a:t>
            </a:r>
          </a:p>
          <a:p>
            <a:r>
              <a:rPr lang="en-US" sz="1800" dirty="0"/>
              <a:t>Holistic, person-</a:t>
            </a:r>
            <a:r>
              <a:rPr lang="en-US" sz="1800" dirty="0" err="1"/>
              <a:t>centred</a:t>
            </a:r>
            <a:r>
              <a:rPr lang="en-US" sz="1800" dirty="0"/>
              <a:t> approach can conflict with actuarial and managerial priorities</a:t>
            </a:r>
          </a:p>
        </p:txBody>
      </p:sp>
    </p:spTree>
    <p:extLst>
      <p:ext uri="{BB962C8B-B14F-4D97-AF65-F5344CB8AC3E}">
        <p14:creationId xmlns:p14="http://schemas.microsoft.com/office/powerpoint/2010/main" val="2655145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0C2462CD-F7CE-6DE2-7A7A-C969F684D03F}"/>
              </a:ext>
            </a:extLst>
          </p:cNvPr>
          <p:cNvSpPr>
            <a:spLocks noGrp="1"/>
          </p:cNvSpPr>
          <p:nvPr>
            <p:ph type="title"/>
          </p:nvPr>
        </p:nvSpPr>
        <p:spPr>
          <a:xfrm>
            <a:off x="777240" y="731519"/>
            <a:ext cx="2845191" cy="3237579"/>
          </a:xfrm>
        </p:spPr>
        <p:txBody>
          <a:bodyPr>
            <a:normAutofit/>
          </a:bodyPr>
          <a:lstStyle/>
          <a:p>
            <a:r>
              <a:rPr lang="en-US" sz="3200" dirty="0">
                <a:solidFill>
                  <a:srgbClr val="FFFFFF"/>
                </a:solidFill>
              </a:rPr>
              <a:t>Legitimate third sector role</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5FEE623-E24B-2AED-4E83-3CA7A9A44EA1}"/>
              </a:ext>
            </a:extLst>
          </p:cNvPr>
          <p:cNvSpPr>
            <a:spLocks noGrp="1"/>
          </p:cNvSpPr>
          <p:nvPr>
            <p:ph idx="1"/>
          </p:nvPr>
        </p:nvSpPr>
        <p:spPr>
          <a:xfrm>
            <a:off x="4379709" y="448055"/>
            <a:ext cx="7037591" cy="5713936"/>
          </a:xfrm>
        </p:spPr>
        <p:txBody>
          <a:bodyPr anchor="ctr">
            <a:normAutofit/>
          </a:bodyPr>
          <a:lstStyle/>
          <a:p>
            <a:r>
              <a:rPr lang="en-US" sz="2600" dirty="0"/>
              <a:t>Criminal justice third sector a significant resource – financially, workforce, community volunteers.</a:t>
            </a:r>
          </a:p>
          <a:p>
            <a:r>
              <a:rPr lang="en-US" sz="2600" dirty="0"/>
              <a:t>Sector harmed by state- or corporate ‘capture’</a:t>
            </a:r>
          </a:p>
          <a:p>
            <a:r>
              <a:rPr lang="en-US" sz="2600" dirty="0"/>
              <a:t>Consciousness of the avoidable harms that may be perpetuated by the use of volunteers.</a:t>
            </a:r>
          </a:p>
          <a:p>
            <a:r>
              <a:rPr lang="en-US" sz="2600" dirty="0"/>
              <a:t>A limit to penal drift – the restriction of risk-management and rule violation sanctioning powers from the statutory sector to voluntary sector ‘partners’.</a:t>
            </a:r>
          </a:p>
          <a:p>
            <a:r>
              <a:rPr lang="en-US" sz="2600" dirty="0"/>
              <a:t>Permitting 3rd sector to apply ‘legitimacy clauses’ when undertaking contract work without penalty in commissioning.</a:t>
            </a:r>
          </a:p>
          <a:p>
            <a:r>
              <a:rPr lang="en-US" sz="2600" dirty="0"/>
              <a:t>Sector-wide guidelines/code of ethics.</a:t>
            </a:r>
          </a:p>
        </p:txBody>
      </p:sp>
    </p:spTree>
    <p:extLst>
      <p:ext uri="{BB962C8B-B14F-4D97-AF65-F5344CB8AC3E}">
        <p14:creationId xmlns:p14="http://schemas.microsoft.com/office/powerpoint/2010/main" val="1630392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5699ADD4-4DE2-073F-7CDD-E9434DDA93EC}"/>
              </a:ext>
            </a:extLst>
          </p:cNvPr>
          <p:cNvSpPr>
            <a:spLocks noGrp="1"/>
          </p:cNvSpPr>
          <p:nvPr>
            <p:ph type="title"/>
          </p:nvPr>
        </p:nvSpPr>
        <p:spPr>
          <a:xfrm>
            <a:off x="777240" y="731519"/>
            <a:ext cx="2845191" cy="3237579"/>
          </a:xfrm>
        </p:spPr>
        <p:txBody>
          <a:bodyPr>
            <a:normAutofit/>
          </a:bodyPr>
          <a:lstStyle/>
          <a:p>
            <a:r>
              <a:rPr lang="en-US" sz="2400">
                <a:solidFill>
                  <a:srgbClr val="FFFFFF"/>
                </a:solidFill>
              </a:rPr>
              <a:t>What ‘better’ means –  core conditions for resilient partnerships in desistance (Corcoran et al, 2017, 2018, 2019, 2020a,b).</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Content Placeholder 2">
            <a:extLst>
              <a:ext uri="{FF2B5EF4-FFF2-40B4-BE49-F238E27FC236}">
                <a16:creationId xmlns:a16="http://schemas.microsoft.com/office/drawing/2014/main" id="{2B4FE068-E549-2E5D-359A-E917E7A1E02A}"/>
              </a:ext>
            </a:extLst>
          </p:cNvPr>
          <p:cNvGraphicFramePr>
            <a:graphicFrameLocks noGrp="1"/>
          </p:cNvGraphicFramePr>
          <p:nvPr>
            <p:ph idx="1"/>
          </p:nvPr>
        </p:nvGraphicFramePr>
        <p:xfrm>
          <a:off x="4379709" y="686862"/>
          <a:ext cx="7037591" cy="54751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0603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935</Words>
  <Application>Microsoft Macintosh PowerPoint</Application>
  <PresentationFormat>Widescreen</PresentationFormat>
  <Paragraphs>62</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    Prisons and Probation: Sharing and Refocusing Knowledge and Practice/Prisons et Probation: Partageons et recentrons nos connaissances et nos pratiques. Sevila, 21-22/6/2022  </vt:lpstr>
      <vt:lpstr>Partnership as response to policy problems in criminal justice</vt:lpstr>
      <vt:lpstr>Policy idealism: the third sector as vanguard of reform</vt:lpstr>
      <vt:lpstr>Field-shaping events - 1990s to 2020s</vt:lpstr>
      <vt:lpstr>‘Collapsing under the weight of its own complexity’. Transforming Rehabilitation: prime provider subcontracting model for outsourced  probation, UK. 2014-2021.</vt:lpstr>
      <vt:lpstr>Desistance – a fluid and gradual process</vt:lpstr>
      <vt:lpstr>Third sector – the interpersonal and socio-political nature of their work</vt:lpstr>
      <vt:lpstr>Legitimate third sector role</vt:lpstr>
      <vt:lpstr>What ‘better’ means –  core conditions for resilient partnerships in desistance (Corcoran et al, 2017, 2018, 2019, 2020a,b).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Prisons and Probation: Sharing and Refocusing Knowledge and Practice/Prisons et Probation: Partageons et recentrons nos connaissances et nos pratiques. Sevila, 21-22/6/2022  </dc:title>
  <dc:creator>Mary Corcoran</dc:creator>
  <cp:lastModifiedBy>Mary Corcoran</cp:lastModifiedBy>
  <cp:revision>3</cp:revision>
  <dcterms:created xsi:type="dcterms:W3CDTF">2022-06-12T07:04:31Z</dcterms:created>
  <dcterms:modified xsi:type="dcterms:W3CDTF">2022-06-15T11:27:56Z</dcterms:modified>
</cp:coreProperties>
</file>