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
  </p:notesMasterIdLst>
  <p:handoutMasterIdLst>
    <p:handoutMasterId r:id="rId4"/>
  </p:handoutMasterIdLst>
  <p:sldIdLst>
    <p:sldId id="260" r:id="rId2"/>
  </p:sldIdLst>
  <p:sldSz cx="32918400" cy="19202400"/>
  <p:notesSz cx="6980238" cy="9223375"/>
  <p:defaultTextStyle>
    <a:defPPr>
      <a:defRPr lang="en-US"/>
    </a:defPPr>
    <a:lvl1pPr algn="l" rtl="0" eaLnBrk="0" fontAlgn="base" hangingPunct="0">
      <a:spcBef>
        <a:spcPct val="0"/>
      </a:spcBef>
      <a:spcAft>
        <a:spcPct val="0"/>
      </a:spcAft>
      <a:defRPr sz="10600" kern="1200">
        <a:solidFill>
          <a:schemeClr val="tx2"/>
        </a:solidFill>
        <a:latin typeface="Arial" panose="020B0604020202020204" pitchFamily="34" charset="0"/>
        <a:ea typeface="MS PGothic" panose="020B0600070205080204" pitchFamily="50" charset="-128"/>
        <a:cs typeface="+mn-cs"/>
      </a:defRPr>
    </a:lvl1pPr>
    <a:lvl2pPr marL="457200" algn="l" rtl="0" eaLnBrk="0" fontAlgn="base" hangingPunct="0">
      <a:spcBef>
        <a:spcPct val="0"/>
      </a:spcBef>
      <a:spcAft>
        <a:spcPct val="0"/>
      </a:spcAft>
      <a:defRPr sz="10600" kern="1200">
        <a:solidFill>
          <a:schemeClr val="tx2"/>
        </a:solidFill>
        <a:latin typeface="Arial" panose="020B0604020202020204" pitchFamily="34" charset="0"/>
        <a:ea typeface="MS PGothic" panose="020B0600070205080204" pitchFamily="50" charset="-128"/>
        <a:cs typeface="+mn-cs"/>
      </a:defRPr>
    </a:lvl2pPr>
    <a:lvl3pPr marL="914400" algn="l" rtl="0" eaLnBrk="0" fontAlgn="base" hangingPunct="0">
      <a:spcBef>
        <a:spcPct val="0"/>
      </a:spcBef>
      <a:spcAft>
        <a:spcPct val="0"/>
      </a:spcAft>
      <a:defRPr sz="10600" kern="1200">
        <a:solidFill>
          <a:schemeClr val="tx2"/>
        </a:solidFill>
        <a:latin typeface="Arial" panose="020B0604020202020204" pitchFamily="34" charset="0"/>
        <a:ea typeface="MS PGothic" panose="020B0600070205080204" pitchFamily="50" charset="-128"/>
        <a:cs typeface="+mn-cs"/>
      </a:defRPr>
    </a:lvl3pPr>
    <a:lvl4pPr marL="1371600" algn="l" rtl="0" eaLnBrk="0" fontAlgn="base" hangingPunct="0">
      <a:spcBef>
        <a:spcPct val="0"/>
      </a:spcBef>
      <a:spcAft>
        <a:spcPct val="0"/>
      </a:spcAft>
      <a:defRPr sz="10600" kern="1200">
        <a:solidFill>
          <a:schemeClr val="tx2"/>
        </a:solidFill>
        <a:latin typeface="Arial" panose="020B0604020202020204" pitchFamily="34" charset="0"/>
        <a:ea typeface="MS PGothic" panose="020B0600070205080204" pitchFamily="50" charset="-128"/>
        <a:cs typeface="+mn-cs"/>
      </a:defRPr>
    </a:lvl4pPr>
    <a:lvl5pPr marL="1828800" algn="l" rtl="0" eaLnBrk="0" fontAlgn="base" hangingPunct="0">
      <a:spcBef>
        <a:spcPct val="0"/>
      </a:spcBef>
      <a:spcAft>
        <a:spcPct val="0"/>
      </a:spcAft>
      <a:defRPr sz="10600" kern="1200">
        <a:solidFill>
          <a:schemeClr val="tx2"/>
        </a:solidFill>
        <a:latin typeface="Arial" panose="020B0604020202020204" pitchFamily="34" charset="0"/>
        <a:ea typeface="MS PGothic" panose="020B0600070205080204" pitchFamily="50" charset="-128"/>
        <a:cs typeface="+mn-cs"/>
      </a:defRPr>
    </a:lvl5pPr>
    <a:lvl6pPr marL="2286000" algn="l" defTabSz="914400" rtl="0" eaLnBrk="1" latinLnBrk="0" hangingPunct="1">
      <a:defRPr sz="10600" kern="1200">
        <a:solidFill>
          <a:schemeClr val="tx2"/>
        </a:solidFill>
        <a:latin typeface="Arial" panose="020B0604020202020204" pitchFamily="34" charset="0"/>
        <a:ea typeface="MS PGothic" panose="020B0600070205080204" pitchFamily="50" charset="-128"/>
        <a:cs typeface="+mn-cs"/>
      </a:defRPr>
    </a:lvl6pPr>
    <a:lvl7pPr marL="2743200" algn="l" defTabSz="914400" rtl="0" eaLnBrk="1" latinLnBrk="0" hangingPunct="1">
      <a:defRPr sz="10600" kern="1200">
        <a:solidFill>
          <a:schemeClr val="tx2"/>
        </a:solidFill>
        <a:latin typeface="Arial" panose="020B0604020202020204" pitchFamily="34" charset="0"/>
        <a:ea typeface="MS PGothic" panose="020B0600070205080204" pitchFamily="50" charset="-128"/>
        <a:cs typeface="+mn-cs"/>
      </a:defRPr>
    </a:lvl7pPr>
    <a:lvl8pPr marL="3200400" algn="l" defTabSz="914400" rtl="0" eaLnBrk="1" latinLnBrk="0" hangingPunct="1">
      <a:defRPr sz="10600" kern="1200">
        <a:solidFill>
          <a:schemeClr val="tx2"/>
        </a:solidFill>
        <a:latin typeface="Arial" panose="020B0604020202020204" pitchFamily="34" charset="0"/>
        <a:ea typeface="MS PGothic" panose="020B0600070205080204" pitchFamily="50" charset="-128"/>
        <a:cs typeface="+mn-cs"/>
      </a:defRPr>
    </a:lvl8pPr>
    <a:lvl9pPr marL="3657600" algn="l" defTabSz="914400" rtl="0" eaLnBrk="1" latinLnBrk="0" hangingPunct="1">
      <a:defRPr sz="10600" kern="1200">
        <a:solidFill>
          <a:schemeClr val="tx2"/>
        </a:solidFill>
        <a:latin typeface="Arial" panose="020B0604020202020204" pitchFamily="34" charset="0"/>
        <a:ea typeface="MS PGothic" panose="020B0600070205080204" pitchFamily="50" charset="-128"/>
        <a:cs typeface="+mn-cs"/>
      </a:defRPr>
    </a:lvl9pPr>
  </p:defaultTextStyle>
  <p:extLst>
    <p:ext uri="{EFAFB233-063F-42B5-8137-9DF3F51BA10A}">
      <p15:sldGuideLst xmlns:p15="http://schemas.microsoft.com/office/powerpoint/2012/main">
        <p15:guide id="1" orient="horz" pos="11376">
          <p15:clr>
            <a:srgbClr val="A4A3A4"/>
          </p15:clr>
        </p15:guide>
        <p15:guide id="2" orient="horz" pos="11952">
          <p15:clr>
            <a:srgbClr val="A4A3A4"/>
          </p15:clr>
        </p15:guide>
        <p15:guide id="3" orient="horz" pos="2016">
          <p15:clr>
            <a:srgbClr val="A4A3A4"/>
          </p15:clr>
        </p15:guide>
        <p15:guide id="4" orient="horz" pos="2160">
          <p15:clr>
            <a:srgbClr val="A4A3A4"/>
          </p15:clr>
        </p15:guide>
        <p15:guide id="5" orient="horz" pos="144">
          <p15:clr>
            <a:srgbClr val="A4A3A4"/>
          </p15:clr>
        </p15:guide>
        <p15:guide id="6" orient="horz" pos="2736">
          <p15:clr>
            <a:srgbClr val="A4A3A4"/>
          </p15:clr>
        </p15:guide>
        <p15:guide id="7" orient="horz" pos="432">
          <p15:clr>
            <a:srgbClr val="A4A3A4"/>
          </p15:clr>
        </p15:guide>
        <p15:guide id="8" orient="horz" pos="6192">
          <p15:clr>
            <a:srgbClr val="A4A3A4"/>
          </p15:clr>
        </p15:guide>
        <p15:guide id="9" pos="15379">
          <p15:clr>
            <a:srgbClr val="A4A3A4"/>
          </p15:clr>
        </p15:guide>
        <p15:guide id="10" pos="5357">
          <p15:clr>
            <a:srgbClr val="A4A3A4"/>
          </p15:clr>
        </p15:guide>
        <p15:guide id="11" pos="15725">
          <p15:clr>
            <a:srgbClr val="A4A3A4"/>
          </p15:clr>
        </p15:guide>
        <p15:guide id="12" pos="10195">
          <p15:clr>
            <a:srgbClr val="A4A3A4"/>
          </p15:clr>
        </p15:guide>
        <p15:guide id="13" pos="173">
          <p15:clr>
            <a:srgbClr val="A4A3A4"/>
          </p15:clr>
        </p15:guide>
        <p15:guide id="14" pos="10541">
          <p15:clr>
            <a:srgbClr val="A4A3A4"/>
          </p15:clr>
        </p15:guide>
        <p15:guide id="15" pos="5011">
          <p15:clr>
            <a:srgbClr val="A4A3A4"/>
          </p15:clr>
        </p15:guide>
        <p15:guide id="16" pos="205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FFE9"/>
    <a:srgbClr val="E9EFFF"/>
    <a:srgbClr val="A7CBFF"/>
    <a:srgbClr val="85B6FF"/>
    <a:srgbClr val="63A2FF"/>
    <a:srgbClr val="004FC2"/>
    <a:srgbClr val="75A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266"/>
    <p:restoredTop sz="50000" autoAdjust="0"/>
  </p:normalViewPr>
  <p:slideViewPr>
    <p:cSldViewPr snapToGrid="0">
      <p:cViewPr varScale="1">
        <p:scale>
          <a:sx n="39" d="100"/>
          <a:sy n="39" d="100"/>
        </p:scale>
        <p:origin x="248" y="880"/>
      </p:cViewPr>
      <p:guideLst>
        <p:guide orient="horz" pos="11376"/>
        <p:guide orient="horz" pos="11952"/>
        <p:guide orient="horz" pos="2016"/>
        <p:guide orient="horz" pos="2160"/>
        <p:guide orient="horz" pos="144"/>
        <p:guide orient="horz" pos="2736"/>
        <p:guide orient="horz" pos="432"/>
        <p:guide orient="horz" pos="6192"/>
        <p:guide pos="15379"/>
        <p:guide pos="5357"/>
        <p:guide pos="15725"/>
        <p:guide pos="10195"/>
        <p:guide pos="173"/>
        <p:guide pos="10541"/>
        <p:guide pos="5011"/>
        <p:guide pos="2056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228600" cy="2286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hfk47\Desktop\MINAP\2018\gender\results\graphs%20updated%20v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708060924303917E-2"/>
          <c:y val="3.406998498036784E-2"/>
          <c:w val="0.96396409244214287"/>
          <c:h val="0.89527503632510952"/>
        </c:manualLayout>
      </c:layout>
      <c:barChart>
        <c:barDir val="col"/>
        <c:grouping val="clustered"/>
        <c:varyColors val="0"/>
        <c:ser>
          <c:idx val="0"/>
          <c:order val="0"/>
          <c:tx>
            <c:v>Men</c:v>
          </c:tx>
          <c:spPr>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multiLvlStrRef>
              <c:f>Sheet1!$C$50:$K$51</c:f>
              <c:multiLvlStrCache>
                <c:ptCount val="9"/>
                <c:lvl>
                  <c:pt idx="0">
                    <c:v>&lt;24hr</c:v>
                  </c:pt>
                  <c:pt idx="1">
                    <c:v>25-72hr</c:v>
                  </c:pt>
                  <c:pt idx="2">
                    <c:v>&gt;72hr</c:v>
                  </c:pt>
                  <c:pt idx="3">
                    <c:v>&lt;24hr</c:v>
                  </c:pt>
                  <c:pt idx="4">
                    <c:v>25-72hr</c:v>
                  </c:pt>
                  <c:pt idx="5">
                    <c:v>&gt;72hr</c:v>
                  </c:pt>
                  <c:pt idx="6">
                    <c:v>&lt;24hr</c:v>
                  </c:pt>
                  <c:pt idx="7">
                    <c:v>25-72hr</c:v>
                  </c:pt>
                  <c:pt idx="8">
                    <c:v>&gt;72hr</c:v>
                  </c:pt>
                </c:lvl>
                <c:lvl>
                  <c:pt idx="0">
                    <c:v>Low risk</c:v>
                  </c:pt>
                  <c:pt idx="3">
                    <c:v>Intermediate risk</c:v>
                  </c:pt>
                  <c:pt idx="6">
                    <c:v>High  risk</c:v>
                  </c:pt>
                </c:lvl>
              </c:multiLvlStrCache>
            </c:multiLvlStrRef>
          </c:cat>
          <c:val>
            <c:numRef>
              <c:f>Sheet1!$C$52:$K$52</c:f>
              <c:numCache>
                <c:formatCode>0.0</c:formatCode>
                <c:ptCount val="9"/>
                <c:pt idx="0">
                  <c:v>28.9</c:v>
                </c:pt>
                <c:pt idx="1">
                  <c:v>38.299999999999997</c:v>
                </c:pt>
                <c:pt idx="2">
                  <c:v>32.799999999999997</c:v>
                </c:pt>
                <c:pt idx="3">
                  <c:v>24.3</c:v>
                </c:pt>
                <c:pt idx="4">
                  <c:v>36.200000000000003</c:v>
                </c:pt>
                <c:pt idx="5">
                  <c:v>39.5</c:v>
                </c:pt>
                <c:pt idx="6">
                  <c:v>17</c:v>
                </c:pt>
                <c:pt idx="7">
                  <c:v>36.299999999999997</c:v>
                </c:pt>
                <c:pt idx="8">
                  <c:v>46.7</c:v>
                </c:pt>
              </c:numCache>
            </c:numRef>
          </c:val>
          <c:extLst>
            <c:ext xmlns:c16="http://schemas.microsoft.com/office/drawing/2014/chart" uri="{C3380CC4-5D6E-409C-BE32-E72D297353CC}">
              <c16:uniqueId val="{00000000-0FDE-4930-875B-22655B153491}"/>
            </c:ext>
          </c:extLst>
        </c:ser>
        <c:ser>
          <c:idx val="1"/>
          <c:order val="1"/>
          <c:tx>
            <c:v>Women</c:v>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multiLvlStrRef>
              <c:f>Sheet1!$C$50:$K$51</c:f>
              <c:multiLvlStrCache>
                <c:ptCount val="9"/>
                <c:lvl>
                  <c:pt idx="0">
                    <c:v>&lt;24hr</c:v>
                  </c:pt>
                  <c:pt idx="1">
                    <c:v>25-72hr</c:v>
                  </c:pt>
                  <c:pt idx="2">
                    <c:v>&gt;72hr</c:v>
                  </c:pt>
                  <c:pt idx="3">
                    <c:v>&lt;24hr</c:v>
                  </c:pt>
                  <c:pt idx="4">
                    <c:v>25-72hr</c:v>
                  </c:pt>
                  <c:pt idx="5">
                    <c:v>&gt;72hr</c:v>
                  </c:pt>
                  <c:pt idx="6">
                    <c:v>&lt;24hr</c:v>
                  </c:pt>
                  <c:pt idx="7">
                    <c:v>25-72hr</c:v>
                  </c:pt>
                  <c:pt idx="8">
                    <c:v>&gt;72hr</c:v>
                  </c:pt>
                </c:lvl>
                <c:lvl>
                  <c:pt idx="0">
                    <c:v>Low risk</c:v>
                  </c:pt>
                  <c:pt idx="3">
                    <c:v>Intermediate risk</c:v>
                  </c:pt>
                  <c:pt idx="6">
                    <c:v>High  risk</c:v>
                  </c:pt>
                </c:lvl>
              </c:multiLvlStrCache>
            </c:multiLvlStrRef>
          </c:cat>
          <c:val>
            <c:numRef>
              <c:f>Sheet1!$C$53:$K$53</c:f>
              <c:numCache>
                <c:formatCode>0.0</c:formatCode>
                <c:ptCount val="9"/>
                <c:pt idx="0">
                  <c:v>26.9</c:v>
                </c:pt>
                <c:pt idx="1">
                  <c:v>35.6</c:v>
                </c:pt>
                <c:pt idx="2">
                  <c:v>37.5</c:v>
                </c:pt>
                <c:pt idx="3">
                  <c:v>23.7</c:v>
                </c:pt>
                <c:pt idx="4">
                  <c:v>33</c:v>
                </c:pt>
                <c:pt idx="5">
                  <c:v>43.3</c:v>
                </c:pt>
                <c:pt idx="6">
                  <c:v>15</c:v>
                </c:pt>
                <c:pt idx="7">
                  <c:v>33.200000000000003</c:v>
                </c:pt>
                <c:pt idx="8">
                  <c:v>51.8</c:v>
                </c:pt>
              </c:numCache>
            </c:numRef>
          </c:val>
          <c:extLst>
            <c:ext xmlns:c16="http://schemas.microsoft.com/office/drawing/2014/chart" uri="{C3380CC4-5D6E-409C-BE32-E72D297353CC}">
              <c16:uniqueId val="{00000001-0FDE-4930-875B-22655B153491}"/>
            </c:ext>
          </c:extLst>
        </c:ser>
        <c:dLbls>
          <c:dLblPos val="outEnd"/>
          <c:showLegendKey val="0"/>
          <c:showVal val="1"/>
          <c:showCatName val="0"/>
          <c:showSerName val="0"/>
          <c:showPercent val="0"/>
          <c:showBubbleSize val="0"/>
        </c:dLbls>
        <c:gapWidth val="100"/>
        <c:overlap val="-24"/>
        <c:axId val="297341744"/>
        <c:axId val="297353392"/>
      </c:barChart>
      <c:catAx>
        <c:axId val="297341744"/>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297353392"/>
        <c:crosses val="autoZero"/>
        <c:auto val="1"/>
        <c:lblAlgn val="ctr"/>
        <c:lblOffset val="100"/>
        <c:noMultiLvlLbl val="0"/>
      </c:catAx>
      <c:valAx>
        <c:axId val="297353392"/>
        <c:scaling>
          <c:orientation val="minMax"/>
          <c:max val="100"/>
        </c:scaling>
        <c:delete val="0"/>
        <c:axPos val="l"/>
        <c:majorGridlines>
          <c:spPr>
            <a:ln w="9525" cap="flat" cmpd="sng" algn="ctr">
              <a:solidFill>
                <a:schemeClr val="lt1">
                  <a:lumMod val="95000"/>
                  <a:alpha val="10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29734174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Sheet1!$D$62</c:f>
              <c:strCache>
                <c:ptCount val="1"/>
                <c:pt idx="0">
                  <c:v>Invasive strategy within recommended time</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Sheet1!$C$63:$C$65</c:f>
              <c:strCache>
                <c:ptCount val="3"/>
                <c:pt idx="0">
                  <c:v>Low Risk</c:v>
                </c:pt>
                <c:pt idx="1">
                  <c:v>Intermediate risk</c:v>
                </c:pt>
                <c:pt idx="2">
                  <c:v>High risk</c:v>
                </c:pt>
              </c:strCache>
            </c:strRef>
          </c:cat>
          <c:val>
            <c:numRef>
              <c:f>Sheet1!$D$63:$D$65</c:f>
              <c:numCache>
                <c:formatCode>General</c:formatCode>
                <c:ptCount val="3"/>
                <c:pt idx="0">
                  <c:v>37.5</c:v>
                </c:pt>
                <c:pt idx="1">
                  <c:v>35.299999999999997</c:v>
                </c:pt>
                <c:pt idx="2">
                  <c:v>16.399999999999999</c:v>
                </c:pt>
              </c:numCache>
            </c:numRef>
          </c:val>
          <c:extLst>
            <c:ext xmlns:c16="http://schemas.microsoft.com/office/drawing/2014/chart" uri="{C3380CC4-5D6E-409C-BE32-E72D297353CC}">
              <c16:uniqueId val="{00000000-511A-4E1B-B305-7D3149D774C5}"/>
            </c:ext>
          </c:extLst>
        </c:ser>
        <c:ser>
          <c:idx val="1"/>
          <c:order val="1"/>
          <c:tx>
            <c:strRef>
              <c:f>Sheet1!$E$62</c:f>
              <c:strCache>
                <c:ptCount val="1"/>
                <c:pt idx="0">
                  <c:v>Invasive strategy outside the recommended time</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Sheet1!$C$63:$C$65</c:f>
              <c:strCache>
                <c:ptCount val="3"/>
                <c:pt idx="0">
                  <c:v>Low Risk</c:v>
                </c:pt>
                <c:pt idx="1">
                  <c:v>Intermediate risk</c:v>
                </c:pt>
                <c:pt idx="2">
                  <c:v>High risk</c:v>
                </c:pt>
              </c:strCache>
            </c:strRef>
          </c:cat>
          <c:val>
            <c:numRef>
              <c:f>Sheet1!$E$63:$E$65</c:f>
              <c:numCache>
                <c:formatCode>General</c:formatCode>
                <c:ptCount val="3"/>
                <c:pt idx="0">
                  <c:v>62.5</c:v>
                </c:pt>
                <c:pt idx="1">
                  <c:v>64.7</c:v>
                </c:pt>
                <c:pt idx="2">
                  <c:v>83.6</c:v>
                </c:pt>
              </c:numCache>
            </c:numRef>
          </c:val>
          <c:extLst>
            <c:ext xmlns:c16="http://schemas.microsoft.com/office/drawing/2014/chart" uri="{C3380CC4-5D6E-409C-BE32-E72D297353CC}">
              <c16:uniqueId val="{00000001-511A-4E1B-B305-7D3149D774C5}"/>
            </c:ext>
          </c:extLst>
        </c:ser>
        <c:dLbls>
          <c:dLblPos val="outEnd"/>
          <c:showLegendKey val="0"/>
          <c:showVal val="1"/>
          <c:showCatName val="0"/>
          <c:showSerName val="0"/>
          <c:showPercent val="0"/>
          <c:showBubbleSize val="0"/>
        </c:dLbls>
        <c:gapWidth val="500"/>
        <c:overlap val="-24"/>
        <c:axId val="466862120"/>
        <c:axId val="466861792"/>
      </c:barChart>
      <c:catAx>
        <c:axId val="466862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6861792"/>
        <c:crosses val="autoZero"/>
        <c:auto val="1"/>
        <c:lblAlgn val="ctr"/>
        <c:lblOffset val="100"/>
        <c:noMultiLvlLbl val="0"/>
      </c:catAx>
      <c:valAx>
        <c:axId val="4668617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68621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'High risk only'!$A$22</c:f>
              <c:strCache>
                <c:ptCount val="1"/>
                <c:pt idx="0">
                  <c:v>Men</c:v>
                </c:pt>
              </c:strCache>
            </c:strRef>
          </c:tx>
          <c:spPr>
            <a:solidFill>
              <a:schemeClr val="accent5">
                <a:lumMod val="50000"/>
              </a:schemeClr>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'High risk only'!$B$20:$S$21</c:f>
              <c:multiLvlStrCache>
                <c:ptCount val="18"/>
                <c:lvl>
                  <c:pt idx="0">
                    <c:v>&lt;24hr</c:v>
                  </c:pt>
                  <c:pt idx="1">
                    <c:v>25-72hr</c:v>
                  </c:pt>
                  <c:pt idx="2">
                    <c:v>&gt;72hr</c:v>
                  </c:pt>
                  <c:pt idx="3">
                    <c:v>&lt;24hr</c:v>
                  </c:pt>
                  <c:pt idx="4">
                    <c:v>25-72hr</c:v>
                  </c:pt>
                  <c:pt idx="5">
                    <c:v>&gt;72hr</c:v>
                  </c:pt>
                  <c:pt idx="6">
                    <c:v>&lt;24hr</c:v>
                  </c:pt>
                  <c:pt idx="7">
                    <c:v>25-72hr</c:v>
                  </c:pt>
                  <c:pt idx="8">
                    <c:v>&gt;72hr</c:v>
                  </c:pt>
                  <c:pt idx="9">
                    <c:v>&lt;24hr</c:v>
                  </c:pt>
                  <c:pt idx="10">
                    <c:v>25-72hr</c:v>
                  </c:pt>
                  <c:pt idx="11">
                    <c:v>&gt;72hr</c:v>
                  </c:pt>
                  <c:pt idx="12">
                    <c:v>&lt;24hr</c:v>
                  </c:pt>
                  <c:pt idx="13">
                    <c:v>25-72hr</c:v>
                  </c:pt>
                  <c:pt idx="14">
                    <c:v>&gt;72hr</c:v>
                  </c:pt>
                  <c:pt idx="15">
                    <c:v>&lt;24hr</c:v>
                  </c:pt>
                  <c:pt idx="16">
                    <c:v>25-72hr</c:v>
                  </c:pt>
                  <c:pt idx="17">
                    <c:v>&gt;72hr</c:v>
                  </c:pt>
                </c:lvl>
                <c:lvl>
                  <c:pt idx="0">
                    <c:v>Cardiogenic Shock</c:v>
                  </c:pt>
                  <c:pt idx="3">
                    <c:v>Cardiac arrest</c:v>
                  </c:pt>
                  <c:pt idx="6">
                    <c:v>Acute heart failure</c:v>
                  </c:pt>
                  <c:pt idx="9">
                    <c:v>ST depression/elevation</c:v>
                  </c:pt>
                  <c:pt idx="12">
                    <c:v>GRACE score &gt;140</c:v>
                  </c:pt>
                  <c:pt idx="15">
                    <c:v>Troponin positive</c:v>
                  </c:pt>
                </c:lvl>
              </c:multiLvlStrCache>
            </c:multiLvlStrRef>
          </c:cat>
          <c:val>
            <c:numRef>
              <c:f>'High risk only'!$B$22:$S$22</c:f>
              <c:numCache>
                <c:formatCode>0.0</c:formatCode>
                <c:ptCount val="18"/>
                <c:pt idx="0">
                  <c:v>51.5</c:v>
                </c:pt>
                <c:pt idx="1">
                  <c:v>17.899999999999999</c:v>
                </c:pt>
                <c:pt idx="2">
                  <c:v>30.6</c:v>
                </c:pt>
                <c:pt idx="3" formatCode="General">
                  <c:v>34.6</c:v>
                </c:pt>
                <c:pt idx="4" formatCode="General">
                  <c:v>20.9</c:v>
                </c:pt>
                <c:pt idx="5" formatCode="General">
                  <c:v>44.5</c:v>
                </c:pt>
                <c:pt idx="6" formatCode="General">
                  <c:v>12.4</c:v>
                </c:pt>
                <c:pt idx="7" formatCode="General">
                  <c:v>30.4</c:v>
                </c:pt>
                <c:pt idx="8" formatCode="General">
                  <c:v>57.2</c:v>
                </c:pt>
                <c:pt idx="9" formatCode="General">
                  <c:v>23.4</c:v>
                </c:pt>
                <c:pt idx="10" formatCode="General">
                  <c:v>33.9</c:v>
                </c:pt>
                <c:pt idx="11" formatCode="General">
                  <c:v>42.7</c:v>
                </c:pt>
                <c:pt idx="12" formatCode="General">
                  <c:v>14.7</c:v>
                </c:pt>
                <c:pt idx="13" formatCode="General">
                  <c:v>31.8</c:v>
                </c:pt>
                <c:pt idx="14" formatCode="General">
                  <c:v>53.5</c:v>
                </c:pt>
                <c:pt idx="15" formatCode="General">
                  <c:v>16.399999999999999</c:v>
                </c:pt>
                <c:pt idx="16" formatCode="General">
                  <c:v>36.5</c:v>
                </c:pt>
                <c:pt idx="17" formatCode="General">
                  <c:v>47.1</c:v>
                </c:pt>
              </c:numCache>
            </c:numRef>
          </c:val>
          <c:extLst>
            <c:ext xmlns:c16="http://schemas.microsoft.com/office/drawing/2014/chart" uri="{C3380CC4-5D6E-409C-BE32-E72D297353CC}">
              <c16:uniqueId val="{00000000-78BC-434B-A98D-3C5286158A49}"/>
            </c:ext>
          </c:extLst>
        </c:ser>
        <c:ser>
          <c:idx val="1"/>
          <c:order val="1"/>
          <c:tx>
            <c:strRef>
              <c:f>'High risk only'!$A$23</c:f>
              <c:strCache>
                <c:ptCount val="1"/>
                <c:pt idx="0">
                  <c:v>Women</c:v>
                </c:pt>
              </c:strCache>
            </c:strRef>
          </c:tx>
          <c:spPr>
            <a:solidFill>
              <a:srgbClr val="00B0F0"/>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'High risk only'!$B$20:$S$21</c:f>
              <c:multiLvlStrCache>
                <c:ptCount val="18"/>
                <c:lvl>
                  <c:pt idx="0">
                    <c:v>&lt;24hr</c:v>
                  </c:pt>
                  <c:pt idx="1">
                    <c:v>25-72hr</c:v>
                  </c:pt>
                  <c:pt idx="2">
                    <c:v>&gt;72hr</c:v>
                  </c:pt>
                  <c:pt idx="3">
                    <c:v>&lt;24hr</c:v>
                  </c:pt>
                  <c:pt idx="4">
                    <c:v>25-72hr</c:v>
                  </c:pt>
                  <c:pt idx="5">
                    <c:v>&gt;72hr</c:v>
                  </c:pt>
                  <c:pt idx="6">
                    <c:v>&lt;24hr</c:v>
                  </c:pt>
                  <c:pt idx="7">
                    <c:v>25-72hr</c:v>
                  </c:pt>
                  <c:pt idx="8">
                    <c:v>&gt;72hr</c:v>
                  </c:pt>
                  <c:pt idx="9">
                    <c:v>&lt;24hr</c:v>
                  </c:pt>
                  <c:pt idx="10">
                    <c:v>25-72hr</c:v>
                  </c:pt>
                  <c:pt idx="11">
                    <c:v>&gt;72hr</c:v>
                  </c:pt>
                  <c:pt idx="12">
                    <c:v>&lt;24hr</c:v>
                  </c:pt>
                  <c:pt idx="13">
                    <c:v>25-72hr</c:v>
                  </c:pt>
                  <c:pt idx="14">
                    <c:v>&gt;72hr</c:v>
                  </c:pt>
                  <c:pt idx="15">
                    <c:v>&lt;24hr</c:v>
                  </c:pt>
                  <c:pt idx="16">
                    <c:v>25-72hr</c:v>
                  </c:pt>
                  <c:pt idx="17">
                    <c:v>&gt;72hr</c:v>
                  </c:pt>
                </c:lvl>
                <c:lvl>
                  <c:pt idx="0">
                    <c:v>Cardiogenic Shock</c:v>
                  </c:pt>
                  <c:pt idx="3">
                    <c:v>Cardiac arrest</c:v>
                  </c:pt>
                  <c:pt idx="6">
                    <c:v>Acute heart failure</c:v>
                  </c:pt>
                  <c:pt idx="9">
                    <c:v>ST depression/elevation</c:v>
                  </c:pt>
                  <c:pt idx="12">
                    <c:v>GRACE score &gt;140</c:v>
                  </c:pt>
                  <c:pt idx="15">
                    <c:v>Troponin positive</c:v>
                  </c:pt>
                </c:lvl>
              </c:multiLvlStrCache>
            </c:multiLvlStrRef>
          </c:cat>
          <c:val>
            <c:numRef>
              <c:f>'High risk only'!$B$23:$S$23</c:f>
              <c:numCache>
                <c:formatCode>0.0</c:formatCode>
                <c:ptCount val="18"/>
                <c:pt idx="0">
                  <c:v>48.1</c:v>
                </c:pt>
                <c:pt idx="1">
                  <c:v>16.5</c:v>
                </c:pt>
                <c:pt idx="2">
                  <c:v>35.299999999999997</c:v>
                </c:pt>
                <c:pt idx="3" formatCode="General">
                  <c:v>32.9</c:v>
                </c:pt>
                <c:pt idx="4" formatCode="General">
                  <c:v>23.3</c:v>
                </c:pt>
                <c:pt idx="5" formatCode="General">
                  <c:v>43.8</c:v>
                </c:pt>
                <c:pt idx="6" formatCode="General">
                  <c:v>11.1</c:v>
                </c:pt>
                <c:pt idx="7" formatCode="General">
                  <c:v>27.7</c:v>
                </c:pt>
                <c:pt idx="8" formatCode="General">
                  <c:v>61.2</c:v>
                </c:pt>
                <c:pt idx="9" formatCode="General">
                  <c:v>19.5</c:v>
                </c:pt>
                <c:pt idx="10" formatCode="General">
                  <c:v>33</c:v>
                </c:pt>
                <c:pt idx="11" formatCode="General">
                  <c:v>47.5</c:v>
                </c:pt>
                <c:pt idx="12" formatCode="General">
                  <c:v>13.3</c:v>
                </c:pt>
                <c:pt idx="13" formatCode="General">
                  <c:v>29</c:v>
                </c:pt>
                <c:pt idx="14" formatCode="General">
                  <c:v>57.7</c:v>
                </c:pt>
                <c:pt idx="15" formatCode="General">
                  <c:v>14.5</c:v>
                </c:pt>
                <c:pt idx="16" formatCode="General">
                  <c:v>33.4</c:v>
                </c:pt>
                <c:pt idx="17" formatCode="General">
                  <c:v>52.1</c:v>
                </c:pt>
              </c:numCache>
            </c:numRef>
          </c:val>
          <c:extLst>
            <c:ext xmlns:c16="http://schemas.microsoft.com/office/drawing/2014/chart" uri="{C3380CC4-5D6E-409C-BE32-E72D297353CC}">
              <c16:uniqueId val="{00000001-78BC-434B-A98D-3C5286158A49}"/>
            </c:ext>
          </c:extLst>
        </c:ser>
        <c:ser>
          <c:idx val="2"/>
          <c:order val="2"/>
          <c:tx>
            <c:strRef>
              <c:f>'High risk only'!$A$24</c:f>
              <c:strCache>
                <c:ptCount val="1"/>
                <c:pt idx="0">
                  <c:v>overall</c:v>
                </c:pt>
              </c:strCache>
            </c:strRef>
          </c:tx>
          <c:spPr>
            <a:solidFill>
              <a:schemeClr val="accent3"/>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'High risk only'!$B$24:$S$24</c:f>
              <c:numCache>
                <c:formatCode>0.0</c:formatCode>
                <c:ptCount val="18"/>
                <c:pt idx="0">
                  <c:v>49.8</c:v>
                </c:pt>
                <c:pt idx="1">
                  <c:v>17.2</c:v>
                </c:pt>
                <c:pt idx="2">
                  <c:v>32.950000000000003</c:v>
                </c:pt>
                <c:pt idx="3">
                  <c:v>33.75</c:v>
                </c:pt>
                <c:pt idx="4">
                  <c:v>22.1</c:v>
                </c:pt>
                <c:pt idx="5">
                  <c:v>44.15</c:v>
                </c:pt>
                <c:pt idx="6">
                  <c:v>11.75</c:v>
                </c:pt>
                <c:pt idx="7">
                  <c:v>29.049999999999997</c:v>
                </c:pt>
                <c:pt idx="8">
                  <c:v>59.2</c:v>
                </c:pt>
                <c:pt idx="9">
                  <c:v>21.45</c:v>
                </c:pt>
                <c:pt idx="10">
                  <c:v>33.450000000000003</c:v>
                </c:pt>
                <c:pt idx="11">
                  <c:v>45.1</c:v>
                </c:pt>
                <c:pt idx="12">
                  <c:v>14</c:v>
                </c:pt>
                <c:pt idx="13">
                  <c:v>30.4</c:v>
                </c:pt>
                <c:pt idx="14">
                  <c:v>55.6</c:v>
                </c:pt>
                <c:pt idx="15">
                  <c:v>15.45</c:v>
                </c:pt>
                <c:pt idx="16">
                  <c:v>34.950000000000003</c:v>
                </c:pt>
                <c:pt idx="17">
                  <c:v>49.6</c:v>
                </c:pt>
              </c:numCache>
            </c:numRef>
          </c:val>
          <c:extLst>
            <c:ext xmlns:c16="http://schemas.microsoft.com/office/drawing/2014/chart" uri="{C3380CC4-5D6E-409C-BE32-E72D297353CC}">
              <c16:uniqueId val="{00000002-78BC-434B-A98D-3C5286158A49}"/>
            </c:ext>
          </c:extLst>
        </c:ser>
        <c:dLbls>
          <c:dLblPos val="outEnd"/>
          <c:showLegendKey val="0"/>
          <c:showVal val="1"/>
          <c:showCatName val="0"/>
          <c:showSerName val="0"/>
          <c:showPercent val="0"/>
          <c:showBubbleSize val="0"/>
        </c:dLbls>
        <c:gapWidth val="219"/>
        <c:overlap val="-27"/>
        <c:axId val="552017840"/>
        <c:axId val="552018168"/>
      </c:barChart>
      <c:catAx>
        <c:axId val="552017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2018168"/>
        <c:crosses val="autoZero"/>
        <c:auto val="1"/>
        <c:lblAlgn val="ctr"/>
        <c:lblOffset val="100"/>
        <c:noMultiLvlLbl val="0"/>
      </c:catAx>
      <c:valAx>
        <c:axId val="552018168"/>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20178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241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Arial" charset="0"/>
                <a:ea typeface="ＭＳ Ｐゴシック" pitchFamily="-65" charset="-128"/>
                <a:cs typeface="+mn-cs"/>
              </a:defRPr>
            </a:lvl1pPr>
          </a:lstStyle>
          <a:p>
            <a:pPr>
              <a:defRPr/>
            </a:pPr>
            <a:endParaRPr lang="en-US"/>
          </a:p>
        </p:txBody>
      </p:sp>
      <p:sp>
        <p:nvSpPr>
          <p:cNvPr id="30723" name="Rectangle 3"/>
          <p:cNvSpPr>
            <a:spLocks noGrp="1" noChangeArrowheads="1"/>
          </p:cNvSpPr>
          <p:nvPr>
            <p:ph type="dt" sz="quarter" idx="1"/>
          </p:nvPr>
        </p:nvSpPr>
        <p:spPr bwMode="auto">
          <a:xfrm>
            <a:off x="3954463" y="0"/>
            <a:ext cx="3024187"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charset="0"/>
                <a:ea typeface="ＭＳ Ｐゴシック" pitchFamily="-65" charset="-128"/>
                <a:cs typeface="+mn-cs"/>
              </a:defRPr>
            </a:lvl1pPr>
          </a:lstStyle>
          <a:p>
            <a:pPr>
              <a:defRPr/>
            </a:pPr>
            <a:endParaRPr lang="en-US"/>
          </a:p>
        </p:txBody>
      </p:sp>
      <p:sp>
        <p:nvSpPr>
          <p:cNvPr id="30724" name="Rectangle 4"/>
          <p:cNvSpPr>
            <a:spLocks noGrp="1" noChangeArrowheads="1"/>
          </p:cNvSpPr>
          <p:nvPr>
            <p:ph type="ftr" sz="quarter" idx="2"/>
          </p:nvPr>
        </p:nvSpPr>
        <p:spPr bwMode="auto">
          <a:xfrm>
            <a:off x="0" y="8759825"/>
            <a:ext cx="30241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Arial" charset="0"/>
                <a:ea typeface="ＭＳ Ｐゴシック" pitchFamily="-65" charset="-128"/>
                <a:cs typeface="+mn-cs"/>
              </a:defRPr>
            </a:lvl1pPr>
          </a:lstStyle>
          <a:p>
            <a:pPr>
              <a:defRPr/>
            </a:pPr>
            <a:endParaRPr lang="en-US"/>
          </a:p>
        </p:txBody>
      </p:sp>
      <p:sp>
        <p:nvSpPr>
          <p:cNvPr id="30725" name="Rectangle 5"/>
          <p:cNvSpPr>
            <a:spLocks noGrp="1" noChangeArrowheads="1"/>
          </p:cNvSpPr>
          <p:nvPr>
            <p:ph type="sldNum" sz="quarter" idx="3"/>
          </p:nvPr>
        </p:nvSpPr>
        <p:spPr bwMode="auto">
          <a:xfrm>
            <a:off x="3954463" y="8759825"/>
            <a:ext cx="3024187"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ea typeface="MS PGothic" panose="020B0600070205080204" pitchFamily="34" charset="-128"/>
              </a:defRPr>
            </a:lvl1pPr>
          </a:lstStyle>
          <a:p>
            <a:pPr>
              <a:defRPr/>
            </a:pPr>
            <a:fld id="{F82F73C1-437B-4F18-A986-53E830778B68}" type="slidenum">
              <a:rPr lang="en-US" altLang="en-US"/>
              <a:pPr>
                <a:defRPr/>
              </a:pPr>
              <a:t>‹#›</a:t>
            </a:fld>
            <a:endParaRPr lang="en-US" altLang="en-US"/>
          </a:p>
        </p:txBody>
      </p:sp>
    </p:spTree>
    <p:extLst>
      <p:ext uri="{BB962C8B-B14F-4D97-AF65-F5344CB8AC3E}">
        <p14:creationId xmlns:p14="http://schemas.microsoft.com/office/powerpoint/2010/main" val="39183669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0241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Arial" charset="0"/>
                <a:ea typeface="ＭＳ Ｐゴシック" pitchFamily="-65" charset="-128"/>
                <a:cs typeface="+mn-cs"/>
              </a:defRPr>
            </a:lvl1pPr>
          </a:lstStyle>
          <a:p>
            <a:pPr>
              <a:defRPr/>
            </a:pPr>
            <a:endParaRPr lang="en-US"/>
          </a:p>
        </p:txBody>
      </p:sp>
      <p:sp>
        <p:nvSpPr>
          <p:cNvPr id="29699" name="Rectangle 3"/>
          <p:cNvSpPr>
            <a:spLocks noGrp="1" noChangeArrowheads="1"/>
          </p:cNvSpPr>
          <p:nvPr>
            <p:ph type="dt" idx="1"/>
          </p:nvPr>
        </p:nvSpPr>
        <p:spPr bwMode="auto">
          <a:xfrm>
            <a:off x="3954463" y="0"/>
            <a:ext cx="3024187"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charset="0"/>
                <a:ea typeface="ＭＳ Ｐゴシック" pitchFamily="-65" charset="-128"/>
                <a:cs typeface="+mn-cs"/>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527050" y="692150"/>
            <a:ext cx="5926138" cy="3457575"/>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9701" name="Rectangle 5"/>
          <p:cNvSpPr>
            <a:spLocks noGrp="1" noChangeArrowheads="1"/>
          </p:cNvSpPr>
          <p:nvPr>
            <p:ph type="body" sz="quarter" idx="3"/>
          </p:nvPr>
        </p:nvSpPr>
        <p:spPr bwMode="auto">
          <a:xfrm>
            <a:off x="698500" y="4381500"/>
            <a:ext cx="5583238" cy="414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9702" name="Rectangle 6"/>
          <p:cNvSpPr>
            <a:spLocks noGrp="1" noChangeArrowheads="1"/>
          </p:cNvSpPr>
          <p:nvPr>
            <p:ph type="ftr" sz="quarter" idx="4"/>
          </p:nvPr>
        </p:nvSpPr>
        <p:spPr bwMode="auto">
          <a:xfrm>
            <a:off x="0" y="8759825"/>
            <a:ext cx="30241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Arial" charset="0"/>
                <a:ea typeface="ＭＳ Ｐゴシック" pitchFamily="-65" charset="-128"/>
                <a:cs typeface="+mn-cs"/>
              </a:defRPr>
            </a:lvl1pPr>
          </a:lstStyle>
          <a:p>
            <a:pPr>
              <a:defRPr/>
            </a:pPr>
            <a:endParaRPr lang="en-US"/>
          </a:p>
        </p:txBody>
      </p:sp>
      <p:sp>
        <p:nvSpPr>
          <p:cNvPr id="29703" name="Rectangle 7"/>
          <p:cNvSpPr>
            <a:spLocks noGrp="1" noChangeArrowheads="1"/>
          </p:cNvSpPr>
          <p:nvPr>
            <p:ph type="sldNum" sz="quarter" idx="5"/>
          </p:nvPr>
        </p:nvSpPr>
        <p:spPr bwMode="auto">
          <a:xfrm>
            <a:off x="3954463" y="8759825"/>
            <a:ext cx="3024187"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ea typeface="MS PGothic" panose="020B0600070205080204" pitchFamily="34" charset="-128"/>
              </a:defRPr>
            </a:lvl1pPr>
          </a:lstStyle>
          <a:p>
            <a:pPr>
              <a:defRPr/>
            </a:pPr>
            <a:fld id="{6C088EF1-9DA9-4D02-91F0-A75C60428378}" type="slidenum">
              <a:rPr lang="en-US" altLang="en-US"/>
              <a:pPr>
                <a:defRPr/>
              </a:pPr>
              <a:t>‹#›</a:t>
            </a:fld>
            <a:endParaRPr lang="en-US" altLang="en-US"/>
          </a:p>
        </p:txBody>
      </p:sp>
    </p:spTree>
    <p:extLst>
      <p:ext uri="{BB962C8B-B14F-4D97-AF65-F5344CB8AC3E}">
        <p14:creationId xmlns:p14="http://schemas.microsoft.com/office/powerpoint/2010/main" val="39852668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65" charset="0"/>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pitchFamily="-65"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itchFamily="-65"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itchFamily="-65"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itchFamily="-65"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5965825"/>
            <a:ext cx="27981275" cy="4114800"/>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4937125" y="10880725"/>
            <a:ext cx="23044150" cy="490855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700990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646238" y="768350"/>
            <a:ext cx="29625925" cy="32004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1646238" y="4479925"/>
            <a:ext cx="29625925" cy="1267301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323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475" y="768350"/>
            <a:ext cx="7405688" cy="1638458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646238" y="768350"/>
            <a:ext cx="22067837" cy="163845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1403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46238" y="768350"/>
            <a:ext cx="29625925" cy="32004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1646238" y="4479925"/>
            <a:ext cx="29625925" cy="12673013"/>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0403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2339638"/>
            <a:ext cx="27981275" cy="3813175"/>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600325" y="8139113"/>
            <a:ext cx="27981275" cy="420052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626053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46238" y="768350"/>
            <a:ext cx="29625925" cy="32004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1646238" y="4479925"/>
            <a:ext cx="14736762" cy="1267301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535400" y="4479925"/>
            <a:ext cx="14736763" cy="1267301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3653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68350"/>
            <a:ext cx="29625925" cy="32004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1646238" y="4298950"/>
            <a:ext cx="14544675" cy="1790700"/>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46238" y="6089650"/>
            <a:ext cx="14544675" cy="11063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725" y="4298950"/>
            <a:ext cx="14549438" cy="1790700"/>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722725" y="6089650"/>
            <a:ext cx="14549438" cy="11063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09677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46238" y="768350"/>
            <a:ext cx="29625925" cy="3200400"/>
          </a:xfrm>
          <a:prstGeom prst="rect">
            <a:avLst/>
          </a:prstGeom>
        </p:spPr>
        <p:txBody>
          <a:bodyPr vert="horz"/>
          <a:lstStyle/>
          <a:p>
            <a:r>
              <a:rPr lang="en-US"/>
              <a:t>Click to edit Master title style</a:t>
            </a:r>
          </a:p>
        </p:txBody>
      </p:sp>
    </p:spTree>
    <p:extLst>
      <p:ext uri="{BB962C8B-B14F-4D97-AF65-F5344CB8AC3E}">
        <p14:creationId xmlns:p14="http://schemas.microsoft.com/office/powerpoint/2010/main" val="1534301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0598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65175"/>
            <a:ext cx="10829925" cy="3252788"/>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12869863" y="765175"/>
            <a:ext cx="18402300" cy="1638776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6238" y="4017963"/>
            <a:ext cx="10829925" cy="1313497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22375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3441363"/>
            <a:ext cx="19751675" cy="1587500"/>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451600" y="1716088"/>
            <a:ext cx="19751675" cy="11520487"/>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451600" y="15028863"/>
            <a:ext cx="19751675" cy="22526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33129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62" name="Text Box 38"/>
          <p:cNvSpPr txBox="1">
            <a:spLocks noChangeArrowheads="1"/>
          </p:cNvSpPr>
          <p:nvPr userDrawn="1"/>
        </p:nvSpPr>
        <p:spPr bwMode="auto">
          <a:xfrm>
            <a:off x="11201400" y="3600450"/>
            <a:ext cx="10504488" cy="533400"/>
          </a:xfrm>
          <a:prstGeom prst="rect">
            <a:avLst/>
          </a:prstGeom>
          <a:noFill/>
          <a:ln w="9525">
            <a:noFill/>
            <a:miter lim="800000"/>
            <a:headEnd/>
            <a:tailEnd/>
          </a:ln>
          <a:effectLst/>
        </p:spPr>
        <p:txBody>
          <a:bodyPr lIns="91426" tIns="45713" rIns="91426" bIns="45713">
            <a:spAutoFit/>
          </a:bodyPr>
          <a:lstStyle>
            <a:lvl1pPr defTabSz="2193925" eaLnBrk="0" hangingPunct="0">
              <a:defRPr sz="10600">
                <a:solidFill>
                  <a:schemeClr val="tx2"/>
                </a:solidFill>
                <a:latin typeface="Arial" charset="0"/>
                <a:ea typeface="ＭＳ Ｐゴシック" pitchFamily="-65" charset="-128"/>
              </a:defRPr>
            </a:lvl1pPr>
            <a:lvl2pPr marL="37931725" indent="-37474525" defTabSz="2193925" eaLnBrk="0" hangingPunct="0">
              <a:defRPr sz="10600">
                <a:solidFill>
                  <a:schemeClr val="tx2"/>
                </a:solidFill>
                <a:latin typeface="Arial" charset="0"/>
                <a:ea typeface="ＭＳ Ｐゴシック" pitchFamily="-65" charset="-128"/>
              </a:defRPr>
            </a:lvl2pPr>
            <a:lvl3pPr eaLnBrk="0" hangingPunct="0">
              <a:defRPr sz="10600">
                <a:solidFill>
                  <a:schemeClr val="tx2"/>
                </a:solidFill>
                <a:latin typeface="Arial" charset="0"/>
                <a:ea typeface="ＭＳ Ｐゴシック" pitchFamily="-65" charset="-128"/>
              </a:defRPr>
            </a:lvl3pPr>
            <a:lvl4pPr eaLnBrk="0" hangingPunct="0">
              <a:defRPr sz="10600">
                <a:solidFill>
                  <a:schemeClr val="tx2"/>
                </a:solidFill>
                <a:latin typeface="Arial" charset="0"/>
                <a:ea typeface="ＭＳ Ｐゴシック" pitchFamily="-65" charset="-128"/>
              </a:defRPr>
            </a:lvl4pPr>
            <a:lvl5pPr eaLnBrk="0" hangingPunct="0">
              <a:defRPr sz="10600">
                <a:solidFill>
                  <a:schemeClr val="tx2"/>
                </a:solidFill>
                <a:latin typeface="Arial" charset="0"/>
                <a:ea typeface="ＭＳ Ｐゴシック" pitchFamily="-65" charset="-128"/>
              </a:defRPr>
            </a:lvl5pPr>
            <a:lvl6pPr marL="457200" eaLnBrk="0" fontAlgn="base" hangingPunct="0">
              <a:spcBef>
                <a:spcPct val="0"/>
              </a:spcBef>
              <a:spcAft>
                <a:spcPct val="0"/>
              </a:spcAft>
              <a:defRPr sz="10600">
                <a:solidFill>
                  <a:schemeClr val="tx2"/>
                </a:solidFill>
                <a:latin typeface="Arial" charset="0"/>
                <a:ea typeface="ＭＳ Ｐゴシック" pitchFamily="-65" charset="-128"/>
              </a:defRPr>
            </a:lvl6pPr>
            <a:lvl7pPr marL="914400" eaLnBrk="0" fontAlgn="base" hangingPunct="0">
              <a:spcBef>
                <a:spcPct val="0"/>
              </a:spcBef>
              <a:spcAft>
                <a:spcPct val="0"/>
              </a:spcAft>
              <a:defRPr sz="10600">
                <a:solidFill>
                  <a:schemeClr val="tx2"/>
                </a:solidFill>
                <a:latin typeface="Arial" charset="0"/>
                <a:ea typeface="ＭＳ Ｐゴシック" pitchFamily="-65" charset="-128"/>
              </a:defRPr>
            </a:lvl7pPr>
            <a:lvl8pPr marL="1371600" eaLnBrk="0" fontAlgn="base" hangingPunct="0">
              <a:spcBef>
                <a:spcPct val="0"/>
              </a:spcBef>
              <a:spcAft>
                <a:spcPct val="0"/>
              </a:spcAft>
              <a:defRPr sz="10600">
                <a:solidFill>
                  <a:schemeClr val="tx2"/>
                </a:solidFill>
                <a:latin typeface="Arial" charset="0"/>
                <a:ea typeface="ＭＳ Ｐゴシック" pitchFamily="-65" charset="-128"/>
              </a:defRPr>
            </a:lvl8pPr>
            <a:lvl9pPr marL="1828800" eaLnBrk="0" fontAlgn="base" hangingPunct="0">
              <a:spcBef>
                <a:spcPct val="0"/>
              </a:spcBef>
              <a:spcAft>
                <a:spcPct val="0"/>
              </a:spcAft>
              <a:defRPr sz="10600">
                <a:solidFill>
                  <a:schemeClr val="tx2"/>
                </a:solidFill>
                <a:latin typeface="Arial" charset="0"/>
                <a:ea typeface="ＭＳ Ｐゴシック" pitchFamily="-65" charset="-128"/>
              </a:defRPr>
            </a:lvl9pPr>
          </a:lstStyle>
          <a:p>
            <a:pPr algn="ctr" eaLnBrk="1" hangingPunct="1">
              <a:spcBef>
                <a:spcPct val="50000"/>
              </a:spcBef>
              <a:defRPr/>
            </a:pPr>
            <a:endParaRPr lang="en-US" sz="29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3925" rtl="0" eaLnBrk="0" fontAlgn="base" hangingPunct="0">
        <a:spcBef>
          <a:spcPct val="0"/>
        </a:spcBef>
        <a:spcAft>
          <a:spcPct val="0"/>
        </a:spcAft>
        <a:defRPr sz="6500" b="1">
          <a:solidFill>
            <a:schemeClr val="bg1"/>
          </a:solidFill>
          <a:latin typeface="+mj-lt"/>
          <a:ea typeface="MS PGothic" panose="020B0600070205080204" pitchFamily="34" charset="-128"/>
          <a:cs typeface="ＭＳ Ｐゴシック" charset="0"/>
        </a:defRPr>
      </a:lvl1pPr>
      <a:lvl2pPr algn="ctr" defTabSz="2193925" rtl="0" eaLnBrk="0" fontAlgn="base" hangingPunct="0">
        <a:spcBef>
          <a:spcPct val="0"/>
        </a:spcBef>
        <a:spcAft>
          <a:spcPct val="0"/>
        </a:spcAft>
        <a:defRPr sz="6500" b="1">
          <a:solidFill>
            <a:schemeClr val="bg1"/>
          </a:solidFill>
          <a:latin typeface="Arial" pitchFamily="-65" charset="0"/>
          <a:ea typeface="MS PGothic" panose="020B0600070205080204" pitchFamily="34" charset="-128"/>
          <a:cs typeface="ＭＳ Ｐゴシック" charset="0"/>
        </a:defRPr>
      </a:lvl2pPr>
      <a:lvl3pPr algn="ctr" defTabSz="2193925" rtl="0" eaLnBrk="0" fontAlgn="base" hangingPunct="0">
        <a:spcBef>
          <a:spcPct val="0"/>
        </a:spcBef>
        <a:spcAft>
          <a:spcPct val="0"/>
        </a:spcAft>
        <a:defRPr sz="6500" b="1">
          <a:solidFill>
            <a:schemeClr val="bg1"/>
          </a:solidFill>
          <a:latin typeface="Arial" pitchFamily="-65" charset="0"/>
          <a:ea typeface="MS PGothic" panose="020B0600070205080204" pitchFamily="34" charset="-128"/>
          <a:cs typeface="ＭＳ Ｐゴシック" charset="0"/>
        </a:defRPr>
      </a:lvl3pPr>
      <a:lvl4pPr algn="ctr" defTabSz="2193925" rtl="0" eaLnBrk="0" fontAlgn="base" hangingPunct="0">
        <a:spcBef>
          <a:spcPct val="0"/>
        </a:spcBef>
        <a:spcAft>
          <a:spcPct val="0"/>
        </a:spcAft>
        <a:defRPr sz="6500" b="1">
          <a:solidFill>
            <a:schemeClr val="bg1"/>
          </a:solidFill>
          <a:latin typeface="Arial" pitchFamily="-65" charset="0"/>
          <a:ea typeface="MS PGothic" panose="020B0600070205080204" pitchFamily="34" charset="-128"/>
          <a:cs typeface="ＭＳ Ｐゴシック" charset="0"/>
        </a:defRPr>
      </a:lvl4pPr>
      <a:lvl5pPr algn="ctr" defTabSz="2193925" rtl="0" eaLnBrk="0" fontAlgn="base" hangingPunct="0">
        <a:spcBef>
          <a:spcPct val="0"/>
        </a:spcBef>
        <a:spcAft>
          <a:spcPct val="0"/>
        </a:spcAft>
        <a:defRPr sz="6500" b="1">
          <a:solidFill>
            <a:schemeClr val="bg1"/>
          </a:solidFill>
          <a:latin typeface="Arial" pitchFamily="-65" charset="0"/>
          <a:ea typeface="MS PGothic" panose="020B0600070205080204" pitchFamily="34" charset="-128"/>
          <a:cs typeface="ＭＳ Ｐゴシック" charset="0"/>
        </a:defRPr>
      </a:lvl5pPr>
      <a:lvl6pPr marL="457200" algn="ctr" defTabSz="2193925" rtl="0" fontAlgn="base">
        <a:spcBef>
          <a:spcPct val="0"/>
        </a:spcBef>
        <a:spcAft>
          <a:spcPct val="0"/>
        </a:spcAft>
        <a:defRPr sz="6500" b="1">
          <a:solidFill>
            <a:schemeClr val="bg1"/>
          </a:solidFill>
          <a:latin typeface="Arial" pitchFamily="-65" charset="0"/>
        </a:defRPr>
      </a:lvl6pPr>
      <a:lvl7pPr marL="914400" algn="ctr" defTabSz="2193925" rtl="0" fontAlgn="base">
        <a:spcBef>
          <a:spcPct val="0"/>
        </a:spcBef>
        <a:spcAft>
          <a:spcPct val="0"/>
        </a:spcAft>
        <a:defRPr sz="6500" b="1">
          <a:solidFill>
            <a:schemeClr val="bg1"/>
          </a:solidFill>
          <a:latin typeface="Arial" pitchFamily="-65" charset="0"/>
        </a:defRPr>
      </a:lvl7pPr>
      <a:lvl8pPr marL="1371600" algn="ctr" defTabSz="2193925" rtl="0" fontAlgn="base">
        <a:spcBef>
          <a:spcPct val="0"/>
        </a:spcBef>
        <a:spcAft>
          <a:spcPct val="0"/>
        </a:spcAft>
        <a:defRPr sz="6500" b="1">
          <a:solidFill>
            <a:schemeClr val="bg1"/>
          </a:solidFill>
          <a:latin typeface="Arial" pitchFamily="-65" charset="0"/>
        </a:defRPr>
      </a:lvl8pPr>
      <a:lvl9pPr marL="1828800" algn="ctr" defTabSz="2193925" rtl="0" fontAlgn="base">
        <a:spcBef>
          <a:spcPct val="0"/>
        </a:spcBef>
        <a:spcAft>
          <a:spcPct val="0"/>
        </a:spcAft>
        <a:defRPr sz="6500" b="1">
          <a:solidFill>
            <a:schemeClr val="bg1"/>
          </a:solidFill>
          <a:latin typeface="Arial" pitchFamily="-65" charset="0"/>
        </a:defRPr>
      </a:lvl9pPr>
    </p:titleStyle>
    <p:bodyStyle>
      <a:lvl1pPr marL="822325" indent="-822325" algn="l" defTabSz="2193925" rtl="0" eaLnBrk="0" fontAlgn="base" hangingPunct="0">
        <a:spcBef>
          <a:spcPct val="20000"/>
        </a:spcBef>
        <a:spcAft>
          <a:spcPct val="0"/>
        </a:spcAft>
        <a:defRPr sz="1700">
          <a:solidFill>
            <a:schemeClr val="tx1"/>
          </a:solidFill>
          <a:latin typeface="+mn-lt"/>
          <a:ea typeface="MS PGothic" panose="020B0600070205080204" pitchFamily="34" charset="-128"/>
          <a:cs typeface="ＭＳ Ｐゴシック" charset="0"/>
        </a:defRPr>
      </a:lvl1pPr>
      <a:lvl2pPr marL="1782763" indent="-685800" algn="l" defTabSz="2193925" rtl="0" eaLnBrk="0" fontAlgn="base" hangingPunct="0">
        <a:spcBef>
          <a:spcPct val="20000"/>
        </a:spcBef>
        <a:spcAft>
          <a:spcPct val="0"/>
        </a:spcAft>
        <a:buChar char="–"/>
        <a:defRPr sz="3600">
          <a:solidFill>
            <a:schemeClr val="tx1"/>
          </a:solidFill>
          <a:latin typeface="+mn-lt"/>
          <a:ea typeface="MS PGothic" panose="020B0600070205080204" pitchFamily="34" charset="-128"/>
        </a:defRPr>
      </a:lvl2pPr>
      <a:lvl3pPr marL="2743200" indent="-549275" algn="l" defTabSz="2193925" rtl="0" eaLnBrk="0" fontAlgn="base" hangingPunct="0">
        <a:spcBef>
          <a:spcPct val="20000"/>
        </a:spcBef>
        <a:spcAft>
          <a:spcPct val="0"/>
        </a:spcAft>
        <a:buChar char="•"/>
        <a:defRPr sz="3100">
          <a:solidFill>
            <a:schemeClr val="tx1"/>
          </a:solidFill>
          <a:latin typeface="+mn-lt"/>
          <a:ea typeface="MS PGothic" panose="020B0600070205080204" pitchFamily="34" charset="-128"/>
        </a:defRPr>
      </a:lvl3pPr>
      <a:lvl4pPr marL="3840163" indent="-547688" algn="l" defTabSz="2193925" rtl="0" eaLnBrk="0" fontAlgn="base" hangingPunct="0">
        <a:spcBef>
          <a:spcPct val="20000"/>
        </a:spcBef>
        <a:spcAft>
          <a:spcPct val="0"/>
        </a:spcAft>
        <a:buChar char="–"/>
        <a:defRPr sz="2400">
          <a:solidFill>
            <a:schemeClr val="tx1"/>
          </a:solidFill>
          <a:latin typeface="+mn-lt"/>
          <a:ea typeface="MS PGothic" panose="020B0600070205080204" pitchFamily="34" charset="-128"/>
        </a:defRPr>
      </a:lvl4pPr>
      <a:lvl5pPr marL="4937125" indent="-547688" algn="l" defTabSz="2193925" rtl="0" eaLnBrk="0" fontAlgn="base" hangingPunct="0">
        <a:spcBef>
          <a:spcPct val="20000"/>
        </a:spcBef>
        <a:spcAft>
          <a:spcPct val="0"/>
        </a:spcAft>
        <a:buChar char="»"/>
        <a:defRPr sz="2400">
          <a:solidFill>
            <a:schemeClr val="tx1"/>
          </a:solidFill>
          <a:latin typeface="+mn-lt"/>
          <a:ea typeface="MS PGothic" panose="020B0600070205080204" pitchFamily="34" charset="-128"/>
        </a:defRPr>
      </a:lvl5pPr>
      <a:lvl6pPr marL="5394325" indent="-547688" algn="l" defTabSz="2193925" rtl="0" fontAlgn="base">
        <a:spcBef>
          <a:spcPct val="20000"/>
        </a:spcBef>
        <a:spcAft>
          <a:spcPct val="0"/>
        </a:spcAft>
        <a:buChar char="»"/>
        <a:defRPr sz="2400">
          <a:solidFill>
            <a:schemeClr val="tx1"/>
          </a:solidFill>
          <a:latin typeface="+mn-lt"/>
          <a:ea typeface="ＭＳ Ｐゴシック" pitchFamily="-65" charset="-128"/>
        </a:defRPr>
      </a:lvl6pPr>
      <a:lvl7pPr marL="5851525" indent="-547688" algn="l" defTabSz="2193925" rtl="0" fontAlgn="base">
        <a:spcBef>
          <a:spcPct val="20000"/>
        </a:spcBef>
        <a:spcAft>
          <a:spcPct val="0"/>
        </a:spcAft>
        <a:buChar char="»"/>
        <a:defRPr sz="2400">
          <a:solidFill>
            <a:schemeClr val="tx1"/>
          </a:solidFill>
          <a:latin typeface="+mn-lt"/>
          <a:ea typeface="ＭＳ Ｐゴシック" pitchFamily="-65" charset="-128"/>
        </a:defRPr>
      </a:lvl7pPr>
      <a:lvl8pPr marL="6308725" indent="-547688" algn="l" defTabSz="2193925" rtl="0" fontAlgn="base">
        <a:spcBef>
          <a:spcPct val="20000"/>
        </a:spcBef>
        <a:spcAft>
          <a:spcPct val="0"/>
        </a:spcAft>
        <a:buChar char="»"/>
        <a:defRPr sz="2400">
          <a:solidFill>
            <a:schemeClr val="tx1"/>
          </a:solidFill>
          <a:latin typeface="+mn-lt"/>
          <a:ea typeface="ＭＳ Ｐゴシック" pitchFamily="-65" charset="-128"/>
        </a:defRPr>
      </a:lvl8pPr>
      <a:lvl9pPr marL="6765925" indent="-547688" algn="l" defTabSz="2193925" rtl="0" fontAlgn="base">
        <a:spcBef>
          <a:spcPct val="20000"/>
        </a:spcBef>
        <a:spcAft>
          <a:spcPct val="0"/>
        </a:spcAft>
        <a:buChar char="»"/>
        <a:defRPr sz="24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C767ABC6-087E-A24C-BCD3-99F5EC9B68A8}"/>
              </a:ext>
            </a:extLst>
          </p:cNvPr>
          <p:cNvSpPr/>
          <p:nvPr/>
        </p:nvSpPr>
        <p:spPr bwMode="auto">
          <a:xfrm>
            <a:off x="7829550" y="3846340"/>
            <a:ext cx="17259300" cy="13752871"/>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2193925" rtl="0" eaLnBrk="1" fontAlgn="base" latinLnBrk="0" hangingPunct="1">
              <a:lnSpc>
                <a:spcPct val="100000"/>
              </a:lnSpc>
              <a:spcBef>
                <a:spcPct val="0"/>
              </a:spcBef>
              <a:spcAft>
                <a:spcPct val="0"/>
              </a:spcAft>
              <a:buClrTx/>
              <a:buSzTx/>
              <a:buFontTx/>
              <a:buNone/>
              <a:tabLst/>
            </a:pPr>
            <a:endParaRPr kumimoji="0" lang="en-US" sz="10600" b="0" i="0" u="none" strike="noStrike" cap="none" normalizeH="0" baseline="0">
              <a:ln>
                <a:noFill/>
              </a:ln>
              <a:solidFill>
                <a:schemeClr val="bg1"/>
              </a:solidFill>
              <a:effectLst/>
              <a:latin typeface="Arial" pitchFamily="-65" charset="0"/>
            </a:endParaRPr>
          </a:p>
        </p:txBody>
      </p:sp>
      <p:sp>
        <p:nvSpPr>
          <p:cNvPr id="4111" name="Text Box 6"/>
          <p:cNvSpPr txBox="1">
            <a:spLocks noChangeArrowheads="1"/>
          </p:cNvSpPr>
          <p:nvPr/>
        </p:nvSpPr>
        <p:spPr bwMode="auto">
          <a:xfrm>
            <a:off x="1025013" y="6582727"/>
            <a:ext cx="5029200" cy="466344"/>
          </a:xfrm>
          <a:prstGeom prst="rect">
            <a:avLst/>
          </a:prstGeom>
          <a:solidFill>
            <a:srgbClr val="C00000"/>
          </a:solidFill>
          <a:ln>
            <a:noFill/>
          </a:ln>
        </p:spPr>
        <p:txBody>
          <a:bodyPr wrap="square" lIns="91426" tIns="45713" rIns="91426" bIns="45713">
            <a:spAutoFit/>
          </a:bodyPr>
          <a:lstStyle>
            <a:lvl1pPr defTabSz="2193925">
              <a:defRPr sz="10600">
                <a:solidFill>
                  <a:schemeClr val="tx2"/>
                </a:solidFill>
                <a:latin typeface="Arial" panose="020B0604020202020204" pitchFamily="34" charset="0"/>
                <a:ea typeface="MS PGothic" panose="020B0600070205080204" pitchFamily="50" charset="-128"/>
              </a:defRPr>
            </a:lvl1pPr>
            <a:lvl2pPr marL="742950" indent="-285750" defTabSz="2193925">
              <a:defRPr sz="10600">
                <a:solidFill>
                  <a:schemeClr val="tx2"/>
                </a:solidFill>
                <a:latin typeface="Arial" panose="020B0604020202020204" pitchFamily="34" charset="0"/>
                <a:ea typeface="MS PGothic" panose="020B0600070205080204" pitchFamily="50" charset="-128"/>
              </a:defRPr>
            </a:lvl2pPr>
            <a:lvl3pPr marL="1143000" indent="-228600" defTabSz="2193925">
              <a:defRPr sz="10600">
                <a:solidFill>
                  <a:schemeClr val="tx2"/>
                </a:solidFill>
                <a:latin typeface="Arial" panose="020B0604020202020204" pitchFamily="34" charset="0"/>
                <a:ea typeface="MS PGothic" panose="020B0600070205080204" pitchFamily="50" charset="-128"/>
              </a:defRPr>
            </a:lvl3pPr>
            <a:lvl4pPr marL="1600200" indent="-228600" defTabSz="2193925">
              <a:defRPr sz="10600">
                <a:solidFill>
                  <a:schemeClr val="tx2"/>
                </a:solidFill>
                <a:latin typeface="Arial" panose="020B0604020202020204" pitchFamily="34" charset="0"/>
                <a:ea typeface="MS PGothic" panose="020B0600070205080204" pitchFamily="50" charset="-128"/>
              </a:defRPr>
            </a:lvl4pPr>
            <a:lvl5pPr marL="2057400" indent="-228600" defTabSz="2193925">
              <a:defRPr sz="10600">
                <a:solidFill>
                  <a:schemeClr val="tx2"/>
                </a:solidFill>
                <a:latin typeface="Arial" panose="020B0604020202020204" pitchFamily="34" charset="0"/>
                <a:ea typeface="MS PGothic" panose="020B0600070205080204" pitchFamily="50" charset="-128"/>
              </a:defRPr>
            </a:lvl5pPr>
            <a:lvl6pPr marL="25146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6pPr>
            <a:lvl7pPr marL="29718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7pPr>
            <a:lvl8pPr marL="34290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8pPr>
            <a:lvl9pPr marL="38862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9pPr>
          </a:lstStyle>
          <a:p>
            <a:pPr algn="ctr" eaLnBrk="1" hangingPunct="1">
              <a:spcBef>
                <a:spcPct val="50000"/>
              </a:spcBef>
            </a:pPr>
            <a:r>
              <a:rPr lang="en-US" altLang="en-US" sz="2400" b="1" dirty="0">
                <a:solidFill>
                  <a:schemeClr val="bg1"/>
                </a:solidFill>
              </a:rPr>
              <a:t>METHODS</a:t>
            </a:r>
          </a:p>
        </p:txBody>
      </p:sp>
      <p:sp>
        <p:nvSpPr>
          <p:cNvPr id="4110" name="Text Box 5"/>
          <p:cNvSpPr txBox="1">
            <a:spLocks noChangeArrowheads="1"/>
          </p:cNvSpPr>
          <p:nvPr/>
        </p:nvSpPr>
        <p:spPr bwMode="auto">
          <a:xfrm>
            <a:off x="1071051" y="3495801"/>
            <a:ext cx="5029200" cy="466344"/>
          </a:xfrm>
          <a:prstGeom prst="rect">
            <a:avLst/>
          </a:prstGeom>
          <a:solidFill>
            <a:srgbClr val="C00000">
              <a:alpha val="98000"/>
            </a:srgbClr>
          </a:solidFill>
          <a:ln>
            <a:noFill/>
          </a:ln>
        </p:spPr>
        <p:txBody>
          <a:bodyPr wrap="square" lIns="91426" tIns="45713" rIns="91426" bIns="45713">
            <a:spAutoFit/>
          </a:bodyPr>
          <a:lstStyle>
            <a:lvl1pPr defTabSz="2193925">
              <a:defRPr sz="10600">
                <a:solidFill>
                  <a:schemeClr val="tx2"/>
                </a:solidFill>
                <a:latin typeface="Arial" panose="020B0604020202020204" pitchFamily="34" charset="0"/>
                <a:ea typeface="MS PGothic" panose="020B0600070205080204" pitchFamily="50" charset="-128"/>
              </a:defRPr>
            </a:lvl1pPr>
            <a:lvl2pPr marL="742950" indent="-285750" defTabSz="2193925">
              <a:defRPr sz="10600">
                <a:solidFill>
                  <a:schemeClr val="tx2"/>
                </a:solidFill>
                <a:latin typeface="Arial" panose="020B0604020202020204" pitchFamily="34" charset="0"/>
                <a:ea typeface="MS PGothic" panose="020B0600070205080204" pitchFamily="50" charset="-128"/>
              </a:defRPr>
            </a:lvl2pPr>
            <a:lvl3pPr marL="1143000" indent="-228600" defTabSz="2193925">
              <a:defRPr sz="10600">
                <a:solidFill>
                  <a:schemeClr val="tx2"/>
                </a:solidFill>
                <a:latin typeface="Arial" panose="020B0604020202020204" pitchFamily="34" charset="0"/>
                <a:ea typeface="MS PGothic" panose="020B0600070205080204" pitchFamily="50" charset="-128"/>
              </a:defRPr>
            </a:lvl3pPr>
            <a:lvl4pPr marL="1600200" indent="-228600" defTabSz="2193925">
              <a:defRPr sz="10600">
                <a:solidFill>
                  <a:schemeClr val="tx2"/>
                </a:solidFill>
                <a:latin typeface="Arial" panose="020B0604020202020204" pitchFamily="34" charset="0"/>
                <a:ea typeface="MS PGothic" panose="020B0600070205080204" pitchFamily="50" charset="-128"/>
              </a:defRPr>
            </a:lvl4pPr>
            <a:lvl5pPr marL="2057400" indent="-228600" defTabSz="2193925">
              <a:defRPr sz="10600">
                <a:solidFill>
                  <a:schemeClr val="tx2"/>
                </a:solidFill>
                <a:latin typeface="Arial" panose="020B0604020202020204" pitchFamily="34" charset="0"/>
                <a:ea typeface="MS PGothic" panose="020B0600070205080204" pitchFamily="50" charset="-128"/>
              </a:defRPr>
            </a:lvl5pPr>
            <a:lvl6pPr marL="25146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6pPr>
            <a:lvl7pPr marL="29718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7pPr>
            <a:lvl8pPr marL="34290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8pPr>
            <a:lvl9pPr marL="38862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9pPr>
          </a:lstStyle>
          <a:p>
            <a:pPr algn="ctr" eaLnBrk="1" hangingPunct="1">
              <a:spcBef>
                <a:spcPct val="50000"/>
              </a:spcBef>
            </a:pPr>
            <a:r>
              <a:rPr lang="en-US" altLang="en-US" sz="2400" b="1" dirty="0">
                <a:solidFill>
                  <a:schemeClr val="bg1"/>
                </a:solidFill>
              </a:rPr>
              <a:t>BACKGROUND</a:t>
            </a:r>
          </a:p>
        </p:txBody>
      </p:sp>
      <p:sp>
        <p:nvSpPr>
          <p:cNvPr id="4106" name="AutoShape 55"/>
          <p:cNvSpPr>
            <a:spLocks noChangeArrowheads="1"/>
          </p:cNvSpPr>
          <p:nvPr/>
        </p:nvSpPr>
        <p:spPr bwMode="auto">
          <a:xfrm>
            <a:off x="274638" y="129746"/>
            <a:ext cx="32369125" cy="2743200"/>
          </a:xfrm>
          <a:prstGeom prst="roundRect">
            <a:avLst>
              <a:gd name="adj" fmla="val 16667"/>
            </a:avLst>
          </a:prstGeom>
          <a:solidFill>
            <a:srgbClr val="C00000"/>
          </a:solidFill>
          <a:ln w="25400">
            <a:solidFill>
              <a:schemeClr val="accent2"/>
            </a:solidFill>
            <a:round/>
            <a:headEnd/>
            <a:tailEnd/>
          </a:ln>
        </p:spPr>
        <p:txBody>
          <a:bodyPr wrap="none" anchor="ctr"/>
          <a:lstStyle>
            <a:lvl1pPr>
              <a:defRPr sz="10600">
                <a:solidFill>
                  <a:schemeClr val="tx2"/>
                </a:solidFill>
                <a:latin typeface="Arial" panose="020B0604020202020204" pitchFamily="34" charset="0"/>
                <a:ea typeface="MS PGothic" panose="020B0600070205080204" pitchFamily="50" charset="-128"/>
              </a:defRPr>
            </a:lvl1pPr>
            <a:lvl2pPr marL="742950" indent="-285750">
              <a:defRPr sz="10600">
                <a:solidFill>
                  <a:schemeClr val="tx2"/>
                </a:solidFill>
                <a:latin typeface="Arial" panose="020B0604020202020204" pitchFamily="34" charset="0"/>
                <a:ea typeface="MS PGothic" panose="020B0600070205080204" pitchFamily="50" charset="-128"/>
              </a:defRPr>
            </a:lvl2pPr>
            <a:lvl3pPr marL="1143000" indent="-228600">
              <a:defRPr sz="10600">
                <a:solidFill>
                  <a:schemeClr val="tx2"/>
                </a:solidFill>
                <a:latin typeface="Arial" panose="020B0604020202020204" pitchFamily="34" charset="0"/>
                <a:ea typeface="MS PGothic" panose="020B0600070205080204" pitchFamily="50" charset="-128"/>
              </a:defRPr>
            </a:lvl3pPr>
            <a:lvl4pPr marL="1600200" indent="-228600">
              <a:defRPr sz="10600">
                <a:solidFill>
                  <a:schemeClr val="tx2"/>
                </a:solidFill>
                <a:latin typeface="Arial" panose="020B0604020202020204" pitchFamily="34" charset="0"/>
                <a:ea typeface="MS PGothic" panose="020B0600070205080204" pitchFamily="50" charset="-128"/>
              </a:defRPr>
            </a:lvl4pPr>
            <a:lvl5pPr marL="2057400" indent="-228600">
              <a:defRPr sz="10600">
                <a:solidFill>
                  <a:schemeClr val="tx2"/>
                </a:solidFill>
                <a:latin typeface="Arial" panose="020B0604020202020204" pitchFamily="34" charset="0"/>
                <a:ea typeface="MS PGothic" panose="020B0600070205080204" pitchFamily="50" charset="-128"/>
              </a:defRPr>
            </a:lvl5pPr>
            <a:lvl6pPr marL="2514600" indent="-228600"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6pPr>
            <a:lvl7pPr marL="2971800" indent="-228600"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7pPr>
            <a:lvl8pPr marL="3429000" indent="-228600"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8pPr>
            <a:lvl9pPr marL="3886200" indent="-228600"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9pPr>
          </a:lstStyle>
          <a:p>
            <a:pPr algn="ctr" eaLnBrk="1" hangingPunct="1"/>
            <a:endParaRPr lang="en-US" altLang="en-US"/>
          </a:p>
        </p:txBody>
      </p:sp>
      <p:sp>
        <p:nvSpPr>
          <p:cNvPr id="4107" name="Rectangle 2"/>
          <p:cNvSpPr>
            <a:spLocks noGrp="1" noChangeArrowheads="1"/>
          </p:cNvSpPr>
          <p:nvPr>
            <p:ph type="title"/>
          </p:nvPr>
        </p:nvSpPr>
        <p:spPr bwMode="auto">
          <a:xfrm>
            <a:off x="4572000" y="445632"/>
            <a:ext cx="24460200" cy="2106029"/>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eaLnBrk="1" hangingPunct="1"/>
            <a:r>
              <a:rPr lang="en-US" altLang="en-US" sz="4000" dirty="0">
                <a:latin typeface="Times New Roman" panose="02020603050405020304" pitchFamily="18" charset="0"/>
                <a:ea typeface="MS PGothic" panose="020B0600070205080204" pitchFamily="50" charset="-128"/>
                <a:cs typeface="Times New Roman" panose="02020603050405020304" pitchFamily="18" charset="0"/>
              </a:rPr>
              <a:t>Baseline Risk and Timing of Invasive Strategy for 137,265 Patients Presenting with Non-ST Elevation Acute Myocardial Infarction: Level of Compliance with International Guidelines</a:t>
            </a:r>
            <a:br>
              <a:rPr lang="en-US" altLang="en-US" sz="4000" dirty="0">
                <a:latin typeface="Times New Roman" panose="02020603050405020304" pitchFamily="18" charset="0"/>
                <a:ea typeface="MS PGothic" panose="020B0600070205080204" pitchFamily="50" charset="-128"/>
                <a:cs typeface="Times New Roman" panose="02020603050405020304" pitchFamily="18" charset="0"/>
              </a:rPr>
            </a:br>
            <a:br>
              <a:rPr lang="en-US" altLang="en-US" sz="4000" dirty="0">
                <a:latin typeface="Times New Roman" panose="02020603050405020304" pitchFamily="18" charset="0"/>
                <a:ea typeface="MS PGothic" panose="020B0600070205080204" pitchFamily="50" charset="-128"/>
                <a:cs typeface="Times New Roman" panose="02020603050405020304" pitchFamily="18" charset="0"/>
              </a:rPr>
            </a:br>
            <a:r>
              <a:rPr lang="en-US" altLang="en-US" sz="2400" dirty="0">
                <a:solidFill>
                  <a:srgbClr val="FFFF00"/>
                </a:solidFill>
                <a:latin typeface="Times New Roman" panose="02020603050405020304" pitchFamily="18" charset="0"/>
                <a:ea typeface="MS PGothic" panose="020B0600070205080204" pitchFamily="50" charset="-128"/>
                <a:cs typeface="Times New Roman" panose="02020603050405020304" pitchFamily="18" charset="0"/>
              </a:rPr>
              <a:t>Muhammad Rashid, MRCP;  Nick </a:t>
            </a:r>
            <a:r>
              <a:rPr lang="en-US" altLang="en-US" sz="2400" dirty="0" err="1">
                <a:solidFill>
                  <a:srgbClr val="FFFF00"/>
                </a:solidFill>
                <a:latin typeface="Times New Roman" panose="02020603050405020304" pitchFamily="18" charset="0"/>
                <a:ea typeface="MS PGothic" panose="020B0600070205080204" pitchFamily="50" charset="-128"/>
                <a:cs typeface="Times New Roman" panose="02020603050405020304" pitchFamily="18" charset="0"/>
              </a:rPr>
              <a:t>Curzen</a:t>
            </a:r>
            <a:r>
              <a:rPr lang="en-US" altLang="en-US" sz="2400" dirty="0">
                <a:solidFill>
                  <a:srgbClr val="FFFF00"/>
                </a:solidFill>
                <a:latin typeface="Times New Roman" panose="02020603050405020304" pitchFamily="18" charset="0"/>
                <a:ea typeface="MS PGothic" panose="020B0600070205080204" pitchFamily="50" charset="-128"/>
                <a:cs typeface="Times New Roman" panose="02020603050405020304" pitchFamily="18" charset="0"/>
              </a:rPr>
              <a:t>, PhD; Tim Kinnaird, PhD; </a:t>
            </a:r>
            <a:r>
              <a:rPr lang="en-US" altLang="en-US" sz="2400" dirty="0" err="1">
                <a:solidFill>
                  <a:srgbClr val="FFFF00"/>
                </a:solidFill>
                <a:latin typeface="Times New Roman" panose="02020603050405020304" pitchFamily="18" charset="0"/>
                <a:ea typeface="MS PGothic" panose="020B0600070205080204" pitchFamily="50" charset="-128"/>
                <a:cs typeface="Times New Roman" panose="02020603050405020304" pitchFamily="18" charset="0"/>
              </a:rPr>
              <a:t>Phyo</a:t>
            </a:r>
            <a:r>
              <a:rPr lang="en-US" altLang="en-US" sz="2400" dirty="0">
                <a:solidFill>
                  <a:srgbClr val="FFFF00"/>
                </a:solidFill>
                <a:latin typeface="Times New Roman" panose="02020603050405020304" pitchFamily="18" charset="0"/>
                <a:ea typeface="MS PGothic" panose="020B0600070205080204" pitchFamily="50" charset="-128"/>
                <a:cs typeface="Times New Roman" panose="02020603050405020304" pitchFamily="18" charset="0"/>
              </a:rPr>
              <a:t> K </a:t>
            </a:r>
            <a:r>
              <a:rPr lang="en-US" altLang="en-US" sz="2400" dirty="0" err="1">
                <a:solidFill>
                  <a:srgbClr val="FFFF00"/>
                </a:solidFill>
                <a:latin typeface="Times New Roman" panose="02020603050405020304" pitchFamily="18" charset="0"/>
                <a:ea typeface="MS PGothic" panose="020B0600070205080204" pitchFamily="50" charset="-128"/>
                <a:cs typeface="Times New Roman" panose="02020603050405020304" pitchFamily="18" charset="0"/>
              </a:rPr>
              <a:t>Myint</a:t>
            </a:r>
            <a:r>
              <a:rPr lang="en-US" altLang="en-US" sz="2400" dirty="0">
                <a:solidFill>
                  <a:srgbClr val="FFFF00"/>
                </a:solidFill>
                <a:latin typeface="Times New Roman" panose="02020603050405020304" pitchFamily="18" charset="0"/>
                <a:ea typeface="MS PGothic" panose="020B0600070205080204" pitchFamily="50" charset="-128"/>
                <a:cs typeface="Times New Roman" panose="02020603050405020304" pitchFamily="18" charset="0"/>
              </a:rPr>
              <a:t>, PhD; Evan </a:t>
            </a:r>
            <a:r>
              <a:rPr lang="en-US" altLang="en-US" sz="2400" dirty="0" err="1">
                <a:solidFill>
                  <a:srgbClr val="FFFF00"/>
                </a:solidFill>
                <a:latin typeface="Times New Roman" panose="02020603050405020304" pitchFamily="18" charset="0"/>
                <a:ea typeface="MS PGothic" panose="020B0600070205080204" pitchFamily="50" charset="-128"/>
                <a:cs typeface="Times New Roman" panose="02020603050405020304" pitchFamily="18" charset="0"/>
              </a:rPr>
              <a:t>Kontapontelis</a:t>
            </a:r>
            <a:r>
              <a:rPr lang="en-US" altLang="en-US" sz="2400" dirty="0">
                <a:solidFill>
                  <a:srgbClr val="FFFF00"/>
                </a:solidFill>
                <a:latin typeface="Times New Roman" panose="02020603050405020304" pitchFamily="18" charset="0"/>
                <a:ea typeface="MS PGothic" panose="020B0600070205080204" pitchFamily="50" charset="-128"/>
                <a:cs typeface="Times New Roman" panose="02020603050405020304" pitchFamily="18" charset="0"/>
              </a:rPr>
              <a:t>, PhD; Mohamed O Mohamed, MRCP; Ahmad </a:t>
            </a:r>
            <a:r>
              <a:rPr lang="en-US" altLang="en-US" sz="2400" dirty="0" err="1">
                <a:solidFill>
                  <a:srgbClr val="FFFF00"/>
                </a:solidFill>
                <a:latin typeface="Times New Roman" panose="02020603050405020304" pitchFamily="18" charset="0"/>
                <a:ea typeface="MS PGothic" panose="020B0600070205080204" pitchFamily="50" charset="-128"/>
                <a:cs typeface="Times New Roman" panose="02020603050405020304" pitchFamily="18" charset="0"/>
              </a:rPr>
              <a:t>Shoaib</a:t>
            </a:r>
            <a:r>
              <a:rPr lang="en-US" altLang="en-US" sz="2400" dirty="0">
                <a:solidFill>
                  <a:srgbClr val="FFFF00"/>
                </a:solidFill>
                <a:latin typeface="Times New Roman" panose="02020603050405020304" pitchFamily="18" charset="0"/>
                <a:ea typeface="MS PGothic" panose="020B0600070205080204" pitchFamily="50" charset="-128"/>
                <a:cs typeface="Times New Roman" panose="02020603050405020304" pitchFamily="18" charset="0"/>
              </a:rPr>
              <a:t> , MD;  Chun S Kwok, MRCP; C.P Gale, PhD; Adam </a:t>
            </a:r>
            <a:r>
              <a:rPr lang="en-US" altLang="en-US" sz="2400" dirty="0" err="1">
                <a:solidFill>
                  <a:srgbClr val="FFFF00"/>
                </a:solidFill>
                <a:latin typeface="Times New Roman" panose="02020603050405020304" pitchFamily="18" charset="0"/>
                <a:ea typeface="MS PGothic" panose="020B0600070205080204" pitchFamily="50" charset="-128"/>
                <a:cs typeface="Times New Roman" panose="02020603050405020304" pitchFamily="18" charset="0"/>
              </a:rPr>
              <a:t>Timmis</a:t>
            </a:r>
            <a:r>
              <a:rPr lang="en-US" altLang="en-US" sz="2400" dirty="0">
                <a:solidFill>
                  <a:srgbClr val="FFFF00"/>
                </a:solidFill>
                <a:latin typeface="Times New Roman" panose="02020603050405020304" pitchFamily="18" charset="0"/>
                <a:ea typeface="MS PGothic" panose="020B0600070205080204" pitchFamily="50" charset="-128"/>
                <a:cs typeface="Times New Roman" panose="02020603050405020304" pitchFamily="18" charset="0"/>
              </a:rPr>
              <a:t>, PhD; Mamas A Mamas; D Phil</a:t>
            </a:r>
          </a:p>
        </p:txBody>
      </p:sp>
      <p:sp>
        <p:nvSpPr>
          <p:cNvPr id="4119" name="Text Box 21"/>
          <p:cNvSpPr txBox="1">
            <a:spLocks noChangeArrowheads="1"/>
          </p:cNvSpPr>
          <p:nvPr/>
        </p:nvSpPr>
        <p:spPr bwMode="auto">
          <a:xfrm>
            <a:off x="1071052" y="4211464"/>
            <a:ext cx="4983162" cy="193897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square" lIns="91426" tIns="45713" rIns="91426" bIns="45713">
            <a:spAutoFit/>
          </a:bodyPr>
          <a:lstStyle>
            <a:lvl1pPr defTabSz="2193925">
              <a:defRPr sz="10600">
                <a:solidFill>
                  <a:schemeClr val="tx2"/>
                </a:solidFill>
                <a:latin typeface="Arial" panose="020B0604020202020204" pitchFamily="34" charset="0"/>
                <a:ea typeface="MS PGothic" panose="020B0600070205080204" pitchFamily="50" charset="-128"/>
              </a:defRPr>
            </a:lvl1pPr>
            <a:lvl2pPr marL="742950" indent="-285750" defTabSz="2193925">
              <a:defRPr sz="10600">
                <a:solidFill>
                  <a:schemeClr val="tx2"/>
                </a:solidFill>
                <a:latin typeface="Arial" panose="020B0604020202020204" pitchFamily="34" charset="0"/>
                <a:ea typeface="MS PGothic" panose="020B0600070205080204" pitchFamily="50" charset="-128"/>
              </a:defRPr>
            </a:lvl2pPr>
            <a:lvl3pPr marL="1143000" indent="-228600" defTabSz="2193925">
              <a:defRPr sz="10600">
                <a:solidFill>
                  <a:schemeClr val="tx2"/>
                </a:solidFill>
                <a:latin typeface="Arial" panose="020B0604020202020204" pitchFamily="34" charset="0"/>
                <a:ea typeface="MS PGothic" panose="020B0600070205080204" pitchFamily="50" charset="-128"/>
              </a:defRPr>
            </a:lvl3pPr>
            <a:lvl4pPr marL="1600200" indent="-228600" defTabSz="2193925">
              <a:defRPr sz="10600">
                <a:solidFill>
                  <a:schemeClr val="tx2"/>
                </a:solidFill>
                <a:latin typeface="Arial" panose="020B0604020202020204" pitchFamily="34" charset="0"/>
                <a:ea typeface="MS PGothic" panose="020B0600070205080204" pitchFamily="50" charset="-128"/>
              </a:defRPr>
            </a:lvl4pPr>
            <a:lvl5pPr marL="2057400" indent="-228600" defTabSz="2193925">
              <a:defRPr sz="10600">
                <a:solidFill>
                  <a:schemeClr val="tx2"/>
                </a:solidFill>
                <a:latin typeface="Arial" panose="020B0604020202020204" pitchFamily="34" charset="0"/>
                <a:ea typeface="MS PGothic" panose="020B0600070205080204" pitchFamily="50" charset="-128"/>
              </a:defRPr>
            </a:lvl5pPr>
            <a:lvl6pPr marL="25146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6pPr>
            <a:lvl7pPr marL="29718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7pPr>
            <a:lvl8pPr marL="34290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8pPr>
            <a:lvl9pPr marL="38862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9pPr>
          </a:lstStyle>
          <a:p>
            <a:pPr algn="just"/>
            <a:r>
              <a:rPr lang="en-US" sz="2000" dirty="0">
                <a:latin typeface="Times New Roman" panose="02020603050405020304" pitchFamily="18" charset="0"/>
                <a:cs typeface="Times New Roman" panose="02020603050405020304" pitchFamily="18" charset="0"/>
              </a:rPr>
              <a:t>International guidelines recommend that for non-ST elevation acute myocardial infarction (NSTEMI), the timing of an invasive strategy (IS) is a function of the patient’s baseline risk. The extent to which this is delivered across and within healthcare systems is unknown</a:t>
            </a:r>
          </a:p>
        </p:txBody>
      </p:sp>
      <p:sp>
        <p:nvSpPr>
          <p:cNvPr id="4129" name="AutoShape 51"/>
          <p:cNvSpPr>
            <a:spLocks noChangeArrowheads="1"/>
          </p:cNvSpPr>
          <p:nvPr/>
        </p:nvSpPr>
        <p:spPr bwMode="auto">
          <a:xfrm>
            <a:off x="1096963" y="685800"/>
            <a:ext cx="4114800" cy="2057400"/>
          </a:xfrm>
          <a:prstGeom prst="roundRect">
            <a:avLst>
              <a:gd name="adj" fmla="val 16667"/>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lvl1pPr>
              <a:defRPr sz="10600">
                <a:solidFill>
                  <a:schemeClr val="tx2"/>
                </a:solidFill>
                <a:latin typeface="Arial" panose="020B0604020202020204" pitchFamily="34" charset="0"/>
                <a:ea typeface="MS PGothic" panose="020B0600070205080204" pitchFamily="50" charset="-128"/>
              </a:defRPr>
            </a:lvl1pPr>
            <a:lvl2pPr marL="742950" indent="-285750">
              <a:defRPr sz="10600">
                <a:solidFill>
                  <a:schemeClr val="tx2"/>
                </a:solidFill>
                <a:latin typeface="Arial" panose="020B0604020202020204" pitchFamily="34" charset="0"/>
                <a:ea typeface="MS PGothic" panose="020B0600070205080204" pitchFamily="50" charset="-128"/>
              </a:defRPr>
            </a:lvl2pPr>
            <a:lvl3pPr marL="1143000" indent="-228600">
              <a:defRPr sz="10600">
                <a:solidFill>
                  <a:schemeClr val="tx2"/>
                </a:solidFill>
                <a:latin typeface="Arial" panose="020B0604020202020204" pitchFamily="34" charset="0"/>
                <a:ea typeface="MS PGothic" panose="020B0600070205080204" pitchFamily="50" charset="-128"/>
              </a:defRPr>
            </a:lvl3pPr>
            <a:lvl4pPr marL="1600200" indent="-228600">
              <a:defRPr sz="10600">
                <a:solidFill>
                  <a:schemeClr val="tx2"/>
                </a:solidFill>
                <a:latin typeface="Arial" panose="020B0604020202020204" pitchFamily="34" charset="0"/>
                <a:ea typeface="MS PGothic" panose="020B0600070205080204" pitchFamily="50" charset="-128"/>
              </a:defRPr>
            </a:lvl4pPr>
            <a:lvl5pPr marL="2057400" indent="-228600">
              <a:defRPr sz="10600">
                <a:solidFill>
                  <a:schemeClr val="tx2"/>
                </a:solidFill>
                <a:latin typeface="Arial" panose="020B0604020202020204" pitchFamily="34" charset="0"/>
                <a:ea typeface="MS PGothic" panose="020B0600070205080204" pitchFamily="50" charset="-128"/>
              </a:defRPr>
            </a:lvl5pPr>
            <a:lvl6pPr marL="2514600" indent="-228600"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6pPr>
            <a:lvl7pPr marL="2971800" indent="-228600"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7pPr>
            <a:lvl8pPr marL="3429000" indent="-228600"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8pPr>
            <a:lvl9pPr marL="3886200" indent="-228600"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9pPr>
          </a:lstStyle>
          <a:p>
            <a:pPr algn="ctr" eaLnBrk="1" hangingPunct="1"/>
            <a:endParaRPr lang="en-US" altLang="en-US"/>
          </a:p>
        </p:txBody>
      </p:sp>
      <p:sp>
        <p:nvSpPr>
          <p:cNvPr id="66" name="Text Box 15"/>
          <p:cNvSpPr txBox="1">
            <a:spLocks noChangeArrowheads="1"/>
          </p:cNvSpPr>
          <p:nvPr/>
        </p:nvSpPr>
        <p:spPr bwMode="auto">
          <a:xfrm>
            <a:off x="1025014" y="7219334"/>
            <a:ext cx="5029200" cy="44011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1426" tIns="45713" rIns="91426" bIns="45713">
            <a:spAutoFit/>
          </a:bodyPr>
          <a:lstStyle>
            <a:lvl1pPr defTabSz="2193925">
              <a:defRPr sz="10600">
                <a:solidFill>
                  <a:schemeClr val="tx2"/>
                </a:solidFill>
                <a:latin typeface="Arial" panose="020B0604020202020204" pitchFamily="34" charset="0"/>
                <a:ea typeface="MS PGothic" panose="020B0600070205080204" pitchFamily="50" charset="-128"/>
              </a:defRPr>
            </a:lvl1pPr>
            <a:lvl2pPr marL="742950" indent="-285750" defTabSz="2193925">
              <a:defRPr sz="10600">
                <a:solidFill>
                  <a:schemeClr val="tx2"/>
                </a:solidFill>
                <a:latin typeface="Arial" panose="020B0604020202020204" pitchFamily="34" charset="0"/>
                <a:ea typeface="MS PGothic" panose="020B0600070205080204" pitchFamily="50" charset="-128"/>
              </a:defRPr>
            </a:lvl2pPr>
            <a:lvl3pPr marL="1143000" indent="-228600" defTabSz="2193925">
              <a:defRPr sz="10600">
                <a:solidFill>
                  <a:schemeClr val="tx2"/>
                </a:solidFill>
                <a:latin typeface="Arial" panose="020B0604020202020204" pitchFamily="34" charset="0"/>
                <a:ea typeface="MS PGothic" panose="020B0600070205080204" pitchFamily="50" charset="-128"/>
              </a:defRPr>
            </a:lvl3pPr>
            <a:lvl4pPr marL="1600200" indent="-228600" defTabSz="2193925">
              <a:defRPr sz="10600">
                <a:solidFill>
                  <a:schemeClr val="tx2"/>
                </a:solidFill>
                <a:latin typeface="Arial" panose="020B0604020202020204" pitchFamily="34" charset="0"/>
                <a:ea typeface="MS PGothic" panose="020B0600070205080204" pitchFamily="50" charset="-128"/>
              </a:defRPr>
            </a:lvl4pPr>
            <a:lvl5pPr marL="2057400" indent="-228600" defTabSz="2193925">
              <a:defRPr sz="10600">
                <a:solidFill>
                  <a:schemeClr val="tx2"/>
                </a:solidFill>
                <a:latin typeface="Arial" panose="020B0604020202020204" pitchFamily="34" charset="0"/>
                <a:ea typeface="MS PGothic" panose="020B0600070205080204" pitchFamily="50" charset="-128"/>
              </a:defRPr>
            </a:lvl5pPr>
            <a:lvl6pPr marL="25146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6pPr>
            <a:lvl7pPr marL="29718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7pPr>
            <a:lvl8pPr marL="34290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8pPr>
            <a:lvl9pPr marL="38862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9pPr>
          </a:lstStyle>
          <a:p>
            <a:pPr algn="just"/>
            <a:r>
              <a:rPr lang="en-US" sz="2000" dirty="0">
                <a:latin typeface="Times New Roman" panose="02020603050405020304" pitchFamily="18" charset="0"/>
                <a:cs typeface="Times New Roman" panose="02020603050405020304" pitchFamily="18" charset="0"/>
              </a:rPr>
              <a:t>Data were derived from 137,265 patients admitted with a diagnosis of NSTEMI in one of the 235 hospitals between 2010-2015 in England and Wales using the Myocardial Infarction National Audit Project (MINAP). Patients were stratified into low, intermediate and high-risk in keeping with ESC and AHA/ACC guidelines. Time to IS (coronary angiography +/- PCI) was categorized into early (within 24 hours), intermediate (within 72 hours) and late (&gt;72 hours). Multivariable logistic regression models were used to identify independent predictors of appropriate receipt of IS</a:t>
            </a:r>
          </a:p>
        </p:txBody>
      </p:sp>
      <p:sp>
        <p:nvSpPr>
          <p:cNvPr id="95" name="Text Box 5">
            <a:extLst>
              <a:ext uri="{FF2B5EF4-FFF2-40B4-BE49-F238E27FC236}">
                <a16:creationId xmlns:a16="http://schemas.microsoft.com/office/drawing/2014/main" id="{E03B23E5-C640-7748-BD65-395030A6B0F5}"/>
              </a:ext>
            </a:extLst>
          </p:cNvPr>
          <p:cNvSpPr txBox="1">
            <a:spLocks noChangeArrowheads="1"/>
          </p:cNvSpPr>
          <p:nvPr/>
        </p:nvSpPr>
        <p:spPr bwMode="auto">
          <a:xfrm>
            <a:off x="26147739" y="3359150"/>
            <a:ext cx="5029200" cy="461651"/>
          </a:xfrm>
          <a:prstGeom prst="rect">
            <a:avLst/>
          </a:prstGeom>
          <a:solidFill>
            <a:srgbClr val="C00000"/>
          </a:solidFill>
          <a:ln>
            <a:noFill/>
          </a:ln>
        </p:spPr>
        <p:txBody>
          <a:bodyPr wrap="square" lIns="91426" tIns="45713" rIns="91426" bIns="45713">
            <a:spAutoFit/>
          </a:bodyPr>
          <a:lstStyle>
            <a:lvl1pPr defTabSz="2193925">
              <a:defRPr sz="10600">
                <a:solidFill>
                  <a:schemeClr val="tx2"/>
                </a:solidFill>
                <a:latin typeface="Arial" panose="020B0604020202020204" pitchFamily="34" charset="0"/>
                <a:ea typeface="MS PGothic" panose="020B0600070205080204" pitchFamily="50" charset="-128"/>
              </a:defRPr>
            </a:lvl1pPr>
            <a:lvl2pPr marL="742950" indent="-285750" defTabSz="2193925">
              <a:defRPr sz="10600">
                <a:solidFill>
                  <a:schemeClr val="tx2"/>
                </a:solidFill>
                <a:latin typeface="Arial" panose="020B0604020202020204" pitchFamily="34" charset="0"/>
                <a:ea typeface="MS PGothic" panose="020B0600070205080204" pitchFamily="50" charset="-128"/>
              </a:defRPr>
            </a:lvl2pPr>
            <a:lvl3pPr marL="1143000" indent="-228600" defTabSz="2193925">
              <a:defRPr sz="10600">
                <a:solidFill>
                  <a:schemeClr val="tx2"/>
                </a:solidFill>
                <a:latin typeface="Arial" panose="020B0604020202020204" pitchFamily="34" charset="0"/>
                <a:ea typeface="MS PGothic" panose="020B0600070205080204" pitchFamily="50" charset="-128"/>
              </a:defRPr>
            </a:lvl3pPr>
            <a:lvl4pPr marL="1600200" indent="-228600" defTabSz="2193925">
              <a:defRPr sz="10600">
                <a:solidFill>
                  <a:schemeClr val="tx2"/>
                </a:solidFill>
                <a:latin typeface="Arial" panose="020B0604020202020204" pitchFamily="34" charset="0"/>
                <a:ea typeface="MS PGothic" panose="020B0600070205080204" pitchFamily="50" charset="-128"/>
              </a:defRPr>
            </a:lvl4pPr>
            <a:lvl5pPr marL="2057400" indent="-228600" defTabSz="2193925">
              <a:defRPr sz="10600">
                <a:solidFill>
                  <a:schemeClr val="tx2"/>
                </a:solidFill>
                <a:latin typeface="Arial" panose="020B0604020202020204" pitchFamily="34" charset="0"/>
                <a:ea typeface="MS PGothic" panose="020B0600070205080204" pitchFamily="50" charset="-128"/>
              </a:defRPr>
            </a:lvl5pPr>
            <a:lvl6pPr marL="25146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6pPr>
            <a:lvl7pPr marL="29718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7pPr>
            <a:lvl8pPr marL="34290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8pPr>
            <a:lvl9pPr marL="38862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9pPr>
          </a:lstStyle>
          <a:p>
            <a:pPr algn="ctr" eaLnBrk="1" hangingPunct="1">
              <a:spcBef>
                <a:spcPct val="50000"/>
              </a:spcBef>
            </a:pPr>
            <a:r>
              <a:rPr lang="en-US" altLang="en-US" sz="2400" b="1" dirty="0">
                <a:solidFill>
                  <a:schemeClr val="bg1"/>
                </a:solidFill>
              </a:rPr>
              <a:t>TABLES &amp; FIGURES</a:t>
            </a:r>
          </a:p>
        </p:txBody>
      </p:sp>
      <p:sp>
        <p:nvSpPr>
          <p:cNvPr id="32" name="Text Box 25">
            <a:extLst>
              <a:ext uri="{FF2B5EF4-FFF2-40B4-BE49-F238E27FC236}">
                <a16:creationId xmlns:a16="http://schemas.microsoft.com/office/drawing/2014/main" id="{0ED9904A-E9CF-944D-AA40-A8EE4EB8F607}"/>
              </a:ext>
            </a:extLst>
          </p:cNvPr>
          <p:cNvSpPr txBox="1">
            <a:spLocks noChangeArrowheads="1"/>
          </p:cNvSpPr>
          <p:nvPr/>
        </p:nvSpPr>
        <p:spPr bwMode="auto">
          <a:xfrm>
            <a:off x="8458201" y="14829503"/>
            <a:ext cx="16001999" cy="25545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1426" tIns="45713" rIns="91426" bIns="45713">
            <a:spAutoFit/>
          </a:bodyPr>
          <a:lstStyle>
            <a:lvl1pPr defTabSz="2193925">
              <a:defRPr sz="10600">
                <a:solidFill>
                  <a:schemeClr val="tx2"/>
                </a:solidFill>
                <a:latin typeface="Arial" panose="020B0604020202020204" pitchFamily="34" charset="0"/>
                <a:ea typeface="MS PGothic" panose="020B0600070205080204" pitchFamily="50" charset="-128"/>
              </a:defRPr>
            </a:lvl1pPr>
            <a:lvl2pPr marL="742950" indent="-285750" defTabSz="2193925">
              <a:defRPr sz="10600">
                <a:solidFill>
                  <a:schemeClr val="tx2"/>
                </a:solidFill>
                <a:latin typeface="Arial" panose="020B0604020202020204" pitchFamily="34" charset="0"/>
                <a:ea typeface="MS PGothic" panose="020B0600070205080204" pitchFamily="50" charset="-128"/>
              </a:defRPr>
            </a:lvl2pPr>
            <a:lvl3pPr marL="1143000" indent="-228600" defTabSz="2193925">
              <a:defRPr sz="10600">
                <a:solidFill>
                  <a:schemeClr val="tx2"/>
                </a:solidFill>
                <a:latin typeface="Arial" panose="020B0604020202020204" pitchFamily="34" charset="0"/>
                <a:ea typeface="MS PGothic" panose="020B0600070205080204" pitchFamily="50" charset="-128"/>
              </a:defRPr>
            </a:lvl3pPr>
            <a:lvl4pPr marL="1600200" indent="-228600" defTabSz="2193925">
              <a:defRPr sz="10600">
                <a:solidFill>
                  <a:schemeClr val="tx2"/>
                </a:solidFill>
                <a:latin typeface="Arial" panose="020B0604020202020204" pitchFamily="34" charset="0"/>
                <a:ea typeface="MS PGothic" panose="020B0600070205080204" pitchFamily="50" charset="-128"/>
              </a:defRPr>
            </a:lvl4pPr>
            <a:lvl5pPr marL="2057400" indent="-228600" defTabSz="2193925">
              <a:defRPr sz="10600">
                <a:solidFill>
                  <a:schemeClr val="tx2"/>
                </a:solidFill>
                <a:latin typeface="Arial" panose="020B0604020202020204" pitchFamily="34" charset="0"/>
                <a:ea typeface="MS PGothic" panose="020B0600070205080204" pitchFamily="50" charset="-128"/>
              </a:defRPr>
            </a:lvl5pPr>
            <a:lvl6pPr marL="25146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6pPr>
            <a:lvl7pPr marL="29718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7pPr>
            <a:lvl8pPr marL="34290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8pPr>
            <a:lvl9pPr marL="38862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9pPr>
          </a:lstStyle>
          <a:p>
            <a:pPr algn="ctr" eaLnBrk="1" hangingPunct="1">
              <a:spcBef>
                <a:spcPct val="50000"/>
              </a:spcBef>
            </a:pPr>
            <a:r>
              <a:rPr lang="en-US" altLang="en-US" sz="4000" dirty="0">
                <a:solidFill>
                  <a:srgbClr val="FFFF00"/>
                </a:solidFill>
                <a:latin typeface="Times New Roman" panose="02020603050405020304" pitchFamily="18" charset="0"/>
                <a:cs typeface="Times New Roman" panose="02020603050405020304" pitchFamily="18" charset="0"/>
              </a:rPr>
              <a:t>IS for management of NSTEMI is not delivered according to international guidelines recommendations. The disconnect between baseline risk and utility of IS increases with increasing risk and women achieve even slower access than men to IS.</a:t>
            </a:r>
          </a:p>
        </p:txBody>
      </p:sp>
      <p:sp>
        <p:nvSpPr>
          <p:cNvPr id="34" name="Text Box 5">
            <a:extLst>
              <a:ext uri="{FF2B5EF4-FFF2-40B4-BE49-F238E27FC236}">
                <a16:creationId xmlns:a16="http://schemas.microsoft.com/office/drawing/2014/main" id="{DAA8535D-0F5F-114E-A2F7-564DF2AB3EB0}"/>
              </a:ext>
            </a:extLst>
          </p:cNvPr>
          <p:cNvSpPr txBox="1">
            <a:spLocks noChangeArrowheads="1"/>
          </p:cNvSpPr>
          <p:nvPr/>
        </p:nvSpPr>
        <p:spPr bwMode="auto">
          <a:xfrm>
            <a:off x="9332007" y="3997404"/>
            <a:ext cx="14254386" cy="1569646"/>
          </a:xfrm>
          <a:prstGeom prst="rect">
            <a:avLst/>
          </a:prstGeom>
          <a:noFill/>
          <a:ln>
            <a:noFill/>
          </a:ln>
        </p:spPr>
        <p:txBody>
          <a:bodyPr wrap="square" lIns="91426" tIns="45713" rIns="91426" bIns="45713">
            <a:spAutoFit/>
          </a:bodyPr>
          <a:lstStyle>
            <a:lvl1pPr defTabSz="2193925">
              <a:defRPr sz="10600">
                <a:solidFill>
                  <a:schemeClr val="tx2"/>
                </a:solidFill>
                <a:latin typeface="Arial" panose="020B0604020202020204" pitchFamily="34" charset="0"/>
                <a:ea typeface="MS PGothic" panose="020B0600070205080204" pitchFamily="50" charset="-128"/>
              </a:defRPr>
            </a:lvl1pPr>
            <a:lvl2pPr marL="742950" indent="-285750" defTabSz="2193925">
              <a:defRPr sz="10600">
                <a:solidFill>
                  <a:schemeClr val="tx2"/>
                </a:solidFill>
                <a:latin typeface="Arial" panose="020B0604020202020204" pitchFamily="34" charset="0"/>
                <a:ea typeface="MS PGothic" panose="020B0600070205080204" pitchFamily="50" charset="-128"/>
              </a:defRPr>
            </a:lvl2pPr>
            <a:lvl3pPr marL="1143000" indent="-228600" defTabSz="2193925">
              <a:defRPr sz="10600">
                <a:solidFill>
                  <a:schemeClr val="tx2"/>
                </a:solidFill>
                <a:latin typeface="Arial" panose="020B0604020202020204" pitchFamily="34" charset="0"/>
                <a:ea typeface="MS PGothic" panose="020B0600070205080204" pitchFamily="50" charset="-128"/>
              </a:defRPr>
            </a:lvl3pPr>
            <a:lvl4pPr marL="1600200" indent="-228600" defTabSz="2193925">
              <a:defRPr sz="10600">
                <a:solidFill>
                  <a:schemeClr val="tx2"/>
                </a:solidFill>
                <a:latin typeface="Arial" panose="020B0604020202020204" pitchFamily="34" charset="0"/>
                <a:ea typeface="MS PGothic" panose="020B0600070205080204" pitchFamily="50" charset="-128"/>
              </a:defRPr>
            </a:lvl4pPr>
            <a:lvl5pPr marL="2057400" indent="-228600" defTabSz="2193925">
              <a:defRPr sz="10600">
                <a:solidFill>
                  <a:schemeClr val="tx2"/>
                </a:solidFill>
                <a:latin typeface="Arial" panose="020B0604020202020204" pitchFamily="34" charset="0"/>
                <a:ea typeface="MS PGothic" panose="020B0600070205080204" pitchFamily="50" charset="-128"/>
              </a:defRPr>
            </a:lvl5pPr>
            <a:lvl6pPr marL="25146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6pPr>
            <a:lvl7pPr marL="29718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7pPr>
            <a:lvl8pPr marL="34290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8pPr>
            <a:lvl9pPr marL="38862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9pPr>
          </a:lstStyle>
          <a:p>
            <a:pPr algn="ctr" eaLnBrk="1" hangingPunct="1">
              <a:spcBef>
                <a:spcPct val="50000"/>
              </a:spcBef>
            </a:pPr>
            <a:r>
              <a:rPr lang="en-US" altLang="en-US" sz="4800" b="1" dirty="0">
                <a:solidFill>
                  <a:schemeClr val="bg1"/>
                </a:solidFill>
                <a:latin typeface="Times New Roman" panose="02020603050405020304" pitchFamily="18" charset="0"/>
                <a:cs typeface="Times New Roman" panose="02020603050405020304" pitchFamily="18" charset="0"/>
              </a:rPr>
              <a:t>Principal Finding: Disparities in use of IS according to guidelines recommended risk criteria </a:t>
            </a:r>
          </a:p>
        </p:txBody>
      </p:sp>
      <p:sp>
        <p:nvSpPr>
          <p:cNvPr id="36" name="Text Box 9">
            <a:extLst>
              <a:ext uri="{FF2B5EF4-FFF2-40B4-BE49-F238E27FC236}">
                <a16:creationId xmlns:a16="http://schemas.microsoft.com/office/drawing/2014/main" id="{F4F96E81-3FAA-E34C-B9E6-14082D7CA831}"/>
              </a:ext>
            </a:extLst>
          </p:cNvPr>
          <p:cNvSpPr txBox="1">
            <a:spLocks noChangeArrowheads="1"/>
          </p:cNvSpPr>
          <p:nvPr/>
        </p:nvSpPr>
        <p:spPr bwMode="auto">
          <a:xfrm>
            <a:off x="1025012" y="16384477"/>
            <a:ext cx="5029200" cy="461651"/>
          </a:xfrm>
          <a:prstGeom prst="rect">
            <a:avLst/>
          </a:prstGeom>
          <a:solidFill>
            <a:srgbClr val="C00000"/>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1426" tIns="45713" rIns="91426" bIns="45713">
            <a:spAutoFit/>
          </a:bodyPr>
          <a:lstStyle>
            <a:lvl1pPr defTabSz="2193925">
              <a:defRPr sz="10600">
                <a:solidFill>
                  <a:schemeClr val="tx2"/>
                </a:solidFill>
                <a:latin typeface="Arial" panose="020B0604020202020204" pitchFamily="34" charset="0"/>
                <a:ea typeface="MS PGothic" panose="020B0600070205080204" pitchFamily="50" charset="-128"/>
              </a:defRPr>
            </a:lvl1pPr>
            <a:lvl2pPr marL="742950" indent="-285750" defTabSz="2193925">
              <a:defRPr sz="10600">
                <a:solidFill>
                  <a:schemeClr val="tx2"/>
                </a:solidFill>
                <a:latin typeface="Arial" panose="020B0604020202020204" pitchFamily="34" charset="0"/>
                <a:ea typeface="MS PGothic" panose="020B0600070205080204" pitchFamily="50" charset="-128"/>
              </a:defRPr>
            </a:lvl2pPr>
            <a:lvl3pPr marL="1143000" indent="-228600" defTabSz="2193925">
              <a:defRPr sz="10600">
                <a:solidFill>
                  <a:schemeClr val="tx2"/>
                </a:solidFill>
                <a:latin typeface="Arial" panose="020B0604020202020204" pitchFamily="34" charset="0"/>
                <a:ea typeface="MS PGothic" panose="020B0600070205080204" pitchFamily="50" charset="-128"/>
              </a:defRPr>
            </a:lvl3pPr>
            <a:lvl4pPr marL="1600200" indent="-228600" defTabSz="2193925">
              <a:defRPr sz="10600">
                <a:solidFill>
                  <a:schemeClr val="tx2"/>
                </a:solidFill>
                <a:latin typeface="Arial" panose="020B0604020202020204" pitchFamily="34" charset="0"/>
                <a:ea typeface="MS PGothic" panose="020B0600070205080204" pitchFamily="50" charset="-128"/>
              </a:defRPr>
            </a:lvl4pPr>
            <a:lvl5pPr marL="2057400" indent="-228600" defTabSz="2193925">
              <a:defRPr sz="10600">
                <a:solidFill>
                  <a:schemeClr val="tx2"/>
                </a:solidFill>
                <a:latin typeface="Arial" panose="020B0604020202020204" pitchFamily="34" charset="0"/>
                <a:ea typeface="MS PGothic" panose="020B0600070205080204" pitchFamily="50" charset="-128"/>
              </a:defRPr>
            </a:lvl5pPr>
            <a:lvl6pPr marL="25146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6pPr>
            <a:lvl7pPr marL="29718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7pPr>
            <a:lvl8pPr marL="34290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8pPr>
            <a:lvl9pPr marL="38862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9pPr>
          </a:lstStyle>
          <a:p>
            <a:pPr algn="ctr" eaLnBrk="1" hangingPunct="1">
              <a:spcBef>
                <a:spcPct val="50000"/>
              </a:spcBef>
            </a:pPr>
            <a:r>
              <a:rPr lang="en-US" altLang="en-US" sz="2400" b="1" dirty="0">
                <a:solidFill>
                  <a:schemeClr val="bg1"/>
                </a:solidFill>
              </a:rPr>
              <a:t>DISCLOURES </a:t>
            </a:r>
          </a:p>
        </p:txBody>
      </p:sp>
      <p:sp>
        <p:nvSpPr>
          <p:cNvPr id="37" name="Rectangle 10">
            <a:extLst>
              <a:ext uri="{FF2B5EF4-FFF2-40B4-BE49-F238E27FC236}">
                <a16:creationId xmlns:a16="http://schemas.microsoft.com/office/drawing/2014/main" id="{ECA89AA3-505C-6D44-9A41-5D68EFDB1B3A}"/>
              </a:ext>
            </a:extLst>
          </p:cNvPr>
          <p:cNvSpPr>
            <a:spLocks noChangeArrowheads="1"/>
          </p:cNvSpPr>
          <p:nvPr/>
        </p:nvSpPr>
        <p:spPr bwMode="auto">
          <a:xfrm>
            <a:off x="1025014" y="17627776"/>
            <a:ext cx="5029199" cy="1828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26" tIns="45713" rIns="91426" bIns="45713"/>
          <a:lstStyle>
            <a:lvl1pPr defTabSz="2193925">
              <a:defRPr sz="10600">
                <a:solidFill>
                  <a:schemeClr val="tx2"/>
                </a:solidFill>
                <a:latin typeface="Arial" panose="020B0604020202020204" pitchFamily="34" charset="0"/>
                <a:ea typeface="MS PGothic" panose="020B0600070205080204" pitchFamily="50" charset="-128"/>
              </a:defRPr>
            </a:lvl1pPr>
            <a:lvl2pPr marL="742950" indent="-285750" defTabSz="2193925">
              <a:defRPr sz="10600">
                <a:solidFill>
                  <a:schemeClr val="tx2"/>
                </a:solidFill>
                <a:latin typeface="Arial" panose="020B0604020202020204" pitchFamily="34" charset="0"/>
                <a:ea typeface="MS PGothic" panose="020B0600070205080204" pitchFamily="50" charset="-128"/>
              </a:defRPr>
            </a:lvl2pPr>
            <a:lvl3pPr marL="1143000" indent="-228600" defTabSz="2193925">
              <a:defRPr sz="10600">
                <a:solidFill>
                  <a:schemeClr val="tx2"/>
                </a:solidFill>
                <a:latin typeface="Arial" panose="020B0604020202020204" pitchFamily="34" charset="0"/>
                <a:ea typeface="MS PGothic" panose="020B0600070205080204" pitchFamily="50" charset="-128"/>
              </a:defRPr>
            </a:lvl3pPr>
            <a:lvl4pPr marL="1600200" indent="-228600" defTabSz="2193925">
              <a:defRPr sz="10600">
                <a:solidFill>
                  <a:schemeClr val="tx2"/>
                </a:solidFill>
                <a:latin typeface="Arial" panose="020B0604020202020204" pitchFamily="34" charset="0"/>
                <a:ea typeface="MS PGothic" panose="020B0600070205080204" pitchFamily="50" charset="-128"/>
              </a:defRPr>
            </a:lvl4pPr>
            <a:lvl5pPr marL="2057400" indent="-228600" defTabSz="2193925">
              <a:defRPr sz="10600">
                <a:solidFill>
                  <a:schemeClr val="tx2"/>
                </a:solidFill>
                <a:latin typeface="Arial" panose="020B0604020202020204" pitchFamily="34" charset="0"/>
                <a:ea typeface="MS PGothic" panose="020B0600070205080204" pitchFamily="50" charset="-128"/>
              </a:defRPr>
            </a:lvl5pPr>
            <a:lvl6pPr marL="25146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6pPr>
            <a:lvl7pPr marL="29718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7pPr>
            <a:lvl8pPr marL="34290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8pPr>
            <a:lvl9pPr marL="38862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9pPr>
          </a:lstStyle>
          <a:p>
            <a:pPr eaLnBrk="1" hangingPunct="1">
              <a:spcBef>
                <a:spcPct val="20000"/>
              </a:spcBef>
            </a:pPr>
            <a:r>
              <a:rPr lang="en-US" altLang="en-US" sz="1400" dirty="0">
                <a:solidFill>
                  <a:schemeClr val="tx1"/>
                </a:solidFill>
              </a:rPr>
              <a:t>No relevant conflicts of interest from all a authors </a:t>
            </a:r>
          </a:p>
        </p:txBody>
      </p:sp>
      <p:sp>
        <p:nvSpPr>
          <p:cNvPr id="38" name="Text Box 25">
            <a:extLst>
              <a:ext uri="{FF2B5EF4-FFF2-40B4-BE49-F238E27FC236}">
                <a16:creationId xmlns:a16="http://schemas.microsoft.com/office/drawing/2014/main" id="{1B2C4EDF-492A-6F42-BBF1-CFF5DCEEC975}"/>
              </a:ext>
            </a:extLst>
          </p:cNvPr>
          <p:cNvSpPr txBox="1">
            <a:spLocks noChangeArrowheads="1"/>
          </p:cNvSpPr>
          <p:nvPr/>
        </p:nvSpPr>
        <p:spPr bwMode="auto">
          <a:xfrm>
            <a:off x="936504" y="12537795"/>
            <a:ext cx="5139033" cy="347786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1426" tIns="45713" rIns="91426" bIns="45713">
            <a:spAutoFit/>
          </a:bodyPr>
          <a:lstStyle>
            <a:lvl1pPr defTabSz="2193925">
              <a:defRPr sz="10600">
                <a:solidFill>
                  <a:schemeClr val="tx2"/>
                </a:solidFill>
                <a:latin typeface="Arial" panose="020B0604020202020204" pitchFamily="34" charset="0"/>
                <a:ea typeface="MS PGothic" panose="020B0600070205080204" pitchFamily="50" charset="-128"/>
              </a:defRPr>
            </a:lvl1pPr>
            <a:lvl2pPr marL="742950" indent="-285750" defTabSz="2193925">
              <a:defRPr sz="10600">
                <a:solidFill>
                  <a:schemeClr val="tx2"/>
                </a:solidFill>
                <a:latin typeface="Arial" panose="020B0604020202020204" pitchFamily="34" charset="0"/>
                <a:ea typeface="MS PGothic" panose="020B0600070205080204" pitchFamily="50" charset="-128"/>
              </a:defRPr>
            </a:lvl2pPr>
            <a:lvl3pPr marL="1143000" indent="-228600" defTabSz="2193925">
              <a:defRPr sz="10600">
                <a:solidFill>
                  <a:schemeClr val="tx2"/>
                </a:solidFill>
                <a:latin typeface="Arial" panose="020B0604020202020204" pitchFamily="34" charset="0"/>
                <a:ea typeface="MS PGothic" panose="020B0600070205080204" pitchFamily="50" charset="-128"/>
              </a:defRPr>
            </a:lvl3pPr>
            <a:lvl4pPr marL="1600200" indent="-228600" defTabSz="2193925">
              <a:defRPr sz="10600">
                <a:solidFill>
                  <a:schemeClr val="tx2"/>
                </a:solidFill>
                <a:latin typeface="Arial" panose="020B0604020202020204" pitchFamily="34" charset="0"/>
                <a:ea typeface="MS PGothic" panose="020B0600070205080204" pitchFamily="50" charset="-128"/>
              </a:defRPr>
            </a:lvl4pPr>
            <a:lvl5pPr marL="2057400" indent="-228600" defTabSz="2193925">
              <a:defRPr sz="10600">
                <a:solidFill>
                  <a:schemeClr val="tx2"/>
                </a:solidFill>
                <a:latin typeface="Arial" panose="020B0604020202020204" pitchFamily="34" charset="0"/>
                <a:ea typeface="MS PGothic" panose="020B0600070205080204" pitchFamily="50" charset="-128"/>
              </a:defRPr>
            </a:lvl5pPr>
            <a:lvl6pPr marL="25146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6pPr>
            <a:lvl7pPr marL="29718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7pPr>
            <a:lvl8pPr marL="34290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8pPr>
            <a:lvl9pPr marL="38862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9pPr>
          </a:lstStyle>
          <a:p>
            <a:pPr algn="just" eaLnBrk="1" hangingPunct="1">
              <a:spcBef>
                <a:spcPct val="50000"/>
              </a:spcBef>
            </a:pPr>
            <a:r>
              <a:rPr lang="en-US" altLang="en-US" sz="2000" dirty="0">
                <a:solidFill>
                  <a:schemeClr val="tx1"/>
                </a:solidFill>
                <a:latin typeface="Times New Roman" panose="02020603050405020304" pitchFamily="18" charset="0"/>
                <a:cs typeface="Times New Roman" panose="02020603050405020304" pitchFamily="18" charset="0"/>
              </a:rPr>
              <a:t>Retrospective observational cohort study, . A majority of our patients were in a high-risk group due to significant number of patients having positive cardiac biomarkers. We didn’t have information about dynamic changes in the cardiac troponin, instead we used the guideline recommended criteria of rise in cardiac troponin with at least one value above the 99th percentile. It is possible that some of these troponin rise may be related to type 2 MI for which the impetus for invasive strategy is less clear.. </a:t>
            </a:r>
          </a:p>
        </p:txBody>
      </p:sp>
      <p:sp>
        <p:nvSpPr>
          <p:cNvPr id="39" name="Text Box 9">
            <a:extLst>
              <a:ext uri="{FF2B5EF4-FFF2-40B4-BE49-F238E27FC236}">
                <a16:creationId xmlns:a16="http://schemas.microsoft.com/office/drawing/2014/main" id="{BC63A8F9-382F-6B48-A7D6-887E0DBCA453}"/>
              </a:ext>
            </a:extLst>
          </p:cNvPr>
          <p:cNvSpPr txBox="1">
            <a:spLocks noChangeArrowheads="1"/>
          </p:cNvSpPr>
          <p:nvPr/>
        </p:nvSpPr>
        <p:spPr bwMode="auto">
          <a:xfrm>
            <a:off x="1025013" y="11776816"/>
            <a:ext cx="5029200" cy="461651"/>
          </a:xfrm>
          <a:prstGeom prst="rect">
            <a:avLst/>
          </a:prstGeom>
          <a:solidFill>
            <a:srgbClr val="C00000"/>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1426" tIns="45713" rIns="91426" bIns="45713">
            <a:spAutoFit/>
          </a:bodyPr>
          <a:lstStyle>
            <a:lvl1pPr defTabSz="2193925">
              <a:defRPr sz="10600">
                <a:solidFill>
                  <a:schemeClr val="tx2"/>
                </a:solidFill>
                <a:latin typeface="Arial" panose="020B0604020202020204" pitchFamily="34" charset="0"/>
                <a:ea typeface="MS PGothic" panose="020B0600070205080204" pitchFamily="50" charset="-128"/>
              </a:defRPr>
            </a:lvl1pPr>
            <a:lvl2pPr marL="742950" indent="-285750" defTabSz="2193925">
              <a:defRPr sz="10600">
                <a:solidFill>
                  <a:schemeClr val="tx2"/>
                </a:solidFill>
                <a:latin typeface="Arial" panose="020B0604020202020204" pitchFamily="34" charset="0"/>
                <a:ea typeface="MS PGothic" panose="020B0600070205080204" pitchFamily="50" charset="-128"/>
              </a:defRPr>
            </a:lvl2pPr>
            <a:lvl3pPr marL="1143000" indent="-228600" defTabSz="2193925">
              <a:defRPr sz="10600">
                <a:solidFill>
                  <a:schemeClr val="tx2"/>
                </a:solidFill>
                <a:latin typeface="Arial" panose="020B0604020202020204" pitchFamily="34" charset="0"/>
                <a:ea typeface="MS PGothic" panose="020B0600070205080204" pitchFamily="50" charset="-128"/>
              </a:defRPr>
            </a:lvl3pPr>
            <a:lvl4pPr marL="1600200" indent="-228600" defTabSz="2193925">
              <a:defRPr sz="10600">
                <a:solidFill>
                  <a:schemeClr val="tx2"/>
                </a:solidFill>
                <a:latin typeface="Arial" panose="020B0604020202020204" pitchFamily="34" charset="0"/>
                <a:ea typeface="MS PGothic" panose="020B0600070205080204" pitchFamily="50" charset="-128"/>
              </a:defRPr>
            </a:lvl4pPr>
            <a:lvl5pPr marL="2057400" indent="-228600" defTabSz="2193925">
              <a:defRPr sz="10600">
                <a:solidFill>
                  <a:schemeClr val="tx2"/>
                </a:solidFill>
                <a:latin typeface="Arial" panose="020B0604020202020204" pitchFamily="34" charset="0"/>
                <a:ea typeface="MS PGothic" panose="020B0600070205080204" pitchFamily="50" charset="-128"/>
              </a:defRPr>
            </a:lvl5pPr>
            <a:lvl6pPr marL="25146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6pPr>
            <a:lvl7pPr marL="29718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7pPr>
            <a:lvl8pPr marL="34290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8pPr>
            <a:lvl9pPr marL="3886200" indent="-228600" defTabSz="2193925" eaLnBrk="0" fontAlgn="base" hangingPunct="0">
              <a:spcBef>
                <a:spcPct val="0"/>
              </a:spcBef>
              <a:spcAft>
                <a:spcPct val="0"/>
              </a:spcAft>
              <a:defRPr sz="10600">
                <a:solidFill>
                  <a:schemeClr val="tx2"/>
                </a:solidFill>
                <a:latin typeface="Arial" panose="020B0604020202020204" pitchFamily="34" charset="0"/>
                <a:ea typeface="MS PGothic" panose="020B0600070205080204" pitchFamily="50" charset="-128"/>
              </a:defRPr>
            </a:lvl9pPr>
          </a:lstStyle>
          <a:p>
            <a:pPr algn="ctr" eaLnBrk="1" hangingPunct="1">
              <a:spcBef>
                <a:spcPct val="50000"/>
              </a:spcBef>
            </a:pPr>
            <a:r>
              <a:rPr lang="en-US" altLang="en-US" sz="2400" b="1" dirty="0">
                <a:solidFill>
                  <a:schemeClr val="bg1"/>
                </a:solidFill>
              </a:rPr>
              <a:t>LIMITATIONS</a:t>
            </a:r>
          </a:p>
        </p:txBody>
      </p:sp>
      <p:pic>
        <p:nvPicPr>
          <p:cNvPr id="29" name="Picture 3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9924" y="836349"/>
            <a:ext cx="3818217" cy="1707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3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032200" y="583716"/>
            <a:ext cx="3586848" cy="1960611"/>
          </a:xfrm>
          <a:prstGeom prst="roundRect">
            <a:avLst>
              <a:gd name="adj" fmla="val 4167"/>
            </a:avLst>
          </a:prstGeom>
          <a:solidFill>
            <a:srgbClr val="FFFFFF"/>
          </a:solidFill>
          <a:ln w="9525">
            <a:solidFill>
              <a:srgbClr val="000000"/>
            </a:solidFill>
            <a:miter lim="800000"/>
            <a:headEnd/>
            <a:tailEnd/>
          </a:ln>
          <a:effectLst>
            <a:reflection blurRad="12700" stA="28000" endPos="28000" dist="5000" dir="5400000" sy="-100000" algn="bl" rotWithShape="0"/>
            <a:softEdge rad="63500"/>
          </a:effectLst>
          <a:scene3d>
            <a:camera prst="orthographicFront"/>
            <a:lightRig rig="threePt" dir="t">
              <a:rot lat="0" lon="0" rev="2700000"/>
            </a:lightRig>
          </a:scene3d>
          <a:sp3d>
            <a:bevelT h="38100"/>
            <a:contourClr>
              <a:srgbClr val="C0C0C0"/>
            </a:contourClr>
          </a:sp3d>
          <a:extLst/>
        </p:spPr>
      </p:pic>
      <p:graphicFrame>
        <p:nvGraphicFramePr>
          <p:cNvPr id="45" name="Chart 44"/>
          <p:cNvGraphicFramePr>
            <a:graphicFrameLocks/>
          </p:cNvGraphicFramePr>
          <p:nvPr>
            <p:extLst>
              <p:ext uri="{D42A27DB-BD31-4B8C-83A1-F6EECF244321}">
                <p14:modId xmlns:p14="http://schemas.microsoft.com/office/powerpoint/2010/main" val="3870421380"/>
              </p:ext>
            </p:extLst>
          </p:nvPr>
        </p:nvGraphicFramePr>
        <p:xfrm>
          <a:off x="8122024" y="5659395"/>
          <a:ext cx="16338176" cy="8946291"/>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p:cNvSpPr txBox="1"/>
          <p:nvPr/>
        </p:nvSpPr>
        <p:spPr>
          <a:xfrm>
            <a:off x="26506169" y="3811721"/>
            <a:ext cx="4670769" cy="400110"/>
          </a:xfrm>
          <a:prstGeom prst="rect">
            <a:avLst/>
          </a:prstGeom>
          <a:noFill/>
        </p:spPr>
        <p:txBody>
          <a:bodyPr wrap="square" rtlCol="0">
            <a:spAutoFit/>
          </a:bodyPr>
          <a:lstStyle/>
          <a:p>
            <a:r>
              <a:rPr lang="en-GB" sz="2000" b="1" dirty="0">
                <a:solidFill>
                  <a:schemeClr val="tx1"/>
                </a:solidFill>
                <a:latin typeface="Times New Roman" panose="02020603050405020304" pitchFamily="18" charset="0"/>
                <a:cs typeface="Times New Roman" panose="02020603050405020304" pitchFamily="18" charset="0"/>
              </a:rPr>
              <a:t>Independent Predictors of receipt of  IS</a:t>
            </a:r>
          </a:p>
        </p:txBody>
      </p:sp>
      <p:graphicFrame>
        <p:nvGraphicFramePr>
          <p:cNvPr id="6" name="Table 5"/>
          <p:cNvGraphicFramePr>
            <a:graphicFrameLocks noGrp="1"/>
          </p:cNvGraphicFramePr>
          <p:nvPr>
            <p:extLst>
              <p:ext uri="{D42A27DB-BD31-4B8C-83A1-F6EECF244321}">
                <p14:modId xmlns:p14="http://schemas.microsoft.com/office/powerpoint/2010/main" val="1082634172"/>
              </p:ext>
            </p:extLst>
          </p:nvPr>
        </p:nvGraphicFramePr>
        <p:xfrm>
          <a:off x="25962657" y="4211831"/>
          <a:ext cx="6568440" cy="5277432"/>
        </p:xfrm>
        <a:graphic>
          <a:graphicData uri="http://schemas.openxmlformats.org/drawingml/2006/table">
            <a:tbl>
              <a:tblPr firstRow="1" firstCol="1" bandRow="1">
                <a:tableStyleId>{073A0DAA-6AF3-43AB-8588-CEC1D06C72B9}</a:tableStyleId>
              </a:tblPr>
              <a:tblGrid>
                <a:gridCol w="2520514">
                  <a:extLst>
                    <a:ext uri="{9D8B030D-6E8A-4147-A177-3AD203B41FA5}">
                      <a16:colId xmlns:a16="http://schemas.microsoft.com/office/drawing/2014/main" val="1653346079"/>
                    </a:ext>
                  </a:extLst>
                </a:gridCol>
                <a:gridCol w="1259623">
                  <a:extLst>
                    <a:ext uri="{9D8B030D-6E8A-4147-A177-3AD203B41FA5}">
                      <a16:colId xmlns:a16="http://schemas.microsoft.com/office/drawing/2014/main" val="1927257623"/>
                    </a:ext>
                  </a:extLst>
                </a:gridCol>
                <a:gridCol w="1529315">
                  <a:extLst>
                    <a:ext uri="{9D8B030D-6E8A-4147-A177-3AD203B41FA5}">
                      <a16:colId xmlns:a16="http://schemas.microsoft.com/office/drawing/2014/main" val="3116672205"/>
                    </a:ext>
                  </a:extLst>
                </a:gridCol>
                <a:gridCol w="1258988">
                  <a:extLst>
                    <a:ext uri="{9D8B030D-6E8A-4147-A177-3AD203B41FA5}">
                      <a16:colId xmlns:a16="http://schemas.microsoft.com/office/drawing/2014/main" val="347850232"/>
                    </a:ext>
                  </a:extLst>
                </a:gridCol>
              </a:tblGrid>
              <a:tr h="148590">
                <a:tc>
                  <a:txBody>
                    <a:bodyPr/>
                    <a:lstStyle/>
                    <a:p>
                      <a:pPr algn="just">
                        <a:lnSpc>
                          <a:spcPct val="107000"/>
                        </a:lnSpc>
                        <a:spcAft>
                          <a:spcPts val="0"/>
                        </a:spcAft>
                      </a:pPr>
                      <a:r>
                        <a:rPr lang="en-GB" sz="1200">
                          <a:effectLst/>
                        </a:rPr>
                        <a:t>Variables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High risk group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Intermediate risk group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Low risk group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87796895"/>
                  </a:ext>
                </a:extLst>
              </a:tr>
              <a:tr h="160020">
                <a:tc>
                  <a:txBody>
                    <a:bodyPr/>
                    <a:lstStyle/>
                    <a:p>
                      <a:pPr algn="just">
                        <a:lnSpc>
                          <a:spcPct val="107000"/>
                        </a:lnSpc>
                        <a:spcAft>
                          <a:spcPts val="0"/>
                        </a:spcAft>
                      </a:pPr>
                      <a:r>
                        <a:rPr lang="en-GB" sz="1200">
                          <a:effectLst/>
                        </a:rPr>
                        <a:t>High risk characteristics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algn="ctr">
                        <a:lnSpc>
                          <a:spcPct val="107000"/>
                        </a:lnSpc>
                        <a:spcAft>
                          <a:spcPts val="0"/>
                        </a:spcAft>
                      </a:pPr>
                      <a:r>
                        <a:rPr lang="en-GB" sz="1200">
                          <a:effectLst/>
                        </a:rPr>
                        <a:t>Odd ratio (95%CI)</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522132313"/>
                  </a:ext>
                </a:extLst>
              </a:tr>
              <a:tr h="170815">
                <a:tc>
                  <a:txBody>
                    <a:bodyPr/>
                    <a:lstStyle/>
                    <a:p>
                      <a:pPr algn="just">
                        <a:lnSpc>
                          <a:spcPct val="107000"/>
                        </a:lnSpc>
                        <a:spcAft>
                          <a:spcPts val="0"/>
                        </a:spcAft>
                      </a:pPr>
                      <a:r>
                        <a:rPr lang="en-GB" sz="1200">
                          <a:effectLst/>
                        </a:rPr>
                        <a:t>Cardiogenic shock</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2.78 (2.28-3.39)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37086472"/>
                  </a:ext>
                </a:extLst>
              </a:tr>
              <a:tr h="172720">
                <a:tc>
                  <a:txBody>
                    <a:bodyPr/>
                    <a:lstStyle/>
                    <a:p>
                      <a:pPr algn="just">
                        <a:lnSpc>
                          <a:spcPct val="107000"/>
                        </a:lnSpc>
                        <a:spcAft>
                          <a:spcPts val="0"/>
                        </a:spcAft>
                      </a:pPr>
                      <a:r>
                        <a:rPr lang="en-GB" sz="1200">
                          <a:effectLst/>
                        </a:rPr>
                        <a:t>ECG ST changes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1.67 (1.61-1.73)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50794237"/>
                  </a:ext>
                </a:extLst>
              </a:tr>
              <a:tr h="175895">
                <a:tc>
                  <a:txBody>
                    <a:bodyPr/>
                    <a:lstStyle/>
                    <a:p>
                      <a:pPr algn="just">
                        <a:lnSpc>
                          <a:spcPct val="107000"/>
                        </a:lnSpc>
                        <a:spcAft>
                          <a:spcPts val="0"/>
                        </a:spcAft>
                      </a:pPr>
                      <a:r>
                        <a:rPr lang="en-GB" sz="1200">
                          <a:effectLst/>
                        </a:rPr>
                        <a:t>Cardiac arrest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2.44 (2.24-2.64)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86266902"/>
                  </a:ext>
                </a:extLst>
              </a:tr>
              <a:tr h="178435">
                <a:tc>
                  <a:txBody>
                    <a:bodyPr/>
                    <a:lstStyle/>
                    <a:p>
                      <a:pPr algn="just">
                        <a:lnSpc>
                          <a:spcPct val="107000"/>
                        </a:lnSpc>
                        <a:spcAft>
                          <a:spcPts val="0"/>
                        </a:spcAft>
                      </a:pPr>
                      <a:r>
                        <a:rPr lang="en-GB" sz="1200">
                          <a:effectLst/>
                        </a:rPr>
                        <a:t>Acute heart failure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0.65 (0.61-0.70)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20348347"/>
                  </a:ext>
                </a:extLst>
              </a:tr>
              <a:tr h="197485">
                <a:tc>
                  <a:txBody>
                    <a:bodyPr/>
                    <a:lstStyle/>
                    <a:p>
                      <a:pPr algn="just">
                        <a:lnSpc>
                          <a:spcPct val="107000"/>
                        </a:lnSpc>
                        <a:spcAft>
                          <a:spcPts val="0"/>
                        </a:spcAft>
                      </a:pPr>
                      <a:r>
                        <a:rPr lang="en-GB" sz="1200">
                          <a:effectLst/>
                        </a:rPr>
                        <a:t>Troponin positive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0.39 (0.36-0.43)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66292596"/>
                  </a:ext>
                </a:extLst>
              </a:tr>
              <a:tr h="167005">
                <a:tc>
                  <a:txBody>
                    <a:bodyPr/>
                    <a:lstStyle/>
                    <a:p>
                      <a:pPr algn="just">
                        <a:lnSpc>
                          <a:spcPct val="107000"/>
                        </a:lnSpc>
                        <a:spcAft>
                          <a:spcPts val="0"/>
                        </a:spcAft>
                      </a:pPr>
                      <a:r>
                        <a:rPr lang="en-GB" sz="1200">
                          <a:effectLst/>
                        </a:rPr>
                        <a:t>Intermediate risk characteristics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u="none" strike="noStrike">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u="none" strike="noStrike">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u="sng">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9862360"/>
                  </a:ext>
                </a:extLst>
              </a:tr>
              <a:tr h="171450">
                <a:tc>
                  <a:txBody>
                    <a:bodyPr/>
                    <a:lstStyle/>
                    <a:p>
                      <a:pPr algn="just">
                        <a:lnSpc>
                          <a:spcPct val="107000"/>
                        </a:lnSpc>
                        <a:spcAft>
                          <a:spcPts val="0"/>
                        </a:spcAft>
                      </a:pPr>
                      <a:r>
                        <a:rPr lang="en-GB" sz="1200">
                          <a:effectLst/>
                        </a:rPr>
                        <a:t>Chronic Renal Failure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0.74 (0.68-0.80)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0.88 (0.63-1.23)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20610966"/>
                  </a:ext>
                </a:extLst>
              </a:tr>
              <a:tr h="255905">
                <a:tc>
                  <a:txBody>
                    <a:bodyPr/>
                    <a:lstStyle/>
                    <a:p>
                      <a:pPr>
                        <a:lnSpc>
                          <a:spcPct val="107000"/>
                        </a:lnSpc>
                        <a:spcAft>
                          <a:spcPts val="0"/>
                        </a:spcAft>
                      </a:pPr>
                      <a:r>
                        <a:rPr lang="en-GB" sz="1200">
                          <a:effectLst/>
                        </a:rPr>
                        <a:t>Previous Percutaneous coronary intervention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1.08 (1.02-1.13)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0.94 (0.79-1.11)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2423244"/>
                  </a:ext>
                </a:extLst>
              </a:tr>
              <a:tr h="178435">
                <a:tc>
                  <a:txBody>
                    <a:bodyPr/>
                    <a:lstStyle/>
                    <a:p>
                      <a:pPr algn="just">
                        <a:lnSpc>
                          <a:spcPct val="107000"/>
                        </a:lnSpc>
                        <a:spcAft>
                          <a:spcPts val="0"/>
                        </a:spcAft>
                      </a:pPr>
                      <a:r>
                        <a:rPr lang="en-GB" sz="1200">
                          <a:effectLst/>
                        </a:rPr>
                        <a:t>Previous CABG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0.87 (0.82-0.93)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1.37 (1.11-1.67)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51330867"/>
                  </a:ext>
                </a:extLst>
              </a:tr>
              <a:tr h="172085">
                <a:tc>
                  <a:txBody>
                    <a:bodyPr/>
                    <a:lstStyle/>
                    <a:p>
                      <a:pPr algn="just">
                        <a:lnSpc>
                          <a:spcPct val="107000"/>
                        </a:lnSpc>
                        <a:spcAft>
                          <a:spcPts val="0"/>
                        </a:spcAft>
                      </a:pPr>
                      <a:r>
                        <a:rPr lang="en-GB" sz="1200">
                          <a:effectLst/>
                        </a:rPr>
                        <a:t>Diabetes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0.81 (0.78-0.84)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1.05 (0.91-1.22)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97053464"/>
                  </a:ext>
                </a:extLst>
              </a:tr>
              <a:tr h="174625">
                <a:tc>
                  <a:txBody>
                    <a:bodyPr/>
                    <a:lstStyle/>
                    <a:p>
                      <a:pPr algn="just">
                        <a:lnSpc>
                          <a:spcPct val="107000"/>
                        </a:lnSpc>
                        <a:spcAft>
                          <a:spcPts val="0"/>
                        </a:spcAft>
                      </a:pPr>
                      <a:r>
                        <a:rPr lang="en-GB" sz="1200">
                          <a:effectLst/>
                        </a:rPr>
                        <a:t>LVEF &lt;40% or CCF</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1.26 (1.21-1.32)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0.61 (0.48-0.76)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9598939"/>
                  </a:ext>
                </a:extLst>
              </a:tr>
              <a:tr h="174625">
                <a:tc>
                  <a:txBody>
                    <a:bodyPr/>
                    <a:lstStyle/>
                    <a:p>
                      <a:pPr algn="just">
                        <a:lnSpc>
                          <a:spcPct val="107000"/>
                        </a:lnSpc>
                        <a:spcAft>
                          <a:spcPts val="0"/>
                        </a:spcAft>
                      </a:pPr>
                      <a:r>
                        <a:rPr lang="en-GB" sz="1200">
                          <a:effectLst/>
                        </a:rPr>
                        <a:t>Other predictors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80277479"/>
                  </a:ext>
                </a:extLst>
              </a:tr>
              <a:tr h="170180">
                <a:tc>
                  <a:txBody>
                    <a:bodyPr/>
                    <a:lstStyle/>
                    <a:p>
                      <a:pPr algn="just">
                        <a:lnSpc>
                          <a:spcPct val="107000"/>
                        </a:lnSpc>
                        <a:spcAft>
                          <a:spcPts val="0"/>
                        </a:spcAft>
                      </a:pPr>
                      <a:r>
                        <a:rPr lang="en-GB" sz="1200">
                          <a:effectLst/>
                        </a:rPr>
                        <a:t>Female gender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0.91 (0.88-0.94)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1.09 (0.93-1.27)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1.06 (0.89-1.25)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63218441"/>
                  </a:ext>
                </a:extLst>
              </a:tr>
              <a:tr h="174625">
                <a:tc>
                  <a:txBody>
                    <a:bodyPr/>
                    <a:lstStyle/>
                    <a:p>
                      <a:pPr algn="just">
                        <a:lnSpc>
                          <a:spcPct val="107000"/>
                        </a:lnSpc>
                        <a:spcAft>
                          <a:spcPts val="0"/>
                        </a:spcAft>
                      </a:pPr>
                      <a:r>
                        <a:rPr lang="en-GB" sz="1200">
                          <a:effectLst/>
                        </a:rPr>
                        <a:t>Age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0.98 (0.986-0.988)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1.00 (1.00-1.01)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1.00 (0.99-1.00)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50027530"/>
                  </a:ext>
                </a:extLst>
              </a:tr>
              <a:tr h="216535">
                <a:tc>
                  <a:txBody>
                    <a:bodyPr/>
                    <a:lstStyle/>
                    <a:p>
                      <a:pPr algn="just">
                        <a:lnSpc>
                          <a:spcPct val="107000"/>
                        </a:lnSpc>
                        <a:spcAft>
                          <a:spcPts val="0"/>
                        </a:spcAft>
                      </a:pPr>
                      <a:r>
                        <a:rPr lang="en-GB" sz="1200">
                          <a:effectLst/>
                        </a:rPr>
                        <a:t>Black Ethnicity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1.22 (1.06-1.39)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1.35 (0.77-2.33)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1.45 (0.74-2.83)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54310173"/>
                  </a:ext>
                </a:extLst>
              </a:tr>
              <a:tr h="168275">
                <a:tc>
                  <a:txBody>
                    <a:bodyPr/>
                    <a:lstStyle/>
                    <a:p>
                      <a:pPr algn="just">
                        <a:lnSpc>
                          <a:spcPct val="107000"/>
                        </a:lnSpc>
                        <a:spcAft>
                          <a:spcPts val="0"/>
                        </a:spcAft>
                      </a:pPr>
                      <a:r>
                        <a:rPr lang="en-GB" sz="1200">
                          <a:effectLst/>
                        </a:rPr>
                        <a:t>Hypercholesterolemia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1.25 (1.21-1.30)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0.75 (0.64-0.87)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0.63 (0.52-0.76)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1587325"/>
                  </a:ext>
                </a:extLst>
              </a:tr>
              <a:tr h="179705">
                <a:tc>
                  <a:txBody>
                    <a:bodyPr/>
                    <a:lstStyle/>
                    <a:p>
                      <a:pPr algn="just">
                        <a:lnSpc>
                          <a:spcPct val="107000"/>
                        </a:lnSpc>
                        <a:spcAft>
                          <a:spcPts val="0"/>
                        </a:spcAft>
                      </a:pPr>
                      <a:r>
                        <a:rPr lang="en-GB" sz="1200">
                          <a:effectLst/>
                        </a:rPr>
                        <a:t>Angina</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0.95 (0.92-0.99)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1.05 (0.91-1.21)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1.40 (1.15-1.70)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98141653"/>
                  </a:ext>
                </a:extLst>
              </a:tr>
              <a:tr h="173355">
                <a:tc>
                  <a:txBody>
                    <a:bodyPr/>
                    <a:lstStyle/>
                    <a:p>
                      <a:pPr algn="just">
                        <a:lnSpc>
                          <a:spcPct val="107000"/>
                        </a:lnSpc>
                        <a:spcAft>
                          <a:spcPts val="0"/>
                        </a:spcAft>
                      </a:pPr>
                      <a:r>
                        <a:rPr lang="en-GB" sz="1200">
                          <a:effectLst/>
                        </a:rPr>
                        <a:t>Cerebrovascular disease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0.89 (0.83-0.93)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1.12 (0.85-1.47)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0.79 (0.53-1.19)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2119097"/>
                  </a:ext>
                </a:extLst>
              </a:tr>
              <a:tr h="85725">
                <a:tc>
                  <a:txBody>
                    <a:bodyPr/>
                    <a:lstStyle/>
                    <a:p>
                      <a:pPr algn="just">
                        <a:lnSpc>
                          <a:spcPct val="107000"/>
                        </a:lnSpc>
                        <a:spcAft>
                          <a:spcPts val="0"/>
                        </a:spcAft>
                      </a:pPr>
                      <a:r>
                        <a:rPr lang="en-GB" sz="1200">
                          <a:effectLst/>
                        </a:rPr>
                        <a:t>Peripheral vascular disease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1.10 (1.02-1.18)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0.79 (0.57-1.08)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0.91 (0.51-1.53)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9292433"/>
                  </a:ext>
                </a:extLst>
              </a:tr>
              <a:tr h="187325">
                <a:tc>
                  <a:txBody>
                    <a:bodyPr/>
                    <a:lstStyle/>
                    <a:p>
                      <a:pPr algn="just">
                        <a:lnSpc>
                          <a:spcPct val="107000"/>
                        </a:lnSpc>
                        <a:spcAft>
                          <a:spcPts val="0"/>
                        </a:spcAft>
                      </a:pPr>
                      <a:r>
                        <a:rPr lang="en-GB" sz="1200">
                          <a:effectLst/>
                        </a:rPr>
                        <a:t>Hypertension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1.02 (0.98-1.06)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0.95 (0.81-1.12)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0.97 (0.82-1.15)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54182793"/>
                  </a:ext>
                </a:extLst>
              </a:tr>
              <a:tr h="172085">
                <a:tc>
                  <a:txBody>
                    <a:bodyPr/>
                    <a:lstStyle/>
                    <a:p>
                      <a:pPr algn="just">
                        <a:lnSpc>
                          <a:spcPct val="107000"/>
                        </a:lnSpc>
                        <a:spcAft>
                          <a:spcPts val="0"/>
                        </a:spcAft>
                      </a:pPr>
                      <a:r>
                        <a:rPr lang="en-GB" sz="1200">
                          <a:effectLst/>
                        </a:rPr>
                        <a:t>Asthma/ COPD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0.84 (0.84-0.88)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0.95 (0.79-1.14)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1.09 (0.84-1.42)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0036586"/>
                  </a:ext>
                </a:extLst>
              </a:tr>
              <a:tr h="36830">
                <a:tc>
                  <a:txBody>
                    <a:bodyPr/>
                    <a:lstStyle/>
                    <a:p>
                      <a:pPr algn="just">
                        <a:lnSpc>
                          <a:spcPct val="107000"/>
                        </a:lnSpc>
                        <a:spcAft>
                          <a:spcPts val="0"/>
                        </a:spcAft>
                      </a:pPr>
                      <a:r>
                        <a:rPr lang="en-GB" sz="1200">
                          <a:effectLst/>
                        </a:rPr>
                        <a:t>Seen by cardiologist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0.88 (0.79-1.04)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1.03 (0.53-2.00)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1.51 (0.76-2.96)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95109024"/>
                  </a:ext>
                </a:extLst>
              </a:tr>
              <a:tr h="36830">
                <a:tc>
                  <a:txBody>
                    <a:bodyPr/>
                    <a:lstStyle/>
                    <a:p>
                      <a:pPr algn="just">
                        <a:lnSpc>
                          <a:spcPct val="107000"/>
                        </a:lnSpc>
                        <a:spcAft>
                          <a:spcPts val="0"/>
                        </a:spcAft>
                      </a:pPr>
                      <a:r>
                        <a:rPr lang="en-GB" sz="1200">
                          <a:effectLst/>
                        </a:rPr>
                        <a:t>Family history of heart disease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1.13 (1.09-1.17)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a:effectLst/>
                        </a:rPr>
                        <a:t>1.14 (0.98-1.32)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200" dirty="0">
                          <a:effectLst/>
                        </a:rPr>
                        <a:t>1.12 (0.93-1.36)</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95720303"/>
                  </a:ext>
                </a:extLst>
              </a:tr>
            </a:tbl>
          </a:graphicData>
        </a:graphic>
      </p:graphicFrame>
      <p:graphicFrame>
        <p:nvGraphicFramePr>
          <p:cNvPr id="47" name="Chart 46"/>
          <p:cNvGraphicFramePr>
            <a:graphicFrameLocks/>
          </p:cNvGraphicFramePr>
          <p:nvPr>
            <p:extLst>
              <p:ext uri="{D42A27DB-BD31-4B8C-83A1-F6EECF244321}">
                <p14:modId xmlns:p14="http://schemas.microsoft.com/office/powerpoint/2010/main" val="2890826072"/>
              </p:ext>
            </p:extLst>
          </p:nvPr>
        </p:nvGraphicFramePr>
        <p:xfrm>
          <a:off x="25962656" y="10481603"/>
          <a:ext cx="6568439" cy="3689533"/>
        </p:xfrm>
        <a:graphic>
          <a:graphicData uri="http://schemas.openxmlformats.org/drawingml/2006/chart">
            <c:chart xmlns:c="http://schemas.openxmlformats.org/drawingml/2006/chart" xmlns:r="http://schemas.openxmlformats.org/officeDocument/2006/relationships" r:id="rId5"/>
          </a:graphicData>
        </a:graphic>
      </p:graphicFrame>
      <p:sp>
        <p:nvSpPr>
          <p:cNvPr id="7" name="TextBox 6"/>
          <p:cNvSpPr txBox="1"/>
          <p:nvPr/>
        </p:nvSpPr>
        <p:spPr>
          <a:xfrm>
            <a:off x="25962656" y="9533748"/>
            <a:ext cx="6568439" cy="1015663"/>
          </a:xfrm>
          <a:prstGeom prst="rect">
            <a:avLst/>
          </a:prstGeom>
          <a:noFill/>
        </p:spPr>
        <p:txBody>
          <a:bodyPr wrap="square" rtlCol="0">
            <a:spAutoFit/>
          </a:bodyPr>
          <a:lstStyle/>
          <a:p>
            <a:pPr algn="ctr"/>
            <a:r>
              <a:rPr lang="en-GB" sz="2000" b="1" dirty="0">
                <a:latin typeface="Times New Roman" panose="02020603050405020304" pitchFamily="18" charset="0"/>
                <a:cs typeface="Times New Roman" panose="02020603050405020304" pitchFamily="18" charset="0"/>
              </a:rPr>
              <a:t>Overall proportion of patients receiving invasive strategy within guidelines recommended time frame according to their risk</a:t>
            </a:r>
          </a:p>
        </p:txBody>
      </p:sp>
      <p:graphicFrame>
        <p:nvGraphicFramePr>
          <p:cNvPr id="49" name="Chart 48"/>
          <p:cNvGraphicFramePr>
            <a:graphicFrameLocks/>
          </p:cNvGraphicFramePr>
          <p:nvPr>
            <p:extLst>
              <p:ext uri="{D42A27DB-BD31-4B8C-83A1-F6EECF244321}">
                <p14:modId xmlns:p14="http://schemas.microsoft.com/office/powerpoint/2010/main" val="459003147"/>
              </p:ext>
            </p:extLst>
          </p:nvPr>
        </p:nvGraphicFramePr>
        <p:xfrm>
          <a:off x="25717501" y="15181756"/>
          <a:ext cx="7065988" cy="3870742"/>
        </p:xfrm>
        <a:graphic>
          <a:graphicData uri="http://schemas.openxmlformats.org/drawingml/2006/chart">
            <c:chart xmlns:c="http://schemas.openxmlformats.org/drawingml/2006/chart" xmlns:r="http://schemas.openxmlformats.org/officeDocument/2006/relationships" r:id="rId6"/>
          </a:graphicData>
        </a:graphic>
      </p:graphicFrame>
      <p:sp>
        <p:nvSpPr>
          <p:cNvPr id="50" name="TextBox 49"/>
          <p:cNvSpPr txBox="1"/>
          <p:nvPr/>
        </p:nvSpPr>
        <p:spPr>
          <a:xfrm>
            <a:off x="26070086" y="14228174"/>
            <a:ext cx="6568439" cy="1015663"/>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Men, women and overall proportions in the high-risk group receiving invasive strategy within guidelines recommended time points </a:t>
            </a:r>
            <a:endParaRPr lang="en-GB"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537322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2193925" rtl="0" eaLnBrk="1" fontAlgn="base" latinLnBrk="0" hangingPunct="1">
          <a:lnSpc>
            <a:spcPct val="100000"/>
          </a:lnSpc>
          <a:spcBef>
            <a:spcPct val="0"/>
          </a:spcBef>
          <a:spcAft>
            <a:spcPct val="0"/>
          </a:spcAft>
          <a:buClrTx/>
          <a:buSzTx/>
          <a:buFontTx/>
          <a:buNone/>
          <a:tabLst/>
          <a:defRPr kumimoji="0" lang="en-US" sz="10600" b="0" i="0" u="none" strike="noStrike" cap="none" normalizeH="0" baseline="0">
            <a:ln>
              <a:noFill/>
            </a:ln>
            <a:solidFill>
              <a:schemeClr val="tx2"/>
            </a:solidFill>
            <a:effectLst/>
            <a:latin typeface="Arial" pitchFamily="-65"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2193925" rtl="0" eaLnBrk="1" fontAlgn="base" latinLnBrk="0" hangingPunct="1">
          <a:lnSpc>
            <a:spcPct val="100000"/>
          </a:lnSpc>
          <a:spcBef>
            <a:spcPct val="0"/>
          </a:spcBef>
          <a:spcAft>
            <a:spcPct val="0"/>
          </a:spcAft>
          <a:buClrTx/>
          <a:buSzTx/>
          <a:buFontTx/>
          <a:buNone/>
          <a:tabLst/>
          <a:defRPr kumimoji="0" lang="en-US" sz="10600" b="0" i="0" u="none" strike="noStrike" cap="none" normalizeH="0" baseline="0">
            <a:ln>
              <a:noFill/>
            </a:ln>
            <a:solidFill>
              <a:schemeClr val="tx2"/>
            </a:solidFill>
            <a:effectLst/>
            <a:latin typeface="Arial" pitchFamily="-65"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The Economist">
    <a:dk1>
      <a:srgbClr val="000000"/>
    </a:dk1>
    <a:lt1>
      <a:srgbClr val="FFFFFF"/>
    </a:lt1>
    <a:dk2>
      <a:srgbClr val="4E8DB9"/>
    </a:dk2>
    <a:lt2>
      <a:srgbClr val="CEDBE7"/>
    </a:lt2>
    <a:accent1>
      <a:srgbClr val="00A4DC"/>
    </a:accent1>
    <a:accent2>
      <a:srgbClr val="00516C"/>
    </a:accent2>
    <a:accent3>
      <a:srgbClr val="F0593E"/>
    </a:accent3>
    <a:accent4>
      <a:srgbClr val="5D91A7"/>
    </a:accent4>
    <a:accent5>
      <a:srgbClr val="7A250F"/>
    </a:accent5>
    <a:accent6>
      <a:srgbClr val="008982"/>
    </a:accent6>
    <a:hlink>
      <a:srgbClr val="A65628"/>
    </a:hlink>
    <a:folHlink>
      <a:srgbClr val="F781B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14382</TotalTime>
  <Words>649</Words>
  <Application>Microsoft Macintosh PowerPoint</Application>
  <PresentationFormat>Custom</PresentationFormat>
  <Paragraphs>113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ＭＳ Ｐゴシック</vt:lpstr>
      <vt:lpstr>ＭＳ Ｐゴシック</vt:lpstr>
      <vt:lpstr>Arial</vt:lpstr>
      <vt:lpstr>Calibri</vt:lpstr>
      <vt:lpstr>Times New Roman</vt:lpstr>
      <vt:lpstr>Default Design</vt:lpstr>
      <vt:lpstr>Baseline Risk and Timing of Invasive Strategy for 137,265 Patients Presenting with Non-ST Elevation Acute Myocardial Infarction: Level of Compliance with International Guidelines  Muhammad Rashid, MRCP;  Nick Curzen, PhD; Tim Kinnaird, PhD; Phyo K Myint, PhD; Evan Kontapontelis, PhD; Mohamed O Mohamed, MRCP; Ahmad Shoaib , MD;  Chun S Kwok, MRCP; C.P Gale, PhD; Adam Timmis, PhD; Mamas A Mamas; D Phil</vt:lpstr>
    </vt:vector>
  </TitlesOfParts>
  <Company>SciFor Inc.</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Posters1st</dc:creator>
  <cp:lastModifiedBy>Ahmad Shoaib</cp:lastModifiedBy>
  <cp:revision>290</cp:revision>
  <dcterms:created xsi:type="dcterms:W3CDTF">2003-12-17T18:44:28Z</dcterms:created>
  <dcterms:modified xsi:type="dcterms:W3CDTF">2019-09-26T16:34:46Z</dcterms:modified>
</cp:coreProperties>
</file>