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autoCompressPictures="0">
  <p:sldMasterIdLst>
    <p:sldMasterId id="2147483659"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797675" cy="9926638"/>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6905FAB-D40C-4110-BCD4-C366EBF0EC4D}">
  <a:tblStyle styleId="{86905FAB-D40C-4110-BCD4-C366EBF0EC4D}" styleName="Table_0">
    <a:wholeTbl>
      <a:tcTxStyle b="off" i="off">
        <a:font>
          <a:latin typeface="Calibri"/>
          <a:ea typeface="Calibri"/>
          <a:cs typeface="Calibri"/>
        </a:font>
        <a:schemeClr val="dk1"/>
      </a:tcTxStyle>
      <a:tcStyle>
        <a:tcBdr>
          <a:left>
            <a:ln w="12700" cap="flat">
              <a:solidFill>
                <a:schemeClr val="lt1"/>
              </a:solidFill>
              <a:prstDash val="solid"/>
              <a:round/>
              <a:headEnd type="none" w="med" len="med"/>
              <a:tailEnd type="none" w="med" len="med"/>
            </a:ln>
          </a:left>
          <a:right>
            <a:ln w="12700" cap="flat">
              <a:solidFill>
                <a:schemeClr val="lt1"/>
              </a:solidFill>
              <a:prstDash val="solid"/>
              <a:round/>
              <a:headEnd type="none" w="med" len="med"/>
              <a:tailEnd type="none" w="med" len="med"/>
            </a:ln>
          </a:right>
          <a:top>
            <a:ln w="12700" cap="flat">
              <a:solidFill>
                <a:schemeClr val="lt1"/>
              </a:solidFill>
              <a:prstDash val="solid"/>
              <a:round/>
              <a:headEnd type="none" w="med" len="med"/>
              <a:tailEnd type="none" w="med" len="med"/>
            </a:ln>
          </a:top>
          <a:bottom>
            <a:ln w="12700" cap="flat">
              <a:solidFill>
                <a:schemeClr val="lt1"/>
              </a:solidFill>
              <a:prstDash val="solid"/>
              <a:round/>
              <a:headEnd type="none" w="med" len="med"/>
              <a:tailEnd type="none" w="med" len="med"/>
            </a:ln>
          </a:bottom>
          <a:insideH>
            <a:ln w="12700" cap="flat">
              <a:solidFill>
                <a:schemeClr val="lt1"/>
              </a:solidFill>
              <a:prstDash val="solid"/>
              <a:round/>
              <a:headEnd type="none" w="med" len="med"/>
              <a:tailEnd type="none" w="med" len="med"/>
            </a:ln>
          </a:insideH>
          <a:insideV>
            <a:ln w="12700" cap="flat">
              <a:solidFill>
                <a:schemeClr val="lt1"/>
              </a:solidFill>
              <a:prstDash val="solid"/>
              <a:round/>
              <a:headEnd type="none" w="med" len="med"/>
              <a:tailEnd type="none" w="med" len="med"/>
            </a:ln>
          </a:insideV>
        </a:tcBdr>
        <a:fill>
          <a:solidFill>
            <a:srgbClr val="EFF3F9"/>
          </a:solidFill>
        </a:fill>
      </a:tcStyle>
    </a:wholeTbl>
    <a:band1H>
      <a:tcStyle>
        <a:tcBdr/>
        <a:fill>
          <a:solidFill>
            <a:srgbClr val="DBE5F1"/>
          </a:solidFill>
        </a:fill>
      </a:tcStyle>
    </a:band1H>
    <a:band1V>
      <a:tcStyle>
        <a:tcBdr/>
        <a:fill>
          <a:solidFill>
            <a:srgbClr val="DBE5F1"/>
          </a:solidFill>
        </a:fill>
      </a:tcStyle>
    </a:band1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a:solidFill>
                <a:schemeClr val="lt1"/>
              </a:solidFill>
              <a:prstDash val="solid"/>
              <a:round/>
              <a:headEnd type="none" w="med" len="med"/>
              <a:tailEnd type="none" w="med" len="med"/>
            </a:ln>
          </a:top>
        </a:tcBdr>
        <a:fill>
          <a:solidFill>
            <a:schemeClr val="accent1"/>
          </a:solidFill>
        </a:fill>
      </a:tcStyle>
    </a:lastRow>
    <a:firstRow>
      <a:tcTxStyle b="on" i="off">
        <a:font>
          <a:latin typeface="Calibri"/>
          <a:ea typeface="Calibri"/>
          <a:cs typeface="Calibri"/>
        </a:font>
        <a:schemeClr val="lt1"/>
      </a:tcTxStyle>
      <a:tcStyle>
        <a:tcBdr>
          <a:bottom>
            <a:ln w="38100" cap="flat">
              <a:solidFill>
                <a:schemeClr val="lt1"/>
              </a:solidFill>
              <a:prstDash val="solid"/>
              <a:round/>
              <a:headEnd type="none" w="med" len="med"/>
              <a:tailEnd type="none" w="med" len="med"/>
            </a:ln>
          </a:bottom>
        </a:tcBdr>
        <a:fill>
          <a:solidFill>
            <a:schemeClr val="accent1"/>
          </a:solidFill>
        </a:fill>
      </a:tcStyle>
    </a:firstRow>
  </a:tblStyle>
  <a:tblStyle styleId="{D872E20A-0005-4AA8-9CBF-A7F693AA01B8}" styleName="Table_1">
    <a:wholeTbl>
      <a:tcTxStyle b="off" i="off">
        <a:font>
          <a:latin typeface="Calibri"/>
          <a:ea typeface="Calibri"/>
          <a:cs typeface="Calibri"/>
        </a:font>
        <a:schemeClr val="dk1"/>
      </a:tcTxStyle>
      <a:tcStyle>
        <a:tcBdr>
          <a:left>
            <a:ln w="12700" cap="flat">
              <a:solidFill>
                <a:schemeClr val="lt1"/>
              </a:solidFill>
              <a:prstDash val="solid"/>
              <a:round/>
              <a:headEnd type="none" w="med" len="med"/>
              <a:tailEnd type="none" w="med" len="med"/>
            </a:ln>
          </a:left>
          <a:right>
            <a:ln w="12700" cap="flat">
              <a:solidFill>
                <a:schemeClr val="lt1"/>
              </a:solidFill>
              <a:prstDash val="solid"/>
              <a:round/>
              <a:headEnd type="none" w="med" len="med"/>
              <a:tailEnd type="none" w="med" len="med"/>
            </a:ln>
          </a:right>
          <a:top>
            <a:ln w="12700" cap="flat">
              <a:solidFill>
                <a:schemeClr val="lt1"/>
              </a:solidFill>
              <a:prstDash val="solid"/>
              <a:round/>
              <a:headEnd type="none" w="med" len="med"/>
              <a:tailEnd type="none" w="med" len="med"/>
            </a:ln>
          </a:top>
          <a:bottom>
            <a:ln w="12700" cap="flat">
              <a:solidFill>
                <a:schemeClr val="lt1"/>
              </a:solidFill>
              <a:prstDash val="solid"/>
              <a:round/>
              <a:headEnd type="none" w="med" len="med"/>
              <a:tailEnd type="none" w="med" len="med"/>
            </a:ln>
          </a:bottom>
          <a:insideH>
            <a:ln w="12700" cap="flat">
              <a:solidFill>
                <a:schemeClr val="lt1"/>
              </a:solidFill>
              <a:prstDash val="solid"/>
              <a:round/>
              <a:headEnd type="none" w="med" len="med"/>
              <a:tailEnd type="none" w="med" len="med"/>
            </a:ln>
          </a:insideH>
          <a:insideV>
            <a:ln w="12700" cap="flat">
              <a:solidFill>
                <a:schemeClr val="lt1"/>
              </a:solidFill>
              <a:prstDash val="solid"/>
              <a:round/>
              <a:headEnd type="none" w="med" len="med"/>
              <a:tailEnd type="none" w="med" len="med"/>
            </a:ln>
          </a:insideV>
        </a:tcBdr>
        <a:fill>
          <a:solidFill>
            <a:srgbClr val="EFF3F9"/>
          </a:solidFill>
        </a:fill>
      </a:tcStyle>
    </a:wholeTbl>
    <a:band1H>
      <a:tcStyle>
        <a:tcBdr/>
        <a:fill>
          <a:solidFill>
            <a:srgbClr val="DBE5F1"/>
          </a:solidFill>
        </a:fill>
      </a:tcStyle>
    </a:band1H>
    <a:band1V>
      <a:tcStyle>
        <a:tcBdr/>
        <a:fill>
          <a:solidFill>
            <a:srgbClr val="DBE5F1"/>
          </a:solidFill>
        </a:fill>
      </a:tcStyle>
    </a:band1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a:solidFill>
                <a:schemeClr val="lt1"/>
              </a:solidFill>
              <a:prstDash val="solid"/>
              <a:round/>
              <a:headEnd type="none" w="med" len="med"/>
              <a:tailEnd type="none" w="med" len="med"/>
            </a:ln>
          </a:top>
        </a:tcBdr>
        <a:fill>
          <a:solidFill>
            <a:schemeClr val="accent1"/>
          </a:solidFill>
        </a:fill>
      </a:tcStyle>
    </a:lastRow>
    <a:firstRow>
      <a:tcTxStyle b="on" i="off">
        <a:font>
          <a:latin typeface="Calibri"/>
          <a:ea typeface="Calibri"/>
          <a:cs typeface="Calibri"/>
        </a:font>
        <a:schemeClr val="lt1"/>
      </a:tcTxStyle>
      <a:tcStyle>
        <a:tcBdr>
          <a:bottom>
            <a:ln w="38100" cap="flat">
              <a:solidFill>
                <a:schemeClr val="lt1"/>
              </a:solidFill>
              <a:prstDash val="solid"/>
              <a:round/>
              <a:headEnd type="none" w="med" len="med"/>
              <a:tailEnd type="none" w="med" len="med"/>
            </a:ln>
          </a:bottom>
        </a:tcBdr>
        <a:fill>
          <a:solidFill>
            <a:schemeClr val="accent1"/>
          </a:solidFill>
        </a:fill>
      </a:tcStyle>
    </a:firstRow>
  </a:tblStyle>
  <a:tblStyle styleId="{E0D26872-C2F2-49C1-928B-F9297CF98BF0}" styleName="Table_2">
    <a:wholeTbl>
      <a:tcTxStyle b="off" i="off">
        <a:font>
          <a:latin typeface="Calibri"/>
          <a:ea typeface="Calibri"/>
          <a:cs typeface="Calibri"/>
        </a:font>
        <a:schemeClr val="dk1"/>
      </a:tcTxStyle>
      <a:tcStyle>
        <a:tcBdr>
          <a:left>
            <a:ln w="12700" cap="flat">
              <a:solidFill>
                <a:schemeClr val="lt1"/>
              </a:solidFill>
              <a:prstDash val="solid"/>
              <a:round/>
              <a:headEnd type="none" w="med" len="med"/>
              <a:tailEnd type="none" w="med" len="med"/>
            </a:ln>
          </a:left>
          <a:right>
            <a:ln w="12700" cap="flat">
              <a:solidFill>
                <a:schemeClr val="lt1"/>
              </a:solidFill>
              <a:prstDash val="solid"/>
              <a:round/>
              <a:headEnd type="none" w="med" len="med"/>
              <a:tailEnd type="none" w="med" len="med"/>
            </a:ln>
          </a:right>
          <a:top>
            <a:ln w="12700" cap="flat">
              <a:solidFill>
                <a:schemeClr val="lt1"/>
              </a:solidFill>
              <a:prstDash val="solid"/>
              <a:round/>
              <a:headEnd type="none" w="med" len="med"/>
              <a:tailEnd type="none" w="med" len="med"/>
            </a:ln>
          </a:top>
          <a:bottom>
            <a:ln w="12700" cap="flat">
              <a:solidFill>
                <a:schemeClr val="lt1"/>
              </a:solidFill>
              <a:prstDash val="solid"/>
              <a:round/>
              <a:headEnd type="none" w="med" len="med"/>
              <a:tailEnd type="none" w="med" len="med"/>
            </a:ln>
          </a:bottom>
          <a:insideH>
            <a:ln w="12700" cap="flat">
              <a:solidFill>
                <a:schemeClr val="lt1"/>
              </a:solidFill>
              <a:prstDash val="solid"/>
              <a:round/>
              <a:headEnd type="none" w="med" len="med"/>
              <a:tailEnd type="none" w="med" len="med"/>
            </a:ln>
          </a:insideH>
          <a:insideV>
            <a:ln w="12700" cap="flat">
              <a:solidFill>
                <a:schemeClr val="lt1"/>
              </a:solidFill>
              <a:prstDash val="solid"/>
              <a:round/>
              <a:headEnd type="none" w="med" len="med"/>
              <a:tailEnd type="none" w="med" len="med"/>
            </a:ln>
          </a:insideV>
        </a:tcBdr>
        <a:fill>
          <a:solidFill>
            <a:srgbClr val="EFF3F9"/>
          </a:solidFill>
        </a:fill>
      </a:tcStyle>
    </a:wholeTbl>
    <a:band1H>
      <a:tcStyle>
        <a:tcBdr/>
        <a:fill>
          <a:solidFill>
            <a:srgbClr val="DBE5F1"/>
          </a:solidFill>
        </a:fill>
      </a:tcStyle>
    </a:band1H>
    <a:band1V>
      <a:tcStyle>
        <a:tcBdr/>
        <a:fill>
          <a:solidFill>
            <a:srgbClr val="DBE5F1"/>
          </a:solidFill>
        </a:fill>
      </a:tcStyle>
    </a:band1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a:solidFill>
                <a:schemeClr val="lt1"/>
              </a:solidFill>
              <a:prstDash val="solid"/>
              <a:round/>
              <a:headEnd type="none" w="med" len="med"/>
              <a:tailEnd type="none" w="med" len="med"/>
            </a:ln>
          </a:top>
        </a:tcBdr>
        <a:fill>
          <a:solidFill>
            <a:schemeClr val="accent1"/>
          </a:solidFill>
        </a:fill>
      </a:tcStyle>
    </a:lastRow>
    <a:firstRow>
      <a:tcTxStyle b="on" i="off">
        <a:font>
          <a:latin typeface="Calibri"/>
          <a:ea typeface="Calibri"/>
          <a:cs typeface="Calibri"/>
        </a:font>
        <a:schemeClr val="lt1"/>
      </a:tcTxStyle>
      <a:tcStyle>
        <a:tcBdr>
          <a:bottom>
            <a:ln w="38100" cap="flat">
              <a:solidFill>
                <a:schemeClr val="lt1"/>
              </a:solidFill>
              <a:prstDash val="solid"/>
              <a:round/>
              <a:headEnd type="none" w="med" len="med"/>
              <a:tailEnd type="none" w="med" len="med"/>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7810" autoAdjust="0"/>
  </p:normalViewPr>
  <p:slideViewPr>
    <p:cSldViewPr snapToGrid="0">
      <p:cViewPr varScale="1">
        <p:scale>
          <a:sx n="43" d="100"/>
          <a:sy n="43" d="100"/>
        </p:scale>
        <p:origin x="2166"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
        <p:cNvGrpSpPr/>
        <p:nvPr/>
      </p:nvGrpSpPr>
      <p:grpSpPr>
        <a:xfrm>
          <a:off x="0" y="0"/>
          <a:ext cx="0" cy="0"/>
          <a:chOff x="0" y="0"/>
          <a:chExt cx="0" cy="0"/>
        </a:xfrm>
      </p:grpSpPr>
      <p:sp>
        <p:nvSpPr>
          <p:cNvPr id="2" name="Shape 2"/>
          <p:cNvSpPr txBox="1">
            <a:spLocks noGrp="1"/>
          </p:cNvSpPr>
          <p:nvPr>
            <p:ph type="hdr" idx="2"/>
          </p:nvPr>
        </p:nvSpPr>
        <p:spPr>
          <a:xfrm>
            <a:off x="0" y="0"/>
            <a:ext cx="2944958" cy="496887"/>
          </a:xfrm>
          <a:prstGeom prst="rect">
            <a:avLst/>
          </a:prstGeom>
          <a:noFill/>
          <a:ln>
            <a:noFill/>
          </a:ln>
        </p:spPr>
        <p:txBody>
          <a:bodyPr lIns="91425" tIns="91425" rIns="91425" bIns="91425" anchor="t" anchorCtr="0"/>
          <a:lstStyle>
            <a:lvl1pPr marL="0" marR="0" indent="0" algn="l" rtl="0">
              <a:spcBef>
                <a:spcPts val="0"/>
              </a:spcBef>
              <a:spcAft>
                <a:spcPts val="0"/>
              </a:spcAft>
              <a:defRPr/>
            </a:lvl1pPr>
            <a:lvl2pPr marL="457200" marR="0" indent="0" algn="l" rtl="0">
              <a:spcBef>
                <a:spcPts val="0"/>
              </a:spcBef>
              <a:spcAft>
                <a:spcPts val="0"/>
              </a:spcAft>
              <a:defRPr/>
            </a:lvl2pPr>
            <a:lvl3pPr marL="914400" marR="0" indent="0" algn="l" rtl="0">
              <a:spcBef>
                <a:spcPts val="0"/>
              </a:spcBef>
              <a:spcAft>
                <a:spcPts val="0"/>
              </a:spcAft>
              <a:defRPr/>
            </a:lvl3pPr>
            <a:lvl4pPr marL="1371600" marR="0" indent="0" algn="l" rtl="0">
              <a:spcBef>
                <a:spcPts val="0"/>
              </a:spcBef>
              <a:spcAft>
                <a:spcPts val="0"/>
              </a:spcAft>
              <a:defRPr/>
            </a:lvl4pPr>
            <a:lvl5pPr marL="1828800" marR="0" indent="0" algn="l" rtl="0">
              <a:spcBef>
                <a:spcPts val="0"/>
              </a:spcBef>
              <a:spcAft>
                <a:spcPts val="0"/>
              </a:spcAft>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 name="Shape 3"/>
          <p:cNvSpPr txBox="1">
            <a:spLocks noGrp="1"/>
          </p:cNvSpPr>
          <p:nvPr>
            <p:ph type="dt" idx="10"/>
          </p:nvPr>
        </p:nvSpPr>
        <p:spPr>
          <a:xfrm>
            <a:off x="3851098" y="0"/>
            <a:ext cx="2944958" cy="496887"/>
          </a:xfrm>
          <a:prstGeom prst="rect">
            <a:avLst/>
          </a:prstGeom>
          <a:noFill/>
          <a:ln>
            <a:noFill/>
          </a:ln>
        </p:spPr>
        <p:txBody>
          <a:bodyPr lIns="91425" tIns="91425" rIns="91425" bIns="91425" anchor="t" anchorCtr="0"/>
          <a:lstStyle>
            <a:lvl1pPr marL="0" marR="0" indent="0" algn="r" rtl="0">
              <a:spcBef>
                <a:spcPts val="0"/>
              </a:spcBef>
              <a:spcAft>
                <a:spcPts val="0"/>
              </a:spcAft>
              <a:defRPr/>
            </a:lvl1pPr>
            <a:lvl2pPr marL="457200" marR="0" indent="0" algn="l" rtl="0">
              <a:spcBef>
                <a:spcPts val="0"/>
              </a:spcBef>
              <a:spcAft>
                <a:spcPts val="0"/>
              </a:spcAft>
              <a:defRPr/>
            </a:lvl2pPr>
            <a:lvl3pPr marL="914400" marR="0" indent="0" algn="l" rtl="0">
              <a:spcBef>
                <a:spcPts val="0"/>
              </a:spcBef>
              <a:spcAft>
                <a:spcPts val="0"/>
              </a:spcAft>
              <a:defRPr/>
            </a:lvl3pPr>
            <a:lvl4pPr marL="1371600" marR="0" indent="0" algn="l" rtl="0">
              <a:spcBef>
                <a:spcPts val="0"/>
              </a:spcBef>
              <a:spcAft>
                <a:spcPts val="0"/>
              </a:spcAft>
              <a:defRPr/>
            </a:lvl4pPr>
            <a:lvl5pPr marL="1828800" marR="0" indent="0" algn="l" rtl="0">
              <a:spcBef>
                <a:spcPts val="0"/>
              </a:spcBef>
              <a:spcAft>
                <a:spcPts val="0"/>
              </a:spcAft>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 name="Shape 4"/>
          <p:cNvSpPr>
            <a:spLocks noGrp="1" noRot="1" noChangeAspect="1"/>
          </p:cNvSpPr>
          <p:nvPr>
            <p:ph type="sldImg" idx="3"/>
          </p:nvPr>
        </p:nvSpPr>
        <p:spPr>
          <a:xfrm>
            <a:off x="920750" y="714375"/>
            <a:ext cx="1800225" cy="1350962"/>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5" name="Shape 5"/>
          <p:cNvSpPr txBox="1">
            <a:spLocks noGrp="1"/>
          </p:cNvSpPr>
          <p:nvPr>
            <p:ph type="body" idx="1"/>
          </p:nvPr>
        </p:nvSpPr>
        <p:spPr>
          <a:xfrm>
            <a:off x="462981" y="2515047"/>
            <a:ext cx="6018503" cy="6768751"/>
          </a:xfrm>
          <a:prstGeom prst="rect">
            <a:avLst/>
          </a:prstGeom>
          <a:noFill/>
          <a:ln>
            <a:noFill/>
          </a:ln>
        </p:spPr>
        <p:txBody>
          <a:bodyPr lIns="91425" tIns="91425" rIns="91425" bIns="91425" anchor="t" anchorCtr="0"/>
          <a:lstStyle>
            <a:lvl1pPr marL="0" marR="0" indent="0" algn="l" rtl="0">
              <a:spcBef>
                <a:spcPts val="360"/>
              </a:spcBef>
              <a:spcAft>
                <a:spcPts val="0"/>
              </a:spcAft>
              <a:defRPr/>
            </a:lvl1pPr>
            <a:lvl2pPr marL="457200" marR="0" indent="0" algn="l" rtl="0">
              <a:spcBef>
                <a:spcPts val="360"/>
              </a:spcBef>
              <a:spcAft>
                <a:spcPts val="0"/>
              </a:spcAft>
              <a:defRPr/>
            </a:lvl2pPr>
            <a:lvl3pPr marL="914400" marR="0" indent="0" algn="l" rtl="0">
              <a:spcBef>
                <a:spcPts val="360"/>
              </a:spcBef>
              <a:spcAft>
                <a:spcPts val="0"/>
              </a:spcAft>
              <a:defRPr/>
            </a:lvl3pPr>
            <a:lvl4pPr marL="1371600" marR="0" indent="0" algn="l" rtl="0">
              <a:spcBef>
                <a:spcPts val="360"/>
              </a:spcBef>
              <a:spcAft>
                <a:spcPts val="0"/>
              </a:spcAft>
              <a:defRPr/>
            </a:lvl4pPr>
            <a:lvl5pPr marL="1828800" marR="0" indent="0" algn="l" rtl="0">
              <a:spcBef>
                <a:spcPts val="360"/>
              </a:spcBef>
              <a:spcAft>
                <a:spcPts val="0"/>
              </a:spcAft>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 name="Shape 6"/>
          <p:cNvSpPr txBox="1">
            <a:spLocks noGrp="1"/>
          </p:cNvSpPr>
          <p:nvPr>
            <p:ph type="ftr" idx="11"/>
          </p:nvPr>
        </p:nvSpPr>
        <p:spPr>
          <a:xfrm>
            <a:off x="0" y="9428164"/>
            <a:ext cx="2944958" cy="496886"/>
          </a:xfrm>
          <a:prstGeom prst="rect">
            <a:avLst/>
          </a:prstGeom>
          <a:noFill/>
          <a:ln>
            <a:noFill/>
          </a:ln>
        </p:spPr>
        <p:txBody>
          <a:bodyPr lIns="91425" tIns="91425" rIns="91425" bIns="91425" anchor="b" anchorCtr="0"/>
          <a:lstStyle>
            <a:lvl1pPr marL="0" marR="0" indent="0" algn="l" rtl="0">
              <a:spcBef>
                <a:spcPts val="0"/>
              </a:spcBef>
              <a:spcAft>
                <a:spcPts val="0"/>
              </a:spcAft>
              <a:defRPr/>
            </a:lvl1pPr>
            <a:lvl2pPr marL="457200" marR="0" indent="0" algn="l" rtl="0">
              <a:spcBef>
                <a:spcPts val="0"/>
              </a:spcBef>
              <a:spcAft>
                <a:spcPts val="0"/>
              </a:spcAft>
              <a:defRPr/>
            </a:lvl2pPr>
            <a:lvl3pPr marL="914400" marR="0" indent="0" algn="l" rtl="0">
              <a:spcBef>
                <a:spcPts val="0"/>
              </a:spcBef>
              <a:spcAft>
                <a:spcPts val="0"/>
              </a:spcAft>
              <a:defRPr/>
            </a:lvl3pPr>
            <a:lvl4pPr marL="1371600" marR="0" indent="0" algn="l" rtl="0">
              <a:spcBef>
                <a:spcPts val="0"/>
              </a:spcBef>
              <a:spcAft>
                <a:spcPts val="0"/>
              </a:spcAft>
              <a:defRPr/>
            </a:lvl4pPr>
            <a:lvl5pPr marL="1828800" marR="0" indent="0" algn="l" rtl="0">
              <a:spcBef>
                <a:spcPts val="0"/>
              </a:spcBef>
              <a:spcAft>
                <a:spcPts val="0"/>
              </a:spcAft>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 name="Shape 7"/>
          <p:cNvSpPr txBox="1">
            <a:spLocks noGrp="1"/>
          </p:cNvSpPr>
          <p:nvPr>
            <p:ph type="sldNum" idx="12"/>
          </p:nvPr>
        </p:nvSpPr>
        <p:spPr>
          <a:xfrm>
            <a:off x="3851098" y="9428164"/>
            <a:ext cx="2944958" cy="496886"/>
          </a:xfrm>
          <a:prstGeom prst="rect">
            <a:avLst/>
          </a:prstGeom>
          <a:noFill/>
          <a:ln>
            <a:noFill/>
          </a:ln>
        </p:spPr>
        <p:txBody>
          <a:bodyPr lIns="91425" tIns="91425" rIns="91425" bIns="91425" anchor="b" anchorCtr="0"/>
          <a:lstStyle>
            <a:lvl1pPr marL="0" marR="0" indent="0" algn="r" rtl="0">
              <a:spcBef>
                <a:spcPts val="0"/>
              </a:spcBef>
              <a:spcAft>
                <a:spcPts val="0"/>
              </a:spcAft>
              <a:defRPr/>
            </a:lvl1pPr>
            <a:lvl2pPr marL="457200" marR="0" indent="0" algn="l" rtl="0">
              <a:spcBef>
                <a:spcPts val="0"/>
              </a:spcBef>
              <a:spcAft>
                <a:spcPts val="0"/>
              </a:spcAft>
              <a:defRPr/>
            </a:lvl2pPr>
            <a:lvl3pPr marL="914400" marR="0" indent="0" algn="l" rtl="0">
              <a:spcBef>
                <a:spcPts val="0"/>
              </a:spcBef>
              <a:spcAft>
                <a:spcPts val="0"/>
              </a:spcAft>
              <a:defRPr/>
            </a:lvl3pPr>
            <a:lvl4pPr marL="1371600" marR="0" indent="0" algn="l" rtl="0">
              <a:spcBef>
                <a:spcPts val="0"/>
              </a:spcBef>
              <a:spcAft>
                <a:spcPts val="0"/>
              </a:spcAft>
              <a:defRPr/>
            </a:lvl4pPr>
            <a:lvl5pPr marL="1828800" marR="0" indent="0" algn="l" rtl="0">
              <a:spcBef>
                <a:spcPts val="0"/>
              </a:spcBef>
              <a:spcAft>
                <a:spcPts val="0"/>
              </a:spcAft>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Tree>
    <p:extLst>
      <p:ext uri="{BB962C8B-B14F-4D97-AF65-F5344CB8AC3E}">
        <p14:creationId xmlns:p14="http://schemas.microsoft.com/office/powerpoint/2010/main" val="3204854902"/>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Shape 88"/>
          <p:cNvSpPr>
            <a:spLocks noGrp="1" noRot="1" noChangeAspect="1"/>
          </p:cNvSpPr>
          <p:nvPr>
            <p:ph type="sldImg" idx="2"/>
          </p:nvPr>
        </p:nvSpPr>
        <p:spPr>
          <a:xfrm>
            <a:off x="1212850" y="498475"/>
            <a:ext cx="1919288" cy="143986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89" name="Shape 89"/>
          <p:cNvSpPr txBox="1">
            <a:spLocks noGrp="1"/>
          </p:cNvSpPr>
          <p:nvPr>
            <p:ph type="body" idx="1"/>
          </p:nvPr>
        </p:nvSpPr>
        <p:spPr>
          <a:xfrm>
            <a:off x="536377" y="2299023"/>
            <a:ext cx="5871711" cy="6324600"/>
          </a:xfrm>
          <a:prstGeom prst="rect">
            <a:avLst/>
          </a:prstGeom>
          <a:noFill/>
          <a:ln>
            <a:noFill/>
          </a:ln>
        </p:spPr>
        <p:txBody>
          <a:bodyPr lIns="91425" tIns="45700" rIns="91425" bIns="45700" anchor="t" anchorCtr="0">
            <a:normAutofit fontScale="92500"/>
          </a:bodyPr>
          <a:lstStyle/>
          <a:p>
            <a:pPr marL="0" marR="0" lvl="0" indent="0" algn="l" rtl="0">
              <a:spcBef>
                <a:spcPts val="0"/>
              </a:spcBef>
              <a:spcAft>
                <a:spcPts val="0"/>
              </a:spcAft>
              <a:buSzPct val="25000"/>
              <a:buNone/>
            </a:pPr>
            <a:r>
              <a:rPr lang="en-GB" sz="2400" b="0" i="0" u="none" strike="noStrike" cap="none" baseline="0" dirty="0">
                <a:solidFill>
                  <a:schemeClr val="dk1"/>
                </a:solidFill>
                <a:latin typeface="Calibri"/>
                <a:ea typeface="Calibri"/>
                <a:cs typeface="Calibri"/>
                <a:sym typeface="Calibri"/>
              </a:rPr>
              <a:t>I am researching the early police forces of the second half of the nineteenth century, particularly the discretionary policing of petty crime. The police are an organisation where the scope for discretion increases as one goes down the hierarchy. It is this exercise of discretion that interests me most, because this is where one may observe the plebeian cultures of the policemen influencing their daily work. The policing of drink is an obvious example, for the police clearly do not and never did arrest every drunk and disorderly person. How did they decide who needed arresting? To answer that I have been looking at the work of the police at the lowest level, on the streets and lanes of Cumbria. This paper shows that there is evidence to support the view that levels of arrests for drunkenness were heavily influenced by local cultures. </a:t>
            </a:r>
          </a:p>
        </p:txBody>
      </p:sp>
      <p:sp>
        <p:nvSpPr>
          <p:cNvPr id="90" name="Shape 90"/>
          <p:cNvSpPr txBox="1">
            <a:spLocks noGrp="1"/>
          </p:cNvSpPr>
          <p:nvPr>
            <p:ph type="sldNum" idx="12"/>
          </p:nvPr>
        </p:nvSpPr>
        <p:spPr>
          <a:xfrm>
            <a:off x="3851098" y="9428164"/>
            <a:ext cx="2944958" cy="496886"/>
          </a:xfrm>
          <a:prstGeom prst="rect">
            <a:avLst/>
          </a:prstGeom>
          <a:noFill/>
          <a:ln>
            <a:noFill/>
          </a:ln>
        </p:spPr>
        <p:txBody>
          <a:bodyPr lIns="91425" tIns="45700" rIns="91425" bIns="45700" anchor="b" anchorCtr="0">
            <a:normAutofit/>
          </a:bodyPr>
          <a:lstStyle/>
          <a:p>
            <a:pPr marL="0" marR="0" lvl="0" indent="0" algn="r" rtl="0">
              <a:spcBef>
                <a:spcPts val="0"/>
              </a:spcBef>
              <a:spcAft>
                <a:spcPts val="0"/>
              </a:spcAft>
              <a:buSzPct val="25000"/>
              <a:buNone/>
            </a:pPr>
            <a:r>
              <a:rPr lang="en-GB"/>
              <a:t> </a:t>
            </a:r>
          </a:p>
        </p:txBody>
      </p:sp>
    </p:spTree>
    <p:extLst>
      <p:ext uri="{BB962C8B-B14F-4D97-AF65-F5344CB8AC3E}">
        <p14:creationId xmlns:p14="http://schemas.microsoft.com/office/powerpoint/2010/main" val="25930524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Shape 172"/>
          <p:cNvSpPr>
            <a:spLocks noGrp="1" noRot="1" noChangeAspect="1"/>
          </p:cNvSpPr>
          <p:nvPr>
            <p:ph type="sldImg" idx="2"/>
          </p:nvPr>
        </p:nvSpPr>
        <p:spPr>
          <a:xfrm>
            <a:off x="920750" y="714375"/>
            <a:ext cx="1800225" cy="1350963"/>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73" name="Shape 173"/>
          <p:cNvSpPr txBox="1">
            <a:spLocks noGrp="1"/>
          </p:cNvSpPr>
          <p:nvPr>
            <p:ph type="body" idx="1"/>
          </p:nvPr>
        </p:nvSpPr>
        <p:spPr>
          <a:xfrm>
            <a:off x="462981" y="2515047"/>
            <a:ext cx="6018503" cy="6768751"/>
          </a:xfrm>
          <a:prstGeom prst="rect">
            <a:avLst/>
          </a:prstGeom>
          <a:noFill/>
          <a:ln>
            <a:noFill/>
          </a:ln>
        </p:spPr>
        <p:txBody>
          <a:bodyPr lIns="91425" tIns="45700" rIns="91425" bIns="45700" anchor="t" anchorCtr="0">
            <a:normAutofit/>
          </a:bodyPr>
          <a:lstStyle/>
          <a:p>
            <a:pPr marL="0" marR="0" lvl="0" indent="0" algn="l" rtl="0">
              <a:spcBef>
                <a:spcPts val="0"/>
              </a:spcBef>
              <a:spcAft>
                <a:spcPts val="0"/>
              </a:spcAft>
              <a:buSzPct val="25000"/>
              <a:buNone/>
            </a:pPr>
            <a:r>
              <a:rPr lang="en-GB" sz="2400" b="0" i="0" u="none" strike="noStrike" cap="none" baseline="0">
                <a:solidFill>
                  <a:schemeClr val="dk1"/>
                </a:solidFill>
                <a:latin typeface="Arial"/>
                <a:ea typeface="Arial"/>
                <a:cs typeface="Arial"/>
                <a:sym typeface="Arial"/>
              </a:rPr>
              <a:t>By 1900 arrests for drink had fallen considerably in Liverpool and Cumbria, but they had gone up in Kirkby, so that the rate of drunkeness was higher than Liverpool. Why was Kirkby a drunken place? Or did the police apply different criteria? </a:t>
            </a:r>
          </a:p>
        </p:txBody>
      </p:sp>
      <p:sp>
        <p:nvSpPr>
          <p:cNvPr id="174" name="Shape 174"/>
          <p:cNvSpPr txBox="1">
            <a:spLocks noGrp="1"/>
          </p:cNvSpPr>
          <p:nvPr>
            <p:ph type="sldNum" idx="12"/>
          </p:nvPr>
        </p:nvSpPr>
        <p:spPr>
          <a:xfrm>
            <a:off x="3851098" y="9428164"/>
            <a:ext cx="2944958" cy="496886"/>
          </a:xfrm>
          <a:prstGeom prst="rect">
            <a:avLst/>
          </a:prstGeom>
          <a:noFill/>
          <a:ln>
            <a:noFill/>
          </a:ln>
        </p:spPr>
        <p:txBody>
          <a:bodyPr lIns="91425" tIns="45700" rIns="91425" bIns="45700" anchor="b" anchorCtr="0">
            <a:normAutofit/>
          </a:bodyPr>
          <a:lstStyle/>
          <a:p>
            <a:pPr marL="0" marR="0" lvl="0" indent="0" algn="r" rtl="0">
              <a:spcBef>
                <a:spcPts val="0"/>
              </a:spcBef>
              <a:spcAft>
                <a:spcPts val="0"/>
              </a:spcAft>
              <a:buSzPct val="25000"/>
              <a:buNone/>
            </a:pPr>
            <a:r>
              <a:rPr lang="en-GB"/>
              <a:t> </a:t>
            </a:r>
          </a:p>
        </p:txBody>
      </p:sp>
    </p:spTree>
    <p:extLst>
      <p:ext uri="{BB962C8B-B14F-4D97-AF65-F5344CB8AC3E}">
        <p14:creationId xmlns:p14="http://schemas.microsoft.com/office/powerpoint/2010/main" val="14970710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Shape 180"/>
          <p:cNvSpPr>
            <a:spLocks noGrp="1" noRot="1" noChangeAspect="1"/>
          </p:cNvSpPr>
          <p:nvPr>
            <p:ph type="sldImg" idx="2"/>
          </p:nvPr>
        </p:nvSpPr>
        <p:spPr>
          <a:xfrm>
            <a:off x="920750" y="714375"/>
            <a:ext cx="1800225" cy="1350963"/>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81" name="Shape 181"/>
          <p:cNvSpPr txBox="1">
            <a:spLocks noGrp="1"/>
          </p:cNvSpPr>
          <p:nvPr>
            <p:ph type="body" idx="1"/>
          </p:nvPr>
        </p:nvSpPr>
        <p:spPr>
          <a:xfrm>
            <a:off x="462981" y="2515047"/>
            <a:ext cx="6018503" cy="6768751"/>
          </a:xfrm>
          <a:prstGeom prst="rect">
            <a:avLst/>
          </a:prstGeom>
          <a:noFill/>
          <a:ln>
            <a:noFill/>
          </a:ln>
        </p:spPr>
        <p:txBody>
          <a:bodyPr lIns="91425" tIns="45700" rIns="91425" bIns="45700" anchor="t" anchorCtr="0">
            <a:normAutofit fontScale="77500" lnSpcReduction="20000"/>
          </a:bodyPr>
          <a:lstStyle/>
          <a:p>
            <a:pPr marL="0" marR="0" lvl="0" indent="0" algn="l" rtl="0">
              <a:spcBef>
                <a:spcPts val="0"/>
              </a:spcBef>
              <a:spcAft>
                <a:spcPts val="0"/>
              </a:spcAft>
              <a:buSzPct val="25000"/>
              <a:buNone/>
            </a:pPr>
            <a:r>
              <a:rPr lang="en-GB" sz="2400" b="0" i="0" u="none" strike="noStrike" cap="none" baseline="0" dirty="0">
                <a:solidFill>
                  <a:schemeClr val="dk1"/>
                </a:solidFill>
                <a:latin typeface="Arial"/>
                <a:ea typeface="Arial"/>
                <a:cs typeface="Arial"/>
                <a:sym typeface="Arial"/>
              </a:rPr>
              <a:t>I needed to compare Kirkby Stephen with somewhere similar, and found a very good match in Kirkby Lonsdale. In order to avoid complicating factors like the presence of Navvies, there were only seven years where I could make a valid comparison. The figures surprised me. Did they have more drunks in K Stephen, and more beggars in K Lonsdale, or were the police making different discretionary decisions? Were the people of Kirkby Stephen heavier drinkers despite Temperance, or were the K Stephen police less tolerant of drinking? Was </a:t>
            </a:r>
            <a:r>
              <a:rPr lang="en-GB" sz="2400" b="0" i="0" u="none" strike="noStrike" cap="none" baseline="0" dirty="0" err="1">
                <a:solidFill>
                  <a:schemeClr val="dk1"/>
                </a:solidFill>
                <a:latin typeface="Arial"/>
                <a:ea typeface="Arial"/>
                <a:cs typeface="Arial"/>
                <a:sym typeface="Arial"/>
              </a:rPr>
              <a:t>KLonsdale</a:t>
            </a:r>
            <a:r>
              <a:rPr lang="en-GB" sz="2400" b="0" i="0" u="none" strike="noStrike" cap="none" baseline="0" dirty="0">
                <a:solidFill>
                  <a:schemeClr val="dk1"/>
                </a:solidFill>
                <a:latin typeface="Arial"/>
                <a:ea typeface="Arial"/>
                <a:cs typeface="Arial"/>
                <a:sym typeface="Arial"/>
              </a:rPr>
              <a:t> plagued with more beggars? The two </a:t>
            </a:r>
            <a:r>
              <a:rPr lang="en-GB" sz="2400" b="0" i="0" u="none" strike="noStrike" cap="none" baseline="0" dirty="0" err="1">
                <a:solidFill>
                  <a:schemeClr val="dk1"/>
                </a:solidFill>
                <a:latin typeface="Arial"/>
                <a:ea typeface="Arial"/>
                <a:cs typeface="Arial"/>
                <a:sym typeface="Arial"/>
              </a:rPr>
              <a:t>Kirkbys</a:t>
            </a:r>
            <a:r>
              <a:rPr lang="en-GB" sz="2400" b="0" i="0" u="none" strike="noStrike" cap="none" baseline="0" dirty="0">
                <a:solidFill>
                  <a:schemeClr val="dk1"/>
                </a:solidFill>
                <a:latin typeface="Arial"/>
                <a:ea typeface="Arial"/>
                <a:cs typeface="Arial"/>
                <a:sym typeface="Arial"/>
              </a:rPr>
              <a:t> were remarkably similar, but there are interesting differences. KS was heavily Temperance, whereas the Temperance movement was much smaller in KL (Trade directories show Bands of Hope, temperance inns, </a:t>
            </a:r>
            <a:r>
              <a:rPr lang="en-GB" sz="2400" b="0" i="0" u="none" strike="noStrike" cap="none" baseline="0" dirty="0" err="1">
                <a:solidFill>
                  <a:schemeClr val="dk1"/>
                </a:solidFill>
                <a:latin typeface="Arial"/>
                <a:ea typeface="Arial"/>
                <a:cs typeface="Arial"/>
                <a:sym typeface="Arial"/>
              </a:rPr>
              <a:t>Rechabite</a:t>
            </a:r>
            <a:r>
              <a:rPr lang="en-GB" sz="2400" b="0" i="0" u="none" strike="noStrike" cap="none" baseline="0" dirty="0">
                <a:solidFill>
                  <a:schemeClr val="dk1"/>
                </a:solidFill>
                <a:latin typeface="Arial"/>
                <a:ea typeface="Arial"/>
                <a:cs typeface="Arial"/>
                <a:sym typeface="Arial"/>
              </a:rPr>
              <a:t> lodges and more) KL was an important tourist spot attracting well off visitor: </a:t>
            </a:r>
            <a:r>
              <a:rPr lang="en-GB" sz="2400" b="0" i="0" u="none" strike="noStrike" cap="none" baseline="0" dirty="0" err="1">
                <a:solidFill>
                  <a:schemeClr val="dk1"/>
                </a:solidFill>
                <a:latin typeface="Arial"/>
                <a:ea typeface="Arial"/>
                <a:cs typeface="Arial"/>
                <a:sym typeface="Arial"/>
              </a:rPr>
              <a:t>JMTurner</a:t>
            </a:r>
            <a:r>
              <a:rPr lang="en-GB" sz="2400" b="0" i="0" u="none" strike="noStrike" cap="none" baseline="0" dirty="0">
                <a:solidFill>
                  <a:schemeClr val="dk1"/>
                </a:solidFill>
                <a:latin typeface="Arial"/>
                <a:ea typeface="Arial"/>
                <a:cs typeface="Arial"/>
                <a:sym typeface="Arial"/>
              </a:rPr>
              <a:t> </a:t>
            </a:r>
            <a:r>
              <a:rPr lang="en-GB" sz="2400" b="0" i="0" u="none" strike="noStrike" cap="none" baseline="0" dirty="0" smtClean="0">
                <a:solidFill>
                  <a:schemeClr val="dk1"/>
                </a:solidFill>
                <a:latin typeface="Arial"/>
                <a:ea typeface="Arial"/>
                <a:cs typeface="Arial"/>
                <a:sym typeface="Arial"/>
              </a:rPr>
              <a:t>painted </a:t>
            </a:r>
            <a:r>
              <a:rPr lang="en-GB" sz="2400" b="0" i="0" u="none" strike="noStrike" cap="none" baseline="0" dirty="0">
                <a:solidFill>
                  <a:schemeClr val="dk1"/>
                </a:solidFill>
                <a:latin typeface="Arial"/>
                <a:ea typeface="Arial"/>
                <a:cs typeface="Arial"/>
                <a:sym typeface="Arial"/>
              </a:rPr>
              <a:t>there 1820s/30s, which boosted the town’s fame, Ruskin visited and said the town boasted the possible finest view in England and therefore possibly the finest in the world. (This is difficult to find in Ruskin’s writing, but the Tourist Info in the town still promote this ‘quote’ today and ‘Ruskin’s view’ was laid out in the 19</a:t>
            </a:r>
            <a:r>
              <a:rPr lang="en-GB" sz="2400" b="0" i="0" u="none" strike="noStrike" cap="none" baseline="30000" dirty="0">
                <a:solidFill>
                  <a:schemeClr val="dk1"/>
                </a:solidFill>
                <a:latin typeface="Arial"/>
                <a:ea typeface="Arial"/>
                <a:cs typeface="Arial"/>
                <a:sym typeface="Arial"/>
              </a:rPr>
              <a:t>th</a:t>
            </a:r>
            <a:r>
              <a:rPr lang="en-GB" sz="2400" b="0" i="0" u="none" strike="noStrike" cap="none" baseline="0" dirty="0">
                <a:solidFill>
                  <a:schemeClr val="dk1"/>
                </a:solidFill>
                <a:latin typeface="Arial"/>
                <a:ea typeface="Arial"/>
                <a:cs typeface="Arial"/>
                <a:sym typeface="Arial"/>
              </a:rPr>
              <a:t> cent.)</a:t>
            </a:r>
          </a:p>
          <a:p>
            <a:pPr marL="0" marR="0" lvl="0" indent="0" algn="l" rtl="0">
              <a:spcBef>
                <a:spcPts val="720"/>
              </a:spcBef>
              <a:spcAft>
                <a:spcPts val="0"/>
              </a:spcAft>
              <a:buSzPct val="25000"/>
              <a:buNone/>
            </a:pPr>
            <a:r>
              <a:rPr lang="en-GB" sz="2400" b="0" i="0" u="none" strike="noStrike" cap="none" baseline="0" dirty="0">
                <a:solidFill>
                  <a:schemeClr val="dk1"/>
                </a:solidFill>
                <a:latin typeface="Arial"/>
                <a:ea typeface="Arial"/>
                <a:cs typeface="Arial"/>
                <a:sym typeface="Arial"/>
              </a:rPr>
              <a:t>Distance KS to KL: 34 miles. KS to Kendal, 25 miles.</a:t>
            </a:r>
          </a:p>
        </p:txBody>
      </p:sp>
      <p:sp>
        <p:nvSpPr>
          <p:cNvPr id="182" name="Shape 182"/>
          <p:cNvSpPr txBox="1">
            <a:spLocks noGrp="1"/>
          </p:cNvSpPr>
          <p:nvPr>
            <p:ph type="sldNum" idx="12"/>
          </p:nvPr>
        </p:nvSpPr>
        <p:spPr>
          <a:xfrm>
            <a:off x="3851098" y="9428164"/>
            <a:ext cx="2944958" cy="496886"/>
          </a:xfrm>
          <a:prstGeom prst="rect">
            <a:avLst/>
          </a:prstGeom>
          <a:noFill/>
          <a:ln>
            <a:noFill/>
          </a:ln>
        </p:spPr>
        <p:txBody>
          <a:bodyPr lIns="91425" tIns="45700" rIns="91425" bIns="45700" anchor="b" anchorCtr="0">
            <a:normAutofit/>
          </a:bodyPr>
          <a:lstStyle/>
          <a:p>
            <a:pPr marL="0" marR="0" lvl="0" indent="0" algn="r" rtl="0">
              <a:spcBef>
                <a:spcPts val="0"/>
              </a:spcBef>
              <a:spcAft>
                <a:spcPts val="0"/>
              </a:spcAft>
              <a:buSzPct val="25000"/>
              <a:buNone/>
            </a:pPr>
            <a:r>
              <a:rPr lang="en-GB"/>
              <a:t> </a:t>
            </a:r>
          </a:p>
        </p:txBody>
      </p:sp>
    </p:spTree>
    <p:extLst>
      <p:ext uri="{BB962C8B-B14F-4D97-AF65-F5344CB8AC3E}">
        <p14:creationId xmlns:p14="http://schemas.microsoft.com/office/powerpoint/2010/main" val="34527122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Shape 188"/>
          <p:cNvSpPr>
            <a:spLocks noGrp="1" noRot="1" noChangeAspect="1"/>
          </p:cNvSpPr>
          <p:nvPr>
            <p:ph type="sldImg" idx="2"/>
          </p:nvPr>
        </p:nvSpPr>
        <p:spPr>
          <a:xfrm>
            <a:off x="920750" y="714375"/>
            <a:ext cx="1800225" cy="1350963"/>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89" name="Shape 189"/>
          <p:cNvSpPr txBox="1">
            <a:spLocks noGrp="1"/>
          </p:cNvSpPr>
          <p:nvPr>
            <p:ph type="body" idx="1"/>
          </p:nvPr>
        </p:nvSpPr>
        <p:spPr>
          <a:xfrm>
            <a:off x="462981" y="2515047"/>
            <a:ext cx="6018503" cy="6768751"/>
          </a:xfrm>
          <a:prstGeom prst="rect">
            <a:avLst/>
          </a:prstGeom>
          <a:noFill/>
          <a:ln>
            <a:noFill/>
          </a:ln>
        </p:spPr>
        <p:txBody>
          <a:bodyPr lIns="91425" tIns="45700" rIns="91425" bIns="45700" anchor="t" anchorCtr="0">
            <a:normAutofit fontScale="92500" lnSpcReduction="10000"/>
          </a:bodyPr>
          <a:lstStyle/>
          <a:p>
            <a:pPr marL="0" marR="0" lvl="0" indent="0" algn="l" rtl="0">
              <a:spcBef>
                <a:spcPts val="0"/>
              </a:spcBef>
              <a:spcAft>
                <a:spcPts val="0"/>
              </a:spcAft>
              <a:buSzPct val="25000"/>
              <a:buNone/>
            </a:pPr>
            <a:r>
              <a:rPr lang="en-GB" sz="2400" b="0" i="0" u="none" strike="noStrike" cap="none" baseline="0">
                <a:solidFill>
                  <a:schemeClr val="dk1"/>
                </a:solidFill>
                <a:latin typeface="Arial"/>
                <a:ea typeface="Arial"/>
                <a:cs typeface="Arial"/>
                <a:sym typeface="Arial"/>
              </a:rPr>
              <a:t>The Police Charge books state the residence of the person charged, so I separated out those who had a fixed address, whether they were local or not, from those who were described as ‘no fixed address.’ I used these people as a control group, because I reckoned they would be the same sort of people in both places. They would drink in a similar way, they would have a similar amount of money, they would sleep rough or beg in the same way whether they were in Kirkby Stephen or Lonsdale. It was clear that more vagrants were arrested for drunkenness in Kirkby Stephen.  The number of vagrants arrested was much the same in both places: the chances of being arrested was much the same for vagrants in both places, what was different was the charge used to effect an arrest. So looking at drink charges, more than a quarter of those charged with drink offences in KS were vagrants, in KL only 13% of those arrested for drink were vagrants.</a:t>
            </a:r>
          </a:p>
        </p:txBody>
      </p:sp>
      <p:sp>
        <p:nvSpPr>
          <p:cNvPr id="190" name="Shape 190"/>
          <p:cNvSpPr txBox="1">
            <a:spLocks noGrp="1"/>
          </p:cNvSpPr>
          <p:nvPr>
            <p:ph type="sldNum" idx="12"/>
          </p:nvPr>
        </p:nvSpPr>
        <p:spPr>
          <a:xfrm>
            <a:off x="3851098" y="9428164"/>
            <a:ext cx="2944958" cy="496886"/>
          </a:xfrm>
          <a:prstGeom prst="rect">
            <a:avLst/>
          </a:prstGeom>
          <a:noFill/>
          <a:ln>
            <a:noFill/>
          </a:ln>
        </p:spPr>
        <p:txBody>
          <a:bodyPr lIns="91425" tIns="45700" rIns="91425" bIns="45700" anchor="b" anchorCtr="0">
            <a:normAutofit/>
          </a:bodyPr>
          <a:lstStyle/>
          <a:p>
            <a:pPr marL="0" marR="0" lvl="0" indent="0" algn="r" rtl="0">
              <a:spcBef>
                <a:spcPts val="0"/>
              </a:spcBef>
              <a:spcAft>
                <a:spcPts val="0"/>
              </a:spcAft>
              <a:buSzPct val="25000"/>
              <a:buNone/>
            </a:pPr>
            <a:r>
              <a:rPr lang="en-GB"/>
              <a:t> </a:t>
            </a:r>
          </a:p>
        </p:txBody>
      </p:sp>
    </p:spTree>
    <p:extLst>
      <p:ext uri="{BB962C8B-B14F-4D97-AF65-F5344CB8AC3E}">
        <p14:creationId xmlns:p14="http://schemas.microsoft.com/office/powerpoint/2010/main" val="38354178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Shape 196"/>
          <p:cNvSpPr>
            <a:spLocks noGrp="1" noRot="1" noChangeAspect="1"/>
          </p:cNvSpPr>
          <p:nvPr>
            <p:ph type="sldImg" idx="2"/>
          </p:nvPr>
        </p:nvSpPr>
        <p:spPr>
          <a:xfrm>
            <a:off x="920750" y="714375"/>
            <a:ext cx="1800225" cy="1350963"/>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97" name="Shape 197"/>
          <p:cNvSpPr txBox="1">
            <a:spLocks noGrp="1"/>
          </p:cNvSpPr>
          <p:nvPr>
            <p:ph type="body" idx="1"/>
          </p:nvPr>
        </p:nvSpPr>
        <p:spPr>
          <a:xfrm>
            <a:off x="462981" y="2515047"/>
            <a:ext cx="6018503" cy="6768751"/>
          </a:xfrm>
          <a:prstGeom prst="rect">
            <a:avLst/>
          </a:prstGeom>
          <a:noFill/>
          <a:ln>
            <a:noFill/>
          </a:ln>
        </p:spPr>
        <p:txBody>
          <a:bodyPr lIns="91425" tIns="45700" rIns="91425" bIns="45700" anchor="t" anchorCtr="0">
            <a:normAutofit fontScale="92500" lnSpcReduction="10000"/>
          </a:bodyPr>
          <a:lstStyle/>
          <a:p>
            <a:pPr marL="0" marR="0" lvl="0" indent="0" algn="l" rtl="0">
              <a:spcBef>
                <a:spcPts val="0"/>
              </a:spcBef>
              <a:spcAft>
                <a:spcPts val="0"/>
              </a:spcAft>
              <a:buSzPct val="25000"/>
              <a:buNone/>
            </a:pPr>
            <a:r>
              <a:rPr lang="en-GB" sz="2400" b="0" i="0" u="none" strike="noStrike" cap="none" baseline="0" dirty="0">
                <a:solidFill>
                  <a:schemeClr val="dk1"/>
                </a:solidFill>
                <a:latin typeface="Arial"/>
                <a:ea typeface="Arial"/>
                <a:cs typeface="Arial"/>
                <a:sym typeface="Arial"/>
              </a:rPr>
              <a:t>It is even more striking when one sees what vagrants were charged with. More than 30% of the vagrants charged in K Stephen were charged with drinking offences, whereas in K Lonsdale, only 5% of vagrants charged faced drink related charges. The police in both towns were looking out for vagrants. This is typical of Victorian policing everywhere in </a:t>
            </a:r>
            <a:r>
              <a:rPr lang="en-GB" sz="2400" b="0" i="0" u="none" strike="noStrike" cap="none" baseline="0" dirty="0" err="1">
                <a:solidFill>
                  <a:schemeClr val="dk1"/>
                </a:solidFill>
                <a:latin typeface="Arial"/>
                <a:ea typeface="Arial"/>
                <a:cs typeface="Arial"/>
                <a:sym typeface="Arial"/>
              </a:rPr>
              <a:t>Eng</a:t>
            </a:r>
            <a:r>
              <a:rPr lang="en-GB" sz="2400" b="0" i="0" u="none" strike="noStrike" cap="none" baseline="0" dirty="0">
                <a:solidFill>
                  <a:schemeClr val="dk1"/>
                </a:solidFill>
                <a:latin typeface="Arial"/>
                <a:ea typeface="Arial"/>
                <a:cs typeface="Arial"/>
                <a:sym typeface="Arial"/>
              </a:rPr>
              <a:t>, strangers, outsiders and vagrants were watched carefully and more likely to be arrested.  In Kirkby Stephen, more than 30% of vagrants were charged with drink offences, in </a:t>
            </a:r>
            <a:r>
              <a:rPr lang="en-GB" sz="2400" b="0" i="0" u="none" strike="noStrike" cap="none" baseline="0" dirty="0" err="1">
                <a:solidFill>
                  <a:schemeClr val="dk1"/>
                </a:solidFill>
                <a:latin typeface="Arial"/>
                <a:ea typeface="Arial"/>
                <a:cs typeface="Arial"/>
                <a:sym typeface="Arial"/>
              </a:rPr>
              <a:t>Klonsdale</a:t>
            </a:r>
            <a:r>
              <a:rPr lang="en-GB" sz="2400" b="0" i="0" u="none" strike="noStrike" cap="none" baseline="0" dirty="0">
                <a:solidFill>
                  <a:schemeClr val="dk1"/>
                </a:solidFill>
                <a:latin typeface="Arial"/>
                <a:ea typeface="Arial"/>
                <a:cs typeface="Arial"/>
                <a:sym typeface="Arial"/>
              </a:rPr>
              <a:t> only 5%. Drinking was what most troubled the general public in KS, it was a plebeian concern. Arresting undesirable outsiders for this offence satisfied local temperance attitudes in KS. In KL, begging was the deplored activity, and this is what vagrants were most likely to be arrested for. Local businesses did not want their respectable visitors put off by beggars. </a:t>
            </a:r>
          </a:p>
        </p:txBody>
      </p:sp>
      <p:sp>
        <p:nvSpPr>
          <p:cNvPr id="198" name="Shape 198"/>
          <p:cNvSpPr txBox="1">
            <a:spLocks noGrp="1"/>
          </p:cNvSpPr>
          <p:nvPr>
            <p:ph type="sldNum" idx="12"/>
          </p:nvPr>
        </p:nvSpPr>
        <p:spPr>
          <a:xfrm>
            <a:off x="3851098" y="9428164"/>
            <a:ext cx="2944958" cy="496886"/>
          </a:xfrm>
          <a:prstGeom prst="rect">
            <a:avLst/>
          </a:prstGeom>
          <a:noFill/>
          <a:ln>
            <a:noFill/>
          </a:ln>
        </p:spPr>
        <p:txBody>
          <a:bodyPr lIns="91425" tIns="45700" rIns="91425" bIns="45700" anchor="b" anchorCtr="0">
            <a:normAutofit/>
          </a:bodyPr>
          <a:lstStyle/>
          <a:p>
            <a:pPr marL="0" marR="0" lvl="0" indent="0" algn="r" rtl="0">
              <a:spcBef>
                <a:spcPts val="0"/>
              </a:spcBef>
              <a:spcAft>
                <a:spcPts val="0"/>
              </a:spcAft>
              <a:buSzPct val="25000"/>
              <a:buNone/>
            </a:pPr>
            <a:r>
              <a:rPr lang="en-GB"/>
              <a:t> </a:t>
            </a:r>
          </a:p>
        </p:txBody>
      </p:sp>
    </p:spTree>
    <p:extLst>
      <p:ext uri="{BB962C8B-B14F-4D97-AF65-F5344CB8AC3E}">
        <p14:creationId xmlns:p14="http://schemas.microsoft.com/office/powerpoint/2010/main" val="1188318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Shape 203"/>
          <p:cNvSpPr>
            <a:spLocks noGrp="1" noRot="1" noChangeAspect="1"/>
          </p:cNvSpPr>
          <p:nvPr>
            <p:ph type="sldImg" idx="2"/>
          </p:nvPr>
        </p:nvSpPr>
        <p:spPr>
          <a:xfrm>
            <a:off x="920750" y="714375"/>
            <a:ext cx="1800225" cy="1350963"/>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204" name="Shape 204"/>
          <p:cNvSpPr txBox="1">
            <a:spLocks noGrp="1"/>
          </p:cNvSpPr>
          <p:nvPr>
            <p:ph type="body" idx="1"/>
          </p:nvPr>
        </p:nvSpPr>
        <p:spPr>
          <a:xfrm>
            <a:off x="462981" y="2515047"/>
            <a:ext cx="6018503" cy="6768751"/>
          </a:xfrm>
          <a:prstGeom prst="rect">
            <a:avLst/>
          </a:prstGeom>
          <a:noFill/>
          <a:ln>
            <a:noFill/>
          </a:ln>
        </p:spPr>
        <p:txBody>
          <a:bodyPr lIns="91425" tIns="45700" rIns="91425" bIns="45700" anchor="t" anchorCtr="0">
            <a:normAutofit/>
          </a:bodyPr>
          <a:lstStyle/>
          <a:p>
            <a:pPr marL="0" marR="0" lvl="0" indent="0" algn="l" rtl="0">
              <a:spcBef>
                <a:spcPts val="0"/>
              </a:spcBef>
              <a:spcAft>
                <a:spcPts val="0"/>
              </a:spcAft>
              <a:buSzPct val="25000"/>
              <a:buNone/>
            </a:pPr>
            <a:r>
              <a:rPr lang="en-GB" sz="2400" b="0" i="0" u="none" strike="noStrike" cap="none" baseline="0" dirty="0">
                <a:solidFill>
                  <a:schemeClr val="dk1"/>
                </a:solidFill>
                <a:latin typeface="Arial"/>
                <a:ea typeface="Arial"/>
                <a:cs typeface="Arial"/>
                <a:sym typeface="Arial"/>
              </a:rPr>
              <a:t>In both places, the police targeted vagrants.</a:t>
            </a:r>
          </a:p>
          <a:p>
            <a:pPr marL="0" marR="0" lvl="0" indent="0" algn="l" rtl="0">
              <a:spcBef>
                <a:spcPts val="720"/>
              </a:spcBef>
              <a:spcAft>
                <a:spcPts val="0"/>
              </a:spcAft>
              <a:buSzPct val="25000"/>
              <a:buNone/>
            </a:pPr>
            <a:r>
              <a:rPr lang="en-GB" sz="2400" b="0" i="0" u="none" strike="noStrike" cap="none" baseline="0" dirty="0">
                <a:solidFill>
                  <a:schemeClr val="dk1"/>
                </a:solidFill>
                <a:latin typeface="Arial"/>
                <a:ea typeface="Arial"/>
                <a:cs typeface="Arial"/>
                <a:sym typeface="Arial"/>
              </a:rPr>
              <a:t>In Kirkby Lonsdale, tourism was important, with rich and respectable visitors coming from across the UK. Begging was the problem that concerned people in the town, and this is what vagrants were arrested for.</a:t>
            </a:r>
          </a:p>
          <a:p>
            <a:pPr marL="0" marR="0" lvl="0" indent="0" algn="l" rtl="0">
              <a:spcBef>
                <a:spcPts val="720"/>
              </a:spcBef>
              <a:spcAft>
                <a:spcPts val="0"/>
              </a:spcAft>
              <a:buSzPct val="25000"/>
              <a:buNone/>
            </a:pPr>
            <a:r>
              <a:rPr lang="en-GB" sz="2400" b="0" i="0" u="none" strike="noStrike" cap="none" baseline="0" dirty="0">
                <a:solidFill>
                  <a:schemeClr val="dk1"/>
                </a:solidFill>
                <a:latin typeface="Arial"/>
                <a:ea typeface="Arial"/>
                <a:cs typeface="Arial"/>
                <a:sym typeface="Arial"/>
              </a:rPr>
              <a:t>In Kirkby Stephen, temperance was important, drunkenness was the problem that concerned people in the town, and this is what vagrants were arrested for. </a:t>
            </a:r>
          </a:p>
          <a:p>
            <a:pPr marL="0" marR="0" lvl="0" indent="0" algn="l" rtl="0">
              <a:spcBef>
                <a:spcPts val="720"/>
              </a:spcBef>
              <a:spcAft>
                <a:spcPts val="0"/>
              </a:spcAft>
              <a:buSzPct val="25000"/>
              <a:buNone/>
            </a:pPr>
            <a:r>
              <a:rPr lang="en-GB" sz="2400" b="0" i="0" u="none" strike="noStrike" cap="none" baseline="0" dirty="0">
                <a:solidFill>
                  <a:schemeClr val="dk1"/>
                </a:solidFill>
                <a:latin typeface="Arial"/>
                <a:ea typeface="Arial"/>
                <a:cs typeface="Arial"/>
                <a:sym typeface="Arial"/>
              </a:rPr>
              <a:t>The police exercised their discretion and responded to local pressures, cultural or economic.</a:t>
            </a:r>
          </a:p>
          <a:p>
            <a:pPr marL="0" marR="0" lvl="0" indent="0" algn="l" rtl="0">
              <a:spcBef>
                <a:spcPts val="720"/>
              </a:spcBef>
              <a:spcAft>
                <a:spcPts val="0"/>
              </a:spcAft>
              <a:buNone/>
            </a:pPr>
            <a:endParaRPr sz="2400" b="0" i="0" u="none" strike="noStrike" cap="none" baseline="0" dirty="0">
              <a:solidFill>
                <a:schemeClr val="dk1"/>
              </a:solidFill>
              <a:latin typeface="Arial"/>
              <a:ea typeface="Arial"/>
              <a:cs typeface="Arial"/>
              <a:sym typeface="Arial"/>
            </a:endParaRPr>
          </a:p>
        </p:txBody>
      </p:sp>
      <p:sp>
        <p:nvSpPr>
          <p:cNvPr id="205" name="Shape 205"/>
          <p:cNvSpPr txBox="1">
            <a:spLocks noGrp="1"/>
          </p:cNvSpPr>
          <p:nvPr>
            <p:ph type="sldNum" idx="12"/>
          </p:nvPr>
        </p:nvSpPr>
        <p:spPr>
          <a:xfrm>
            <a:off x="3851098" y="9428164"/>
            <a:ext cx="2944958" cy="496886"/>
          </a:xfrm>
          <a:prstGeom prst="rect">
            <a:avLst/>
          </a:prstGeom>
          <a:noFill/>
          <a:ln>
            <a:noFill/>
          </a:ln>
        </p:spPr>
        <p:txBody>
          <a:bodyPr lIns="91425" tIns="45700" rIns="91425" bIns="45700" anchor="b" anchorCtr="0">
            <a:normAutofit/>
          </a:bodyPr>
          <a:lstStyle/>
          <a:p>
            <a:pPr marL="0" marR="0" lvl="0" indent="0" algn="r" rtl="0">
              <a:spcBef>
                <a:spcPts val="0"/>
              </a:spcBef>
              <a:spcAft>
                <a:spcPts val="0"/>
              </a:spcAft>
              <a:buSzPct val="25000"/>
              <a:buNone/>
            </a:pPr>
            <a:r>
              <a:rPr lang="en-GB"/>
              <a:t> </a:t>
            </a:r>
          </a:p>
        </p:txBody>
      </p:sp>
    </p:spTree>
    <p:extLst>
      <p:ext uri="{BB962C8B-B14F-4D97-AF65-F5344CB8AC3E}">
        <p14:creationId xmlns:p14="http://schemas.microsoft.com/office/powerpoint/2010/main" val="34869696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Shape 210"/>
          <p:cNvSpPr>
            <a:spLocks noGrp="1" noRot="1" noChangeAspect="1"/>
          </p:cNvSpPr>
          <p:nvPr>
            <p:ph type="sldImg" idx="2"/>
          </p:nvPr>
        </p:nvSpPr>
        <p:spPr>
          <a:xfrm>
            <a:off x="920750" y="714375"/>
            <a:ext cx="1800225" cy="1350963"/>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211" name="Shape 211"/>
          <p:cNvSpPr txBox="1">
            <a:spLocks noGrp="1"/>
          </p:cNvSpPr>
          <p:nvPr>
            <p:ph type="body" idx="1"/>
          </p:nvPr>
        </p:nvSpPr>
        <p:spPr>
          <a:xfrm>
            <a:off x="462981" y="2515047"/>
            <a:ext cx="6018503" cy="6768751"/>
          </a:xfrm>
          <a:prstGeom prst="rect">
            <a:avLst/>
          </a:prstGeom>
          <a:noFill/>
          <a:ln>
            <a:noFill/>
          </a:ln>
        </p:spPr>
        <p:txBody>
          <a:bodyPr lIns="91425" tIns="45700" rIns="91425" bIns="45700" anchor="t" anchorCtr="0">
            <a:normAutofit/>
          </a:bodyPr>
          <a:lstStyle/>
          <a:p>
            <a:pPr marL="0" marR="0" lvl="0" indent="0" algn="l" rtl="0">
              <a:spcBef>
                <a:spcPts val="0"/>
              </a:spcBef>
              <a:spcAft>
                <a:spcPts val="0"/>
              </a:spcAft>
              <a:buNone/>
            </a:pPr>
            <a:endParaRPr sz="1200" b="0" i="0" u="none" strike="noStrike" cap="none" baseline="0">
              <a:solidFill>
                <a:schemeClr val="dk1"/>
              </a:solidFill>
              <a:latin typeface="Calibri"/>
              <a:ea typeface="Calibri"/>
              <a:cs typeface="Calibri"/>
              <a:sym typeface="Calibri"/>
            </a:endParaRPr>
          </a:p>
        </p:txBody>
      </p:sp>
      <p:sp>
        <p:nvSpPr>
          <p:cNvPr id="212" name="Shape 212"/>
          <p:cNvSpPr txBox="1">
            <a:spLocks noGrp="1"/>
          </p:cNvSpPr>
          <p:nvPr>
            <p:ph type="sldNum" idx="12"/>
          </p:nvPr>
        </p:nvSpPr>
        <p:spPr>
          <a:xfrm>
            <a:off x="3851098" y="9428164"/>
            <a:ext cx="2944958" cy="496886"/>
          </a:xfrm>
          <a:prstGeom prst="rect">
            <a:avLst/>
          </a:prstGeom>
          <a:noFill/>
          <a:ln>
            <a:noFill/>
          </a:ln>
        </p:spPr>
        <p:txBody>
          <a:bodyPr lIns="91425" tIns="45700" rIns="91425" bIns="45700" anchor="b" anchorCtr="0">
            <a:normAutofit/>
          </a:bodyPr>
          <a:lstStyle/>
          <a:p>
            <a:pPr marL="0" marR="0" lvl="0" indent="0" algn="r" rtl="0">
              <a:spcBef>
                <a:spcPts val="0"/>
              </a:spcBef>
              <a:spcAft>
                <a:spcPts val="0"/>
              </a:spcAft>
              <a:buSzPct val="25000"/>
              <a:buNone/>
            </a:pPr>
            <a:r>
              <a:rPr lang="en-GB"/>
              <a:t> </a:t>
            </a:r>
          </a:p>
        </p:txBody>
      </p:sp>
    </p:spTree>
    <p:extLst>
      <p:ext uri="{BB962C8B-B14F-4D97-AF65-F5344CB8AC3E}">
        <p14:creationId xmlns:p14="http://schemas.microsoft.com/office/powerpoint/2010/main" val="14586876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Shape 97"/>
          <p:cNvSpPr>
            <a:spLocks noGrp="1" noRot="1" noChangeAspect="1"/>
          </p:cNvSpPr>
          <p:nvPr>
            <p:ph type="sldImg" idx="2"/>
          </p:nvPr>
        </p:nvSpPr>
        <p:spPr>
          <a:xfrm>
            <a:off x="920750" y="714375"/>
            <a:ext cx="1800225" cy="135096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98" name="Shape 98"/>
          <p:cNvSpPr txBox="1">
            <a:spLocks noGrp="1"/>
          </p:cNvSpPr>
          <p:nvPr>
            <p:ph type="body" idx="1"/>
          </p:nvPr>
        </p:nvSpPr>
        <p:spPr>
          <a:xfrm>
            <a:off x="462981" y="2515047"/>
            <a:ext cx="6018503" cy="6768751"/>
          </a:xfrm>
          <a:prstGeom prst="rect">
            <a:avLst/>
          </a:prstGeom>
          <a:noFill/>
          <a:ln>
            <a:noFill/>
          </a:ln>
        </p:spPr>
        <p:txBody>
          <a:bodyPr lIns="91425" tIns="45700" rIns="91425" bIns="45700" anchor="t" anchorCtr="0">
            <a:normAutofit/>
          </a:bodyPr>
          <a:lstStyle/>
          <a:p>
            <a:pPr marL="0" marR="0" lvl="0" indent="0" algn="l" rtl="0">
              <a:spcBef>
                <a:spcPts val="0"/>
              </a:spcBef>
              <a:spcAft>
                <a:spcPts val="0"/>
              </a:spcAft>
              <a:buSzPct val="25000"/>
              <a:buNone/>
            </a:pPr>
            <a:r>
              <a:rPr lang="en-GB" sz="1200" b="0" i="0" u="none" strike="noStrike" cap="none" baseline="0">
                <a:solidFill>
                  <a:schemeClr val="dk1"/>
                </a:solidFill>
                <a:latin typeface="Arial"/>
                <a:ea typeface="Arial"/>
                <a:cs typeface="Arial"/>
                <a:sym typeface="Arial"/>
              </a:rPr>
              <a:t>Kirkby Stephen is a small, isolated Pennine town. 25 miles from Kendal. KS population was 1500 in 2</a:t>
            </a:r>
            <a:r>
              <a:rPr lang="en-GB" sz="1200" b="0" i="0" u="none" strike="noStrike" cap="none" baseline="30000">
                <a:solidFill>
                  <a:schemeClr val="dk1"/>
                </a:solidFill>
                <a:latin typeface="Arial"/>
                <a:ea typeface="Arial"/>
                <a:cs typeface="Arial"/>
                <a:sym typeface="Arial"/>
              </a:rPr>
              <a:t>nd</a:t>
            </a:r>
            <a:r>
              <a:rPr lang="en-GB" sz="1200" b="0" i="0" u="none" strike="noStrike" cap="none" baseline="0">
                <a:solidFill>
                  <a:schemeClr val="dk1"/>
                </a:solidFill>
                <a:latin typeface="Arial"/>
                <a:ea typeface="Arial"/>
                <a:cs typeface="Arial"/>
                <a:sym typeface="Arial"/>
              </a:rPr>
              <a:t> half of 19</a:t>
            </a:r>
            <a:r>
              <a:rPr lang="en-GB" sz="1200" b="0" i="0" u="none" strike="noStrike" cap="none" baseline="30000">
                <a:solidFill>
                  <a:schemeClr val="dk1"/>
                </a:solidFill>
                <a:latin typeface="Arial"/>
                <a:ea typeface="Arial"/>
                <a:cs typeface="Arial"/>
                <a:sym typeface="Arial"/>
              </a:rPr>
              <a:t>th</a:t>
            </a:r>
            <a:r>
              <a:rPr lang="en-GB" sz="1200" b="0" i="0" u="none" strike="noStrike" cap="none" baseline="0">
                <a:solidFill>
                  <a:schemeClr val="dk1"/>
                </a:solidFill>
                <a:latin typeface="Arial"/>
                <a:ea typeface="Arial"/>
                <a:cs typeface="Arial"/>
                <a:sym typeface="Arial"/>
              </a:rPr>
              <a:t> cent, v little growth, the industrial revolution passed by with little impact, though railways did pass through. The east of Westmorland is Pennine, not the Lake District. KS is about 25 miles from Kendal, the county’s largest town, pop about 15000 in 1880s. </a:t>
            </a:r>
          </a:p>
          <a:p>
            <a:pPr marL="0" marR="0" lvl="0" indent="0" algn="l" rtl="0">
              <a:spcBef>
                <a:spcPts val="0"/>
              </a:spcBef>
              <a:spcAft>
                <a:spcPts val="0"/>
              </a:spcAft>
              <a:buSzPct val="25000"/>
              <a:buNone/>
            </a:pPr>
            <a:r>
              <a:rPr lang="en-GB" sz="1200" b="0" i="0" u="none" strike="noStrike" cap="none" baseline="0">
                <a:solidFill>
                  <a:schemeClr val="dk1"/>
                </a:solidFill>
                <a:latin typeface="Arial"/>
                <a:ea typeface="Arial"/>
                <a:cs typeface="Arial"/>
                <a:sym typeface="Arial"/>
              </a:rPr>
              <a:t>Cumberland and Westmorland had a joint constabulary (2 counties with a joint force was unique) Men were transferred across the region. This paper will refer to Kirkby Lonsdale also.</a:t>
            </a:r>
          </a:p>
        </p:txBody>
      </p:sp>
      <p:sp>
        <p:nvSpPr>
          <p:cNvPr id="99" name="Shape 99"/>
          <p:cNvSpPr txBox="1">
            <a:spLocks noGrp="1"/>
          </p:cNvSpPr>
          <p:nvPr>
            <p:ph type="sldNum" idx="12"/>
          </p:nvPr>
        </p:nvSpPr>
        <p:spPr>
          <a:xfrm>
            <a:off x="3851098" y="9428164"/>
            <a:ext cx="2944958" cy="496886"/>
          </a:xfrm>
          <a:prstGeom prst="rect">
            <a:avLst/>
          </a:prstGeom>
          <a:noFill/>
          <a:ln>
            <a:noFill/>
          </a:ln>
        </p:spPr>
        <p:txBody>
          <a:bodyPr lIns="91425" tIns="45700" rIns="91425" bIns="45700" anchor="b" anchorCtr="0">
            <a:normAutofit/>
          </a:bodyPr>
          <a:lstStyle/>
          <a:p>
            <a:pPr marL="0" marR="0" lvl="0" indent="0" algn="r" rtl="0">
              <a:spcBef>
                <a:spcPts val="0"/>
              </a:spcBef>
              <a:spcAft>
                <a:spcPts val="0"/>
              </a:spcAft>
              <a:buSzPct val="25000"/>
              <a:buNone/>
            </a:pPr>
            <a:r>
              <a:rPr lang="en-GB"/>
              <a:t> </a:t>
            </a:r>
          </a:p>
        </p:txBody>
      </p:sp>
    </p:spTree>
    <p:extLst>
      <p:ext uri="{BB962C8B-B14F-4D97-AF65-F5344CB8AC3E}">
        <p14:creationId xmlns:p14="http://schemas.microsoft.com/office/powerpoint/2010/main" val="35470525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a:spLocks noGrp="1" noRot="1" noChangeAspect="1"/>
          </p:cNvSpPr>
          <p:nvPr>
            <p:ph type="sldImg" idx="2"/>
          </p:nvPr>
        </p:nvSpPr>
        <p:spPr>
          <a:xfrm>
            <a:off x="892175" y="744538"/>
            <a:ext cx="2459038" cy="1843087"/>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107" name="Shape 107"/>
          <p:cNvSpPr txBox="1">
            <a:spLocks noGrp="1"/>
          </p:cNvSpPr>
          <p:nvPr>
            <p:ph type="body" idx="1"/>
          </p:nvPr>
        </p:nvSpPr>
        <p:spPr>
          <a:xfrm>
            <a:off x="536377" y="3059114"/>
            <a:ext cx="5871711" cy="6122986"/>
          </a:xfrm>
          <a:prstGeom prst="rect">
            <a:avLst/>
          </a:prstGeom>
          <a:noFill/>
          <a:ln>
            <a:noFill/>
          </a:ln>
        </p:spPr>
        <p:txBody>
          <a:bodyPr lIns="91425" tIns="45700" rIns="91425" bIns="45700" anchor="t" anchorCtr="0">
            <a:normAutofit/>
          </a:bodyPr>
          <a:lstStyle/>
          <a:p>
            <a:pPr marL="0" marR="0" lvl="0" indent="0" algn="l" rtl="0">
              <a:lnSpc>
                <a:spcPct val="100000"/>
              </a:lnSpc>
              <a:spcBef>
                <a:spcPts val="0"/>
              </a:spcBef>
              <a:spcAft>
                <a:spcPts val="0"/>
              </a:spcAft>
              <a:buClr>
                <a:schemeClr val="dk1"/>
              </a:buClr>
              <a:buSzPct val="25000"/>
              <a:buFont typeface="Arial"/>
              <a:buNone/>
            </a:pPr>
            <a:r>
              <a:rPr lang="en-GB" sz="2400" b="0" i="0" u="none" strike="noStrike" cap="none" baseline="0">
                <a:solidFill>
                  <a:schemeClr val="dk1"/>
                </a:solidFill>
                <a:latin typeface="Arial"/>
                <a:ea typeface="Arial"/>
                <a:cs typeface="Arial"/>
                <a:sym typeface="Arial"/>
              </a:rPr>
              <a:t>Temperance enjoyed a great deal of support in Kirkby Stephen. 1885: population 1500: Four Temperance Inns, one Temperance Hall, four Bands of Hope, one Rechabite ‘tent’, and an annual Temperance Demonstration: in 1880, 3000 children present, eight brass bands, gymnasts, pipers, dancers, and 3,300 people marched. These gatherings continued up until the 1990s. KS and Pennine Westmorland  was a Temperance hot spot.  (BHarrison, </a:t>
            </a:r>
            <a:r>
              <a:rPr lang="en-GB" sz="2400" b="0" i="1" u="none" strike="noStrike" cap="none" baseline="0">
                <a:solidFill>
                  <a:schemeClr val="dk1"/>
                </a:solidFill>
                <a:latin typeface="Arial"/>
                <a:ea typeface="Arial"/>
                <a:cs typeface="Arial"/>
                <a:sym typeface="Arial"/>
              </a:rPr>
              <a:t>Religion and Recreation, </a:t>
            </a:r>
            <a:r>
              <a:rPr lang="en-GB" sz="2400" b="0" i="0" u="none" strike="noStrike" cap="none" baseline="0">
                <a:solidFill>
                  <a:schemeClr val="dk1"/>
                </a:solidFill>
                <a:latin typeface="Arial"/>
                <a:ea typeface="Arial"/>
                <a:cs typeface="Arial"/>
                <a:sym typeface="Arial"/>
              </a:rPr>
              <a:t>Past &amp; Present. Social role of church.)</a:t>
            </a:r>
          </a:p>
          <a:p>
            <a:pPr marL="0" marR="0" lvl="0" indent="0" algn="l" rtl="0">
              <a:spcBef>
                <a:spcPts val="0"/>
              </a:spcBef>
              <a:spcAft>
                <a:spcPts val="0"/>
              </a:spcAft>
              <a:buNone/>
            </a:pPr>
            <a:endParaRPr sz="1200" b="0" i="0" u="none" strike="noStrike" cap="none" baseline="0">
              <a:solidFill>
                <a:schemeClr val="dk1"/>
              </a:solidFill>
              <a:latin typeface="Calibri"/>
              <a:ea typeface="Calibri"/>
              <a:cs typeface="Calibri"/>
              <a:sym typeface="Calibri"/>
            </a:endParaRPr>
          </a:p>
        </p:txBody>
      </p:sp>
      <p:sp>
        <p:nvSpPr>
          <p:cNvPr id="108" name="Shape 108"/>
          <p:cNvSpPr txBox="1">
            <a:spLocks noGrp="1"/>
          </p:cNvSpPr>
          <p:nvPr>
            <p:ph type="sldNum" idx="12"/>
          </p:nvPr>
        </p:nvSpPr>
        <p:spPr>
          <a:xfrm>
            <a:off x="3851098" y="9428164"/>
            <a:ext cx="2944958" cy="496886"/>
          </a:xfrm>
          <a:prstGeom prst="rect">
            <a:avLst/>
          </a:prstGeom>
          <a:noFill/>
          <a:ln>
            <a:noFill/>
          </a:ln>
        </p:spPr>
        <p:txBody>
          <a:bodyPr lIns="91425" tIns="45700" rIns="91425" bIns="45700" anchor="b" anchorCtr="0">
            <a:normAutofit/>
          </a:bodyPr>
          <a:lstStyle/>
          <a:p>
            <a:pPr marL="0" marR="0" lvl="0" indent="0" algn="r" rtl="0">
              <a:spcBef>
                <a:spcPts val="0"/>
              </a:spcBef>
              <a:spcAft>
                <a:spcPts val="0"/>
              </a:spcAft>
              <a:buSzPct val="25000"/>
              <a:buNone/>
            </a:pPr>
            <a:r>
              <a:rPr lang="en-GB"/>
              <a:t> </a:t>
            </a:r>
          </a:p>
        </p:txBody>
      </p:sp>
    </p:spTree>
    <p:extLst>
      <p:ext uri="{BB962C8B-B14F-4D97-AF65-F5344CB8AC3E}">
        <p14:creationId xmlns:p14="http://schemas.microsoft.com/office/powerpoint/2010/main" val="22300303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Shape 119"/>
          <p:cNvSpPr>
            <a:spLocks noGrp="1" noRot="1" noChangeAspect="1"/>
          </p:cNvSpPr>
          <p:nvPr>
            <p:ph type="sldImg" idx="2"/>
          </p:nvPr>
        </p:nvSpPr>
        <p:spPr>
          <a:xfrm>
            <a:off x="896938" y="744538"/>
            <a:ext cx="2863850" cy="2147887"/>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120" name="Shape 120"/>
          <p:cNvSpPr txBox="1">
            <a:spLocks noGrp="1"/>
          </p:cNvSpPr>
          <p:nvPr>
            <p:ph type="body" idx="1"/>
          </p:nvPr>
        </p:nvSpPr>
        <p:spPr>
          <a:xfrm>
            <a:off x="679606" y="3059114"/>
            <a:ext cx="5801879" cy="6122986"/>
          </a:xfrm>
          <a:prstGeom prst="rect">
            <a:avLst/>
          </a:prstGeom>
          <a:noFill/>
          <a:ln>
            <a:noFill/>
          </a:ln>
        </p:spPr>
        <p:txBody>
          <a:bodyPr lIns="91425" tIns="45700" rIns="91425" bIns="45700" anchor="t" anchorCtr="0">
            <a:normAutofit lnSpcReduction="10000"/>
          </a:bodyPr>
          <a:lstStyle/>
          <a:p>
            <a:pPr marL="0" marR="0" lvl="0" indent="0" algn="l" rtl="0">
              <a:lnSpc>
                <a:spcPct val="100000"/>
              </a:lnSpc>
              <a:spcBef>
                <a:spcPts val="0"/>
              </a:spcBef>
              <a:spcAft>
                <a:spcPts val="0"/>
              </a:spcAft>
              <a:buClr>
                <a:schemeClr val="dk1"/>
              </a:buClr>
              <a:buSzPct val="25000"/>
              <a:buFont typeface="Arial"/>
              <a:buNone/>
            </a:pPr>
            <a:r>
              <a:rPr lang="en-GB" sz="2400" b="0" i="0" u="none" strike="noStrike" cap="none" baseline="0">
                <a:solidFill>
                  <a:schemeClr val="dk1"/>
                </a:solidFill>
                <a:latin typeface="Arial"/>
                <a:ea typeface="Arial"/>
                <a:cs typeface="Arial"/>
                <a:sym typeface="Arial"/>
              </a:rPr>
              <a:t>Kirkby Stephen was also a centre of Primitive Methodism. There were a great number of new chapels built in the East Ward after 1851. (Clarke 1983: 84; Burgess 1980: 89-90) Church attendance in Cumbria was the second lowest in England, at 37.3% (Gray 2012: 234). However, the rate of attendance in the East Ward (including Appleby and Kirkby Stephen) was one of the highest in the country, at 71%. Primitive methodism grew in mid to late 19cent in East Ward. (England 48%) Kirkby Stephen was at the centre of a strongly Methodist and Temperance district. Temperance and Methodism were not coterminous, but there was a lot of overlap.</a:t>
            </a:r>
          </a:p>
        </p:txBody>
      </p:sp>
      <p:sp>
        <p:nvSpPr>
          <p:cNvPr id="121" name="Shape 121"/>
          <p:cNvSpPr txBox="1">
            <a:spLocks noGrp="1"/>
          </p:cNvSpPr>
          <p:nvPr>
            <p:ph type="sldNum" idx="12"/>
          </p:nvPr>
        </p:nvSpPr>
        <p:spPr>
          <a:xfrm>
            <a:off x="3851098" y="9428164"/>
            <a:ext cx="2944958" cy="496886"/>
          </a:xfrm>
          <a:prstGeom prst="rect">
            <a:avLst/>
          </a:prstGeom>
          <a:noFill/>
          <a:ln>
            <a:noFill/>
          </a:ln>
        </p:spPr>
        <p:txBody>
          <a:bodyPr lIns="91425" tIns="45700" rIns="91425" bIns="45700" anchor="b" anchorCtr="0">
            <a:normAutofit/>
          </a:bodyPr>
          <a:lstStyle/>
          <a:p>
            <a:pPr marL="0" marR="0" lvl="0" indent="0" algn="r" rtl="0">
              <a:spcBef>
                <a:spcPts val="0"/>
              </a:spcBef>
              <a:spcAft>
                <a:spcPts val="0"/>
              </a:spcAft>
              <a:buSzPct val="25000"/>
              <a:buNone/>
            </a:pPr>
            <a:r>
              <a:rPr lang="en-GB"/>
              <a:t> </a:t>
            </a:r>
          </a:p>
        </p:txBody>
      </p:sp>
    </p:spTree>
    <p:extLst>
      <p:ext uri="{BB962C8B-B14F-4D97-AF65-F5344CB8AC3E}">
        <p14:creationId xmlns:p14="http://schemas.microsoft.com/office/powerpoint/2010/main" val="40186296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Shape 126"/>
          <p:cNvSpPr>
            <a:spLocks noGrp="1" noRot="1" noChangeAspect="1"/>
          </p:cNvSpPr>
          <p:nvPr>
            <p:ph type="sldImg" idx="2"/>
          </p:nvPr>
        </p:nvSpPr>
        <p:spPr>
          <a:xfrm>
            <a:off x="920750" y="714375"/>
            <a:ext cx="1800225" cy="1350963"/>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27" name="Shape 127"/>
          <p:cNvSpPr txBox="1">
            <a:spLocks noGrp="1"/>
          </p:cNvSpPr>
          <p:nvPr>
            <p:ph type="body" idx="1"/>
          </p:nvPr>
        </p:nvSpPr>
        <p:spPr>
          <a:xfrm>
            <a:off x="462981" y="2515047"/>
            <a:ext cx="6018503" cy="6768751"/>
          </a:xfrm>
          <a:prstGeom prst="rect">
            <a:avLst/>
          </a:prstGeom>
          <a:noFill/>
          <a:ln>
            <a:noFill/>
          </a:ln>
        </p:spPr>
        <p:txBody>
          <a:bodyPr lIns="91425" tIns="45700" rIns="91425" bIns="45700" anchor="t" anchorCtr="0">
            <a:normAutofit fontScale="92500" lnSpcReduction="10000"/>
          </a:bodyPr>
          <a:lstStyle/>
          <a:p>
            <a:pPr marL="0" marR="0" lvl="0" indent="0" algn="l" rtl="0">
              <a:lnSpc>
                <a:spcPct val="100000"/>
              </a:lnSpc>
              <a:spcBef>
                <a:spcPts val="0"/>
              </a:spcBef>
              <a:spcAft>
                <a:spcPts val="0"/>
              </a:spcAft>
              <a:buClr>
                <a:schemeClr val="dk1"/>
              </a:buClr>
              <a:buSzPct val="25000"/>
              <a:buFont typeface="Arial"/>
              <a:buNone/>
            </a:pPr>
            <a:r>
              <a:rPr lang="en-GB" sz="2800" b="0" i="0" u="none" strike="noStrike" cap="none" baseline="0">
                <a:solidFill>
                  <a:schemeClr val="dk1"/>
                </a:solidFill>
                <a:latin typeface="Arial"/>
                <a:ea typeface="Arial"/>
                <a:cs typeface="Arial"/>
                <a:sym typeface="Arial"/>
              </a:rPr>
              <a:t>I have looked at the lowest level of the criminal justice system, the Petty Sessions, where the magistrates dealt with the most trivial cases. The police charge books give a wealth of detail, so one can discover who the person was (age, trade, address, and more) what exactly he/she did, exactly where, when etc.The town of Kirkby Stephen (population c1500) has provided a comprehensive set of data, which enable a careful examination of what was actually happening. These are the cases heard by the petty sessions over 25 yrs. Drink was the largest category of offence, followed by assault and public order offences, many of which were drink related.</a:t>
            </a:r>
          </a:p>
        </p:txBody>
      </p:sp>
      <p:sp>
        <p:nvSpPr>
          <p:cNvPr id="128" name="Shape 128"/>
          <p:cNvSpPr txBox="1">
            <a:spLocks noGrp="1"/>
          </p:cNvSpPr>
          <p:nvPr>
            <p:ph type="sldNum" idx="12"/>
          </p:nvPr>
        </p:nvSpPr>
        <p:spPr>
          <a:xfrm>
            <a:off x="3851098" y="9428164"/>
            <a:ext cx="2944958" cy="496886"/>
          </a:xfrm>
          <a:prstGeom prst="rect">
            <a:avLst/>
          </a:prstGeom>
          <a:noFill/>
          <a:ln>
            <a:noFill/>
          </a:ln>
        </p:spPr>
        <p:txBody>
          <a:bodyPr lIns="91425" tIns="45700" rIns="91425" bIns="45700" anchor="b" anchorCtr="0">
            <a:normAutofit/>
          </a:bodyPr>
          <a:lstStyle/>
          <a:p>
            <a:pPr marL="0" marR="0" lvl="0" indent="0" algn="r" rtl="0">
              <a:spcBef>
                <a:spcPts val="0"/>
              </a:spcBef>
              <a:spcAft>
                <a:spcPts val="0"/>
              </a:spcAft>
              <a:buSzPct val="25000"/>
              <a:buNone/>
            </a:pPr>
            <a:r>
              <a:rPr lang="en-GB"/>
              <a:t> </a:t>
            </a:r>
          </a:p>
        </p:txBody>
      </p:sp>
    </p:spTree>
    <p:extLst>
      <p:ext uri="{BB962C8B-B14F-4D97-AF65-F5344CB8AC3E}">
        <p14:creationId xmlns:p14="http://schemas.microsoft.com/office/powerpoint/2010/main" val="24233445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a:spLocks noGrp="1" noRot="1" noChangeAspect="1"/>
          </p:cNvSpPr>
          <p:nvPr>
            <p:ph type="sldImg" idx="2"/>
          </p:nvPr>
        </p:nvSpPr>
        <p:spPr>
          <a:xfrm>
            <a:off x="920750" y="714375"/>
            <a:ext cx="1800225" cy="1350963"/>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34" name="Shape 134"/>
          <p:cNvSpPr txBox="1">
            <a:spLocks noGrp="1"/>
          </p:cNvSpPr>
          <p:nvPr>
            <p:ph type="body" idx="1"/>
          </p:nvPr>
        </p:nvSpPr>
        <p:spPr>
          <a:xfrm>
            <a:off x="462981" y="2515047"/>
            <a:ext cx="6018503" cy="6768751"/>
          </a:xfrm>
          <a:prstGeom prst="rect">
            <a:avLst/>
          </a:prstGeom>
          <a:noFill/>
          <a:ln>
            <a:noFill/>
          </a:ln>
        </p:spPr>
        <p:txBody>
          <a:bodyPr lIns="91425" tIns="45700" rIns="91425" bIns="45700" anchor="t" anchorCtr="0">
            <a:normAutofit fontScale="92500" lnSpcReduction="10000"/>
          </a:bodyPr>
          <a:lstStyle/>
          <a:p>
            <a:pPr marL="0" marR="0" lvl="0" indent="0" algn="l" rtl="0">
              <a:spcBef>
                <a:spcPts val="0"/>
              </a:spcBef>
              <a:spcAft>
                <a:spcPts val="0"/>
              </a:spcAft>
              <a:buSzPct val="25000"/>
              <a:buNone/>
            </a:pPr>
            <a:r>
              <a:rPr lang="en-GB" sz="2400" b="0" i="0" u="none" strike="noStrike" cap="none" baseline="0">
                <a:solidFill>
                  <a:schemeClr val="dk1"/>
                </a:solidFill>
                <a:latin typeface="Arial"/>
                <a:ea typeface="Arial"/>
                <a:cs typeface="Arial"/>
                <a:sym typeface="Arial"/>
              </a:rPr>
              <a:t>Here I have taken out all the privately prosecuted cases. Shown here are the cases brought to court by the police and prosecuted by the police. Vagrancy and drink become an even larger proportion of the cases. The cases which have fallen away are assault, most of which cases were privately prosecuted, often when two people took each other to court at the end of a row. Bastardy, school attendance and payment of rates also largely disappear., also almost one third of the theft cases. Two thirds of the cases dealt with by police were drink or vagrancy cases, where police discretion was at its greatest. (Drink: drunk and disorderly, drunk and incapable, drunk in charge of child or horse or cart, drunk on licensed premises, on licensed premises after hours.  Vagrancy: several causes of arrest: begging, sleeping rough, loitering with intent, indecent exposure, hawking without a licence)</a:t>
            </a:r>
          </a:p>
        </p:txBody>
      </p:sp>
      <p:sp>
        <p:nvSpPr>
          <p:cNvPr id="135" name="Shape 135"/>
          <p:cNvSpPr txBox="1">
            <a:spLocks noGrp="1"/>
          </p:cNvSpPr>
          <p:nvPr>
            <p:ph type="sldNum" idx="12"/>
          </p:nvPr>
        </p:nvSpPr>
        <p:spPr>
          <a:xfrm>
            <a:off x="3851098" y="9428164"/>
            <a:ext cx="2944958" cy="496886"/>
          </a:xfrm>
          <a:prstGeom prst="rect">
            <a:avLst/>
          </a:prstGeom>
          <a:noFill/>
          <a:ln>
            <a:noFill/>
          </a:ln>
        </p:spPr>
        <p:txBody>
          <a:bodyPr lIns="91425" tIns="45700" rIns="91425" bIns="45700" anchor="b" anchorCtr="0">
            <a:normAutofit/>
          </a:bodyPr>
          <a:lstStyle/>
          <a:p>
            <a:pPr marL="0" marR="0" lvl="0" indent="0" algn="r" rtl="0">
              <a:spcBef>
                <a:spcPts val="0"/>
              </a:spcBef>
              <a:spcAft>
                <a:spcPts val="0"/>
              </a:spcAft>
              <a:buSzPct val="25000"/>
              <a:buNone/>
            </a:pPr>
            <a:r>
              <a:rPr lang="en-GB"/>
              <a:t> </a:t>
            </a:r>
          </a:p>
        </p:txBody>
      </p:sp>
    </p:spTree>
    <p:extLst>
      <p:ext uri="{BB962C8B-B14F-4D97-AF65-F5344CB8AC3E}">
        <p14:creationId xmlns:p14="http://schemas.microsoft.com/office/powerpoint/2010/main" val="1338044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Shape 142"/>
          <p:cNvSpPr>
            <a:spLocks noGrp="1" noRot="1" noChangeAspect="1"/>
          </p:cNvSpPr>
          <p:nvPr>
            <p:ph type="sldImg" idx="2"/>
          </p:nvPr>
        </p:nvSpPr>
        <p:spPr>
          <a:xfrm>
            <a:off x="627063" y="355600"/>
            <a:ext cx="1800225" cy="1350963"/>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43" name="Shape 143"/>
          <p:cNvSpPr txBox="1">
            <a:spLocks noGrp="1"/>
          </p:cNvSpPr>
          <p:nvPr>
            <p:ph type="body" idx="1"/>
          </p:nvPr>
        </p:nvSpPr>
        <p:spPr>
          <a:xfrm>
            <a:off x="389586" y="1794966"/>
            <a:ext cx="6238692" cy="7488831"/>
          </a:xfrm>
          <a:prstGeom prst="rect">
            <a:avLst/>
          </a:prstGeom>
          <a:noFill/>
          <a:ln>
            <a:noFill/>
          </a:ln>
        </p:spPr>
        <p:txBody>
          <a:bodyPr lIns="91425" tIns="45700" rIns="91425" bIns="45700" anchor="t" anchorCtr="0">
            <a:normAutofit fontScale="70000" lnSpcReduction="20000"/>
          </a:bodyPr>
          <a:lstStyle/>
          <a:p>
            <a:pPr marL="0" marR="0" lvl="0" indent="0" algn="l" rtl="0">
              <a:lnSpc>
                <a:spcPct val="100000"/>
              </a:lnSpc>
              <a:spcBef>
                <a:spcPts val="0"/>
              </a:spcBef>
              <a:spcAft>
                <a:spcPts val="0"/>
              </a:spcAft>
              <a:buClr>
                <a:schemeClr val="dk1"/>
              </a:buClr>
              <a:buSzPct val="25000"/>
              <a:buFont typeface="Arial"/>
              <a:buNone/>
            </a:pPr>
            <a:r>
              <a:rPr lang="en-GB" sz="2000" b="0" i="0" u="none" strike="noStrike" cap="none" baseline="0" dirty="0">
                <a:solidFill>
                  <a:schemeClr val="dk1"/>
                </a:solidFill>
                <a:latin typeface="Arial"/>
                <a:ea typeface="Arial"/>
                <a:cs typeface="Arial"/>
                <a:sym typeface="Arial"/>
              </a:rPr>
              <a:t>The statement of an ordinary police constable who has dealt with a disorderly drunk. When a PC wanted to charge a drunk, he had to complete a report for his inspector and Superintendent, who had to endorse his statement before the charge could be issued. The police statements are a fascinating narrative, in which the PC details exactly what happens, or what he claims happened. Unfortunately, very few of these statements have survived, because once the case came to court these documents had no use , so were destroyed. I have none of these statements from </a:t>
            </a:r>
            <a:r>
              <a:rPr lang="en-GB" sz="2000" b="0" i="0" u="none" strike="noStrike" cap="none" baseline="0" dirty="0" err="1">
                <a:solidFill>
                  <a:schemeClr val="dk1"/>
                </a:solidFill>
                <a:latin typeface="Arial"/>
                <a:ea typeface="Arial"/>
                <a:cs typeface="Arial"/>
                <a:sym typeface="Arial"/>
              </a:rPr>
              <a:t>Kstephen</a:t>
            </a:r>
            <a:r>
              <a:rPr lang="en-GB" sz="2000" b="0" i="0" u="none" strike="noStrike" cap="none" baseline="0" dirty="0">
                <a:solidFill>
                  <a:schemeClr val="dk1"/>
                </a:solidFill>
                <a:latin typeface="Arial"/>
                <a:ea typeface="Arial"/>
                <a:cs typeface="Arial"/>
                <a:sym typeface="Arial"/>
              </a:rPr>
              <a:t>, but this is from Grayrigg, a few miles away. A lot of these have survived from Maryport, a very different place from </a:t>
            </a:r>
            <a:r>
              <a:rPr lang="en-GB" sz="2000" b="0" i="0" u="none" strike="noStrike" cap="none" baseline="0" dirty="0" err="1">
                <a:solidFill>
                  <a:schemeClr val="dk1"/>
                </a:solidFill>
                <a:latin typeface="Arial"/>
                <a:ea typeface="Arial"/>
                <a:cs typeface="Arial"/>
                <a:sym typeface="Arial"/>
              </a:rPr>
              <a:t>KStephen</a:t>
            </a:r>
            <a:r>
              <a:rPr lang="en-GB" sz="2000" b="0" i="0" u="none" strike="noStrike" cap="none" baseline="0" dirty="0">
                <a:solidFill>
                  <a:schemeClr val="dk1"/>
                </a:solidFill>
                <a:latin typeface="Arial"/>
                <a:ea typeface="Arial"/>
                <a:cs typeface="Arial"/>
                <a:sym typeface="Arial"/>
              </a:rPr>
              <a:t>, but the police statements are very similar. The PC was always very reluctant to charge the man, even  more reluctant to arrest. The offender was given several opportunities to go home, the charge was only issued after the man had ignored several warnings.</a:t>
            </a:r>
          </a:p>
          <a:p>
            <a:pPr marL="0" marR="0" lvl="0" indent="0" algn="l" rtl="0">
              <a:lnSpc>
                <a:spcPct val="100000"/>
              </a:lnSpc>
              <a:spcBef>
                <a:spcPts val="600"/>
              </a:spcBef>
              <a:spcAft>
                <a:spcPts val="0"/>
              </a:spcAft>
              <a:buClr>
                <a:schemeClr val="dk1"/>
              </a:buClr>
              <a:buSzPct val="25000"/>
              <a:buFont typeface="Arial"/>
              <a:buNone/>
            </a:pPr>
            <a:r>
              <a:rPr lang="en-GB" sz="2000" b="0" i="0" u="none" strike="noStrike" cap="none" baseline="0" dirty="0">
                <a:solidFill>
                  <a:schemeClr val="dk1"/>
                </a:solidFill>
                <a:latin typeface="Arial"/>
                <a:ea typeface="Arial"/>
                <a:cs typeface="Arial"/>
                <a:sym typeface="Arial"/>
              </a:rPr>
              <a:t>The man was warned several times, he swore at the policeman and at other people, refused to go home. </a:t>
            </a:r>
            <a:r>
              <a:rPr lang="en-GB" sz="2000" b="0" i="1" u="none" strike="noStrike" cap="none" baseline="0" dirty="0">
                <a:solidFill>
                  <a:schemeClr val="dk1"/>
                </a:solidFill>
                <a:latin typeface="Arial"/>
                <a:ea typeface="Arial"/>
                <a:cs typeface="Arial"/>
                <a:sym typeface="Arial"/>
              </a:rPr>
              <a:t>the above named was in the house drunk and had refused him any more drink and was very quarrelsome and was drinking other peoples glasses, I entered the house when the above went out, he wanted to enter the house again, when I stopped him at the door and told him that I would not allow him to enter as he was drunk and had been very quarrelsome, I told him that he had better go away home, he attempted several times to enter the house he then commenced swearing and did not care for a </a:t>
            </a:r>
            <a:r>
              <a:rPr lang="en-GB" sz="2000" b="0" i="1" u="none" strike="noStrike" cap="none" baseline="0" dirty="0" err="1">
                <a:solidFill>
                  <a:schemeClr val="dk1"/>
                </a:solidFill>
                <a:latin typeface="Arial"/>
                <a:ea typeface="Arial"/>
                <a:cs typeface="Arial"/>
                <a:sym typeface="Arial"/>
              </a:rPr>
              <a:t>buggar</a:t>
            </a:r>
            <a:r>
              <a:rPr lang="en-GB" sz="2000" b="0" i="1" u="none" strike="noStrike" cap="none" baseline="0" dirty="0">
                <a:solidFill>
                  <a:schemeClr val="dk1"/>
                </a:solidFill>
                <a:latin typeface="Arial"/>
                <a:ea typeface="Arial"/>
                <a:cs typeface="Arial"/>
                <a:sym typeface="Arial"/>
              </a:rPr>
              <a:t> like me, he kept walking and staggering about the village for about 3/4 of an hour, he then went away home with a neighbour.  </a:t>
            </a:r>
            <a:r>
              <a:rPr lang="en-GB" sz="2000" b="0" i="0" u="none" strike="noStrike" cap="none" baseline="0" dirty="0">
                <a:solidFill>
                  <a:schemeClr val="dk1"/>
                </a:solidFill>
                <a:latin typeface="Arial"/>
                <a:ea typeface="Arial"/>
                <a:cs typeface="Arial"/>
                <a:sym typeface="Arial"/>
              </a:rPr>
              <a:t>There were good reasons for not arresting this man. An arrest would mean walking with the prisoner to Kendal, 5.5 miles. But even in town, police avoided arrests and summonses by giving several warnings.</a:t>
            </a:r>
          </a:p>
          <a:p>
            <a:pPr marL="0" marR="0" lvl="0" indent="0" algn="l" rtl="0">
              <a:lnSpc>
                <a:spcPct val="100000"/>
              </a:lnSpc>
              <a:spcBef>
                <a:spcPts val="600"/>
              </a:spcBef>
              <a:spcAft>
                <a:spcPts val="0"/>
              </a:spcAft>
              <a:buClr>
                <a:schemeClr val="dk1"/>
              </a:buClr>
              <a:buSzPct val="25000"/>
              <a:buFont typeface="Arial"/>
              <a:buNone/>
            </a:pPr>
            <a:r>
              <a:rPr lang="en-GB" sz="2000" b="0" i="0" u="none" strike="noStrike" cap="none" baseline="0" dirty="0">
                <a:solidFill>
                  <a:schemeClr val="dk1"/>
                </a:solidFill>
                <a:latin typeface="Arial"/>
                <a:ea typeface="Arial"/>
                <a:cs typeface="Arial"/>
                <a:sym typeface="Arial"/>
              </a:rPr>
              <a:t>There are many similar reports, all of which describe repeated refusal to comply or to cooperate. No one was charged without at least four acts of disorderly defiance. This discretion was sanctioned by the chief constable who ordered his men to avoid arresting drunks if at all possible, and to avoid confrontations. Charges for drink offences only happened when a policeman thought there was very good reason.</a:t>
            </a:r>
          </a:p>
          <a:p>
            <a:pPr marL="0" marR="0" lvl="0" indent="0" algn="l" rtl="0">
              <a:spcBef>
                <a:spcPts val="600"/>
              </a:spcBef>
              <a:spcAft>
                <a:spcPts val="0"/>
              </a:spcAft>
              <a:buNone/>
            </a:pPr>
            <a:endParaRPr sz="2000" b="0" i="0" u="none" strike="noStrike" cap="none" baseline="0" dirty="0">
              <a:solidFill>
                <a:schemeClr val="dk1"/>
              </a:solidFill>
              <a:latin typeface="Arial"/>
              <a:ea typeface="Arial"/>
              <a:cs typeface="Arial"/>
              <a:sym typeface="Arial"/>
            </a:endParaRPr>
          </a:p>
        </p:txBody>
      </p:sp>
      <p:sp>
        <p:nvSpPr>
          <p:cNvPr id="144" name="Shape 144"/>
          <p:cNvSpPr txBox="1">
            <a:spLocks noGrp="1"/>
          </p:cNvSpPr>
          <p:nvPr>
            <p:ph type="sldNum" idx="12"/>
          </p:nvPr>
        </p:nvSpPr>
        <p:spPr>
          <a:xfrm>
            <a:off x="3851098" y="9428164"/>
            <a:ext cx="2944958" cy="496886"/>
          </a:xfrm>
          <a:prstGeom prst="rect">
            <a:avLst/>
          </a:prstGeom>
          <a:noFill/>
          <a:ln>
            <a:noFill/>
          </a:ln>
        </p:spPr>
        <p:txBody>
          <a:bodyPr lIns="91425" tIns="45700" rIns="91425" bIns="45700" anchor="b" anchorCtr="0">
            <a:normAutofit/>
          </a:bodyPr>
          <a:lstStyle/>
          <a:p>
            <a:pPr marL="0" marR="0" lvl="0" indent="0" algn="r" rtl="0">
              <a:spcBef>
                <a:spcPts val="0"/>
              </a:spcBef>
              <a:spcAft>
                <a:spcPts val="0"/>
              </a:spcAft>
              <a:buSzPct val="25000"/>
              <a:buNone/>
            </a:pPr>
            <a:r>
              <a:rPr lang="en-GB"/>
              <a:t> </a:t>
            </a:r>
          </a:p>
        </p:txBody>
      </p:sp>
    </p:spTree>
    <p:extLst>
      <p:ext uri="{BB962C8B-B14F-4D97-AF65-F5344CB8AC3E}">
        <p14:creationId xmlns:p14="http://schemas.microsoft.com/office/powerpoint/2010/main" val="24767216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Shape 151"/>
          <p:cNvSpPr>
            <a:spLocks noGrp="1" noRot="1" noChangeAspect="1"/>
          </p:cNvSpPr>
          <p:nvPr>
            <p:ph type="sldImg" idx="2"/>
          </p:nvPr>
        </p:nvSpPr>
        <p:spPr>
          <a:xfrm>
            <a:off x="920750" y="714375"/>
            <a:ext cx="1800225" cy="1350963"/>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52" name="Shape 152"/>
          <p:cNvSpPr txBox="1">
            <a:spLocks noGrp="1"/>
          </p:cNvSpPr>
          <p:nvPr>
            <p:ph type="body" idx="1"/>
          </p:nvPr>
        </p:nvSpPr>
        <p:spPr>
          <a:xfrm>
            <a:off x="462981" y="2515047"/>
            <a:ext cx="6018503" cy="6768751"/>
          </a:xfrm>
          <a:prstGeom prst="rect">
            <a:avLst/>
          </a:prstGeom>
          <a:noFill/>
          <a:ln>
            <a:noFill/>
          </a:ln>
        </p:spPr>
        <p:txBody>
          <a:bodyPr lIns="91425" tIns="45700" rIns="91425" bIns="45700" anchor="t" anchorCtr="0">
            <a:normAutofit lnSpcReduction="10000"/>
          </a:bodyPr>
          <a:lstStyle/>
          <a:p>
            <a:pPr marL="0" marR="0" lvl="0" indent="0" algn="l" rtl="0">
              <a:spcBef>
                <a:spcPts val="0"/>
              </a:spcBef>
              <a:spcAft>
                <a:spcPts val="0"/>
              </a:spcAft>
              <a:buSzPct val="25000"/>
              <a:buNone/>
            </a:pPr>
            <a:r>
              <a:rPr lang="en-GB" sz="2400" b="0" i="0" u="none" strike="noStrike" cap="none" baseline="0">
                <a:solidFill>
                  <a:schemeClr val="dk1"/>
                </a:solidFill>
                <a:latin typeface="Calibri"/>
                <a:ea typeface="Calibri"/>
                <a:cs typeface="Calibri"/>
                <a:sym typeface="Calibri"/>
              </a:rPr>
              <a:t>This data is taken from the Judicial statistics, the returns given every year about the number of people charged. Many of the secondary sources do say that there was a peak in drinking in the 1870s, which is reflected in this graph. However, this does not show levels of drunkenness, it shows police activity. It only shows how many people were arrested, it tells us nothing about how drunk they were, it says nothing about alcohol consumption. Cumbria was a region where the temperance movement was strong: within Cumbria, places with stronger temperance showed higher levels of charges for drunkenness. The 1870s was the high point of the Temperance campaign, and I believe that arrests peaked because of police attitudes to drink, rather than because of how much people were drinking.</a:t>
            </a:r>
          </a:p>
        </p:txBody>
      </p:sp>
      <p:sp>
        <p:nvSpPr>
          <p:cNvPr id="153" name="Shape 153"/>
          <p:cNvSpPr txBox="1">
            <a:spLocks noGrp="1"/>
          </p:cNvSpPr>
          <p:nvPr>
            <p:ph type="sldNum" idx="12"/>
          </p:nvPr>
        </p:nvSpPr>
        <p:spPr>
          <a:xfrm>
            <a:off x="3851098" y="9428164"/>
            <a:ext cx="2944958" cy="496886"/>
          </a:xfrm>
          <a:prstGeom prst="rect">
            <a:avLst/>
          </a:prstGeom>
          <a:noFill/>
          <a:ln>
            <a:noFill/>
          </a:ln>
        </p:spPr>
        <p:txBody>
          <a:bodyPr lIns="91425" tIns="45700" rIns="91425" bIns="45700" anchor="b" anchorCtr="0">
            <a:normAutofit/>
          </a:bodyPr>
          <a:lstStyle/>
          <a:p>
            <a:pPr marL="0" marR="0" lvl="0" indent="0" algn="r" rtl="0">
              <a:spcBef>
                <a:spcPts val="0"/>
              </a:spcBef>
              <a:spcAft>
                <a:spcPts val="0"/>
              </a:spcAft>
              <a:buSzPct val="25000"/>
              <a:buNone/>
            </a:pPr>
            <a:r>
              <a:rPr lang="en-GB"/>
              <a:t> </a:t>
            </a:r>
          </a:p>
        </p:txBody>
      </p:sp>
    </p:spTree>
    <p:extLst>
      <p:ext uri="{BB962C8B-B14F-4D97-AF65-F5344CB8AC3E}">
        <p14:creationId xmlns:p14="http://schemas.microsoft.com/office/powerpoint/2010/main" val="10892950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Shape 163"/>
          <p:cNvSpPr>
            <a:spLocks noGrp="1" noRot="1" noChangeAspect="1"/>
          </p:cNvSpPr>
          <p:nvPr>
            <p:ph type="sldImg" idx="2"/>
          </p:nvPr>
        </p:nvSpPr>
        <p:spPr>
          <a:xfrm>
            <a:off x="920750" y="714375"/>
            <a:ext cx="1800225" cy="1350963"/>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64" name="Shape 164"/>
          <p:cNvSpPr txBox="1">
            <a:spLocks noGrp="1"/>
          </p:cNvSpPr>
          <p:nvPr>
            <p:ph type="body" idx="1"/>
          </p:nvPr>
        </p:nvSpPr>
        <p:spPr>
          <a:xfrm>
            <a:off x="462981" y="2515047"/>
            <a:ext cx="6018503" cy="6768751"/>
          </a:xfrm>
          <a:prstGeom prst="rect">
            <a:avLst/>
          </a:prstGeom>
          <a:noFill/>
          <a:ln>
            <a:noFill/>
          </a:ln>
        </p:spPr>
        <p:txBody>
          <a:bodyPr lIns="91425" tIns="45700" rIns="91425" bIns="45700" anchor="t" anchorCtr="0">
            <a:normAutofit/>
          </a:bodyPr>
          <a:lstStyle/>
          <a:p>
            <a:pPr marL="0" marR="0" lvl="0" indent="0" algn="l" rtl="0">
              <a:spcBef>
                <a:spcPts val="0"/>
              </a:spcBef>
              <a:spcAft>
                <a:spcPts val="0"/>
              </a:spcAft>
              <a:buSzPct val="25000"/>
              <a:buNone/>
            </a:pPr>
            <a:r>
              <a:rPr lang="en-GB" sz="2400" b="0" i="0" u="none" strike="noStrike" cap="none" baseline="0" dirty="0">
                <a:solidFill>
                  <a:schemeClr val="dk1"/>
                </a:solidFill>
                <a:latin typeface="Arial"/>
                <a:ea typeface="Arial"/>
                <a:cs typeface="Arial"/>
                <a:sym typeface="Arial"/>
              </a:rPr>
              <a:t>The figures for Liverpool in the mid-1870s were way over 200 prosecutions per 10000 of population, whereas in Kirkby Stephen the figure for the 1870s was about 130  per annum. Liverpool, a port city, notorious for heavy drinking, had rates of conviction that were amongst the highest in </a:t>
            </a:r>
            <a:r>
              <a:rPr lang="en-GB" sz="2400" b="0" i="0" u="none" strike="noStrike" cap="none" baseline="0" dirty="0" err="1">
                <a:solidFill>
                  <a:schemeClr val="dk1"/>
                </a:solidFill>
                <a:latin typeface="Arial"/>
                <a:ea typeface="Arial"/>
                <a:cs typeface="Arial"/>
                <a:sym typeface="Arial"/>
              </a:rPr>
              <a:t>Eng</a:t>
            </a:r>
            <a:r>
              <a:rPr lang="en-GB" sz="2400" b="0" i="0" u="none" strike="noStrike" cap="none" baseline="0" dirty="0">
                <a:solidFill>
                  <a:schemeClr val="dk1"/>
                </a:solidFill>
                <a:latin typeface="Arial"/>
                <a:ea typeface="Arial"/>
                <a:cs typeface="Arial"/>
                <a:sym typeface="Arial"/>
              </a:rPr>
              <a:t>, but Kirkby Stephen’s rates were also surprisingly high. (There are problems working out the rate for </a:t>
            </a:r>
            <a:r>
              <a:rPr lang="en-GB" sz="2400" b="0" i="0" u="none" strike="noStrike" cap="none" baseline="0" dirty="0" err="1">
                <a:solidFill>
                  <a:schemeClr val="dk1"/>
                </a:solidFill>
                <a:latin typeface="Arial"/>
                <a:ea typeface="Arial"/>
                <a:cs typeface="Arial"/>
                <a:sym typeface="Arial"/>
              </a:rPr>
              <a:t>Kstephen</a:t>
            </a:r>
            <a:r>
              <a:rPr lang="en-GB" sz="2400" b="0" i="0" u="none" strike="noStrike" cap="none" baseline="0" dirty="0">
                <a:solidFill>
                  <a:schemeClr val="dk1"/>
                </a:solidFill>
                <a:latin typeface="Arial"/>
                <a:ea typeface="Arial"/>
                <a:cs typeface="Arial"/>
                <a:sym typeface="Arial"/>
              </a:rPr>
              <a:t>, because the number of offences are low, so the figure of 130 is arrived at by averaging the figures for 10 years. It is a trend line, not a precise rate)</a:t>
            </a:r>
          </a:p>
        </p:txBody>
      </p:sp>
      <p:sp>
        <p:nvSpPr>
          <p:cNvPr id="165" name="Shape 165"/>
          <p:cNvSpPr txBox="1">
            <a:spLocks noGrp="1"/>
          </p:cNvSpPr>
          <p:nvPr>
            <p:ph type="sldNum" idx="12"/>
          </p:nvPr>
        </p:nvSpPr>
        <p:spPr>
          <a:xfrm>
            <a:off x="3851098" y="9428164"/>
            <a:ext cx="2944958" cy="496886"/>
          </a:xfrm>
          <a:prstGeom prst="rect">
            <a:avLst/>
          </a:prstGeom>
          <a:noFill/>
          <a:ln>
            <a:noFill/>
          </a:ln>
        </p:spPr>
        <p:txBody>
          <a:bodyPr lIns="91425" tIns="45700" rIns="91425" bIns="45700" anchor="b" anchorCtr="0">
            <a:normAutofit/>
          </a:bodyPr>
          <a:lstStyle/>
          <a:p>
            <a:pPr marL="0" marR="0" lvl="0" indent="0" algn="r" rtl="0">
              <a:spcBef>
                <a:spcPts val="0"/>
              </a:spcBef>
              <a:spcAft>
                <a:spcPts val="0"/>
              </a:spcAft>
              <a:buSzPct val="25000"/>
              <a:buNone/>
            </a:pPr>
            <a:r>
              <a:rPr lang="en-GB"/>
              <a:t> </a:t>
            </a:r>
          </a:p>
        </p:txBody>
      </p:sp>
    </p:spTree>
    <p:extLst>
      <p:ext uri="{BB962C8B-B14F-4D97-AF65-F5344CB8AC3E}">
        <p14:creationId xmlns:p14="http://schemas.microsoft.com/office/powerpoint/2010/main" val="42672470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4"/>
        <p:cNvGrpSpPr/>
        <p:nvPr/>
      </p:nvGrpSpPr>
      <p:grpSpPr>
        <a:xfrm>
          <a:off x="0" y="0"/>
          <a:ext cx="0" cy="0"/>
          <a:chOff x="0" y="0"/>
          <a:chExt cx="0" cy="0"/>
        </a:xfrm>
      </p:grpSpPr>
      <p:sp>
        <p:nvSpPr>
          <p:cNvPr id="15" name="Shape 15"/>
          <p:cNvSpPr txBox="1">
            <a:spLocks noGrp="1"/>
          </p:cNvSpPr>
          <p:nvPr>
            <p:ph type="ctrTitle"/>
          </p:nvPr>
        </p:nvSpPr>
        <p:spPr>
          <a:xfrm>
            <a:off x="685800" y="2130425"/>
            <a:ext cx="7772400" cy="1470024"/>
          </a:xfrm>
          <a:prstGeom prst="rect">
            <a:avLst/>
          </a:prstGeom>
          <a:noFill/>
          <a:ln>
            <a:noFill/>
          </a:ln>
        </p:spPr>
        <p:txBody>
          <a:bodyPr lIns="91425" tIns="91425" rIns="91425" bIns="91425" anchor="ctr" anchorCtr="0"/>
          <a:lstStyle>
            <a:lvl1pPr marL="0" marR="0" indent="0" algn="ctr" rtl="0">
              <a:spcBef>
                <a:spcPts val="0"/>
              </a:spcBef>
              <a:spcAft>
                <a:spcPts val="0"/>
              </a:spcAft>
              <a:defRPr/>
            </a:lvl1pPr>
            <a:lvl2pPr marL="0" marR="0" indent="0" algn="ctr" rtl="0">
              <a:spcBef>
                <a:spcPts val="0"/>
              </a:spcBef>
              <a:spcAft>
                <a:spcPts val="0"/>
              </a:spcAft>
              <a:defRPr/>
            </a:lvl2pPr>
            <a:lvl3pPr marL="0" marR="0" indent="0" algn="ctr" rtl="0">
              <a:spcBef>
                <a:spcPts val="0"/>
              </a:spcBef>
              <a:spcAft>
                <a:spcPts val="0"/>
              </a:spcAft>
              <a:defRPr/>
            </a:lvl3pPr>
            <a:lvl4pPr marL="0" marR="0" indent="0" algn="ctr" rtl="0">
              <a:spcBef>
                <a:spcPts val="0"/>
              </a:spcBef>
              <a:spcAft>
                <a:spcPts val="0"/>
              </a:spcAft>
              <a:defRPr/>
            </a:lvl4pPr>
            <a:lvl5pPr marL="0" marR="0" indent="0" algn="ctr" rtl="0">
              <a:spcBef>
                <a:spcPts val="0"/>
              </a:spcBef>
              <a:spcAft>
                <a:spcPts val="0"/>
              </a:spcAft>
              <a:defRPr/>
            </a:lvl5pPr>
            <a:lvl6pPr marL="457200" marR="0" indent="0" algn="ctr" rtl="0">
              <a:spcBef>
                <a:spcPts val="0"/>
              </a:spcBef>
              <a:spcAft>
                <a:spcPts val="0"/>
              </a:spcAft>
              <a:defRPr/>
            </a:lvl6pPr>
            <a:lvl7pPr marL="914400" marR="0" indent="0" algn="ctr" rtl="0">
              <a:spcBef>
                <a:spcPts val="0"/>
              </a:spcBef>
              <a:spcAft>
                <a:spcPts val="0"/>
              </a:spcAft>
              <a:defRPr/>
            </a:lvl7pPr>
            <a:lvl8pPr marL="1371600" marR="0" indent="0" algn="ctr" rtl="0">
              <a:spcBef>
                <a:spcPts val="0"/>
              </a:spcBef>
              <a:spcAft>
                <a:spcPts val="0"/>
              </a:spcAft>
              <a:defRPr/>
            </a:lvl8pPr>
            <a:lvl9pPr marL="1828800" marR="0" indent="0" algn="ctr" rtl="0">
              <a:spcBef>
                <a:spcPts val="0"/>
              </a:spcBef>
              <a:spcAft>
                <a:spcPts val="0"/>
              </a:spcAft>
              <a:defRPr/>
            </a:lvl9pPr>
          </a:lstStyle>
          <a:p>
            <a:endParaRPr/>
          </a:p>
        </p:txBody>
      </p:sp>
      <p:sp>
        <p:nvSpPr>
          <p:cNvPr id="16" name="Shape 16"/>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indent="0" algn="ctr" rtl="0">
              <a:spcBef>
                <a:spcPts val="640"/>
              </a:spcBef>
              <a:spcAft>
                <a:spcPts val="0"/>
              </a:spcAft>
              <a:buClr>
                <a:srgbClr val="888888"/>
              </a:buClr>
              <a:buFont typeface="Calibri"/>
              <a:buNone/>
              <a:defRPr/>
            </a:lvl1pPr>
            <a:lvl2pPr marL="457200" marR="0" indent="0" algn="ctr" rtl="0">
              <a:spcBef>
                <a:spcPts val="560"/>
              </a:spcBef>
              <a:spcAft>
                <a:spcPts val="0"/>
              </a:spcAft>
              <a:buClr>
                <a:srgbClr val="888888"/>
              </a:buClr>
              <a:buFont typeface="Calibri"/>
              <a:buNone/>
              <a:defRPr/>
            </a:lvl2pPr>
            <a:lvl3pPr marL="914400" marR="0" indent="0" algn="ctr" rtl="0">
              <a:spcBef>
                <a:spcPts val="480"/>
              </a:spcBef>
              <a:spcAft>
                <a:spcPts val="0"/>
              </a:spcAft>
              <a:buClr>
                <a:srgbClr val="888888"/>
              </a:buClr>
              <a:buFont typeface="Calibri"/>
              <a:buNone/>
              <a:defRPr/>
            </a:lvl3pPr>
            <a:lvl4pPr marL="1371600" marR="0" indent="0" algn="ctr" rtl="0">
              <a:spcBef>
                <a:spcPts val="400"/>
              </a:spcBef>
              <a:spcAft>
                <a:spcPts val="0"/>
              </a:spcAft>
              <a:buClr>
                <a:srgbClr val="888888"/>
              </a:buClr>
              <a:buFont typeface="Calibri"/>
              <a:buNone/>
              <a:defRPr/>
            </a:lvl4pPr>
            <a:lvl5pPr marL="1828800" marR="0" indent="0" algn="ctr" rtl="0">
              <a:spcBef>
                <a:spcPts val="400"/>
              </a:spcBef>
              <a:spcAft>
                <a:spcPts val="0"/>
              </a:spcAft>
              <a:buClr>
                <a:srgbClr val="888888"/>
              </a:buClr>
              <a:buFont typeface="Calibri"/>
              <a:buNone/>
              <a:defRPr/>
            </a:lvl5pPr>
            <a:lvl6pPr marL="2286000" marR="0" indent="0" algn="ctr" rtl="0">
              <a:spcBef>
                <a:spcPts val="400"/>
              </a:spcBef>
              <a:buClr>
                <a:srgbClr val="888888"/>
              </a:buClr>
              <a:buFont typeface="Calibri"/>
              <a:buNone/>
              <a:defRPr/>
            </a:lvl6pPr>
            <a:lvl7pPr marL="2743200" marR="0" indent="0" algn="ctr" rtl="0">
              <a:spcBef>
                <a:spcPts val="400"/>
              </a:spcBef>
              <a:buClr>
                <a:srgbClr val="888888"/>
              </a:buClr>
              <a:buFont typeface="Calibri"/>
              <a:buNone/>
              <a:defRPr/>
            </a:lvl7pPr>
            <a:lvl8pPr marL="3200400" marR="0" indent="0" algn="ctr" rtl="0">
              <a:spcBef>
                <a:spcPts val="400"/>
              </a:spcBef>
              <a:buClr>
                <a:srgbClr val="888888"/>
              </a:buClr>
              <a:buFont typeface="Calibri"/>
              <a:buNone/>
              <a:defRPr/>
            </a:lvl8pPr>
            <a:lvl9pPr marL="3657600" marR="0" indent="0" algn="ctr" rtl="0">
              <a:spcBef>
                <a:spcPts val="400"/>
              </a:spcBef>
              <a:buClr>
                <a:srgbClr val="888888"/>
              </a:buClr>
              <a:buFont typeface="Calibri"/>
              <a:buNone/>
              <a:defRPr/>
            </a:lvl9pPr>
          </a:lstStyle>
          <a:p>
            <a:endParaRPr/>
          </a:p>
        </p:txBody>
      </p:sp>
      <p:sp>
        <p:nvSpPr>
          <p:cNvPr id="17" name="Shape 17"/>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8" name="Shape 1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9" name="Shape 19"/>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spcAft>
                <a:spcPts val="0"/>
              </a:spcAft>
              <a:defRPr/>
            </a:lvl1pPr>
            <a:lvl2pPr algn="ctr" rtl="0">
              <a:spcBef>
                <a:spcPts val="0"/>
              </a:spcBef>
              <a:spcAft>
                <a:spcPts val="0"/>
              </a:spcAft>
              <a:defRPr/>
            </a:lvl2pPr>
            <a:lvl3pPr algn="ctr" rtl="0">
              <a:spcBef>
                <a:spcPts val="0"/>
              </a:spcBef>
              <a:spcAft>
                <a:spcPts val="0"/>
              </a:spcAft>
              <a:defRPr/>
            </a:lvl3pPr>
            <a:lvl4pPr algn="ctr" rtl="0">
              <a:spcBef>
                <a:spcPts val="0"/>
              </a:spcBef>
              <a:spcAft>
                <a:spcPts val="0"/>
              </a:spcAft>
              <a:defRPr/>
            </a:lvl4pPr>
            <a:lvl5pPr algn="ctr" rtl="0">
              <a:spcBef>
                <a:spcPts val="0"/>
              </a:spcBef>
              <a:spcAft>
                <a:spcPts val="0"/>
              </a:spcAft>
              <a:defRPr/>
            </a:lvl5pPr>
            <a:lvl6pPr marL="457200" algn="ctr" rtl="0">
              <a:spcBef>
                <a:spcPts val="0"/>
              </a:spcBef>
              <a:spcAft>
                <a:spcPts val="0"/>
              </a:spcAft>
              <a:defRPr/>
            </a:lvl6pPr>
            <a:lvl7pPr marL="914400" algn="ctr" rtl="0">
              <a:spcBef>
                <a:spcPts val="0"/>
              </a:spcBef>
              <a:spcAft>
                <a:spcPts val="0"/>
              </a:spcAft>
              <a:defRPr/>
            </a:lvl7pPr>
            <a:lvl8pPr marL="1371600" algn="ctr" rtl="0">
              <a:spcBef>
                <a:spcPts val="0"/>
              </a:spcBef>
              <a:spcAft>
                <a:spcPts val="0"/>
              </a:spcAft>
              <a:defRPr/>
            </a:lvl8pPr>
            <a:lvl9pPr marL="1828800" algn="ctr" rtl="0">
              <a:spcBef>
                <a:spcPts val="0"/>
              </a:spcBef>
              <a:spcAft>
                <a:spcPts val="0"/>
              </a:spcAft>
              <a:defRPr/>
            </a:lvl9pPr>
          </a:lstStyle>
          <a:p>
            <a:endParaRPr/>
          </a:p>
        </p:txBody>
      </p:sp>
      <p:sp>
        <p:nvSpPr>
          <p:cNvPr id="73" name="Shape 73"/>
          <p:cNvSpPr txBox="1">
            <a:spLocks noGrp="1"/>
          </p:cNvSpPr>
          <p:nvPr>
            <p:ph type="body" idx="1"/>
          </p:nvPr>
        </p:nvSpPr>
        <p:spPr>
          <a:xfrm rot="5400000">
            <a:off x="2309018" y="-251618"/>
            <a:ext cx="4525963" cy="8229600"/>
          </a:xfrm>
          <a:prstGeom prst="rect">
            <a:avLst/>
          </a:prstGeom>
          <a:noFill/>
          <a:ln>
            <a:noFill/>
          </a:ln>
        </p:spPr>
        <p:txBody>
          <a:bodyPr lIns="91425" tIns="91425" rIns="91425" bIns="91425" anchor="t" anchorCtr="0"/>
          <a:lstStyle>
            <a:lvl1pPr marL="342900" indent="-139700" algn="l" rtl="0">
              <a:spcBef>
                <a:spcPts val="640"/>
              </a:spcBef>
              <a:spcAft>
                <a:spcPts val="0"/>
              </a:spcAft>
              <a:buClr>
                <a:schemeClr val="dk1"/>
              </a:buClr>
              <a:buFont typeface="Calibri"/>
              <a:buChar char="•"/>
              <a:defRPr/>
            </a:lvl1pPr>
            <a:lvl2pPr marL="742950" indent="-107950" algn="l" rtl="0">
              <a:spcBef>
                <a:spcPts val="560"/>
              </a:spcBef>
              <a:spcAft>
                <a:spcPts val="0"/>
              </a:spcAft>
              <a:buClr>
                <a:schemeClr val="dk1"/>
              </a:buClr>
              <a:buFont typeface="Calibri"/>
              <a:buChar char="–"/>
              <a:defRPr/>
            </a:lvl2pPr>
            <a:lvl3pPr marL="1143000" indent="-76200" algn="l" rtl="0">
              <a:spcBef>
                <a:spcPts val="480"/>
              </a:spcBef>
              <a:spcAft>
                <a:spcPts val="0"/>
              </a:spcAft>
              <a:buClr>
                <a:schemeClr val="dk1"/>
              </a:buClr>
              <a:buFont typeface="Calibri"/>
              <a:buChar char="•"/>
              <a:defRPr/>
            </a:lvl3pPr>
            <a:lvl4pPr marL="1600200" indent="-101600" algn="l" rtl="0">
              <a:spcBef>
                <a:spcPts val="400"/>
              </a:spcBef>
              <a:spcAft>
                <a:spcPts val="0"/>
              </a:spcAft>
              <a:buClr>
                <a:schemeClr val="dk1"/>
              </a:buClr>
              <a:buFont typeface="Calibri"/>
              <a:buChar char="–"/>
              <a:defRPr/>
            </a:lvl4pPr>
            <a:lvl5pPr marL="2057400" indent="-101600" algn="l" rtl="0">
              <a:spcBef>
                <a:spcPts val="400"/>
              </a:spcBef>
              <a:spcAft>
                <a:spcPts val="0"/>
              </a:spcAft>
              <a:buClr>
                <a:schemeClr val="dk1"/>
              </a:buClr>
              <a:buFont typeface="Calibri"/>
              <a:buChar char="»"/>
              <a:defRPr/>
            </a:lvl5pPr>
            <a:lvl6pPr marL="2514600" indent="-101600" algn="l" rtl="0">
              <a:spcBef>
                <a:spcPts val="400"/>
              </a:spcBef>
              <a:buClr>
                <a:schemeClr val="dk1"/>
              </a:buClr>
              <a:buFont typeface="Calibri"/>
              <a:buChar char="•"/>
              <a:defRPr/>
            </a:lvl6pPr>
            <a:lvl7pPr marL="2971800" indent="-101600" algn="l" rtl="0">
              <a:spcBef>
                <a:spcPts val="400"/>
              </a:spcBef>
              <a:buClr>
                <a:schemeClr val="dk1"/>
              </a:buClr>
              <a:buFont typeface="Calibri"/>
              <a:buChar char="•"/>
              <a:defRPr/>
            </a:lvl7pPr>
            <a:lvl8pPr marL="3429000" indent="-101600" algn="l" rtl="0">
              <a:spcBef>
                <a:spcPts val="400"/>
              </a:spcBef>
              <a:buClr>
                <a:schemeClr val="dk1"/>
              </a:buClr>
              <a:buFont typeface="Calibri"/>
              <a:buChar char="•"/>
              <a:defRPr/>
            </a:lvl8pPr>
            <a:lvl9pPr marL="3886200" indent="-101600" algn="l" rtl="0">
              <a:spcBef>
                <a:spcPts val="400"/>
              </a:spcBef>
              <a:buClr>
                <a:schemeClr val="dk1"/>
              </a:buClr>
              <a:buFont typeface="Calibri"/>
              <a:buChar char="•"/>
              <a:defRPr/>
            </a:lvl9pPr>
          </a:lstStyle>
          <a:p>
            <a:endParaRPr/>
          </a:p>
        </p:txBody>
      </p:sp>
      <p:sp>
        <p:nvSpPr>
          <p:cNvPr id="74" name="Shape 7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5" name="Shape 7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6" name="Shape 76"/>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77"/>
        <p:cNvGrpSpPr/>
        <p:nvPr/>
      </p:nvGrpSpPr>
      <p:grpSpPr>
        <a:xfrm>
          <a:off x="0" y="0"/>
          <a:ext cx="0" cy="0"/>
          <a:chOff x="0" y="0"/>
          <a:chExt cx="0" cy="0"/>
        </a:xfrm>
      </p:grpSpPr>
      <p:sp>
        <p:nvSpPr>
          <p:cNvPr id="78" name="Shape 78"/>
          <p:cNvSpPr txBox="1">
            <a:spLocks noGrp="1"/>
          </p:cNvSpPr>
          <p:nvPr>
            <p:ph type="title"/>
          </p:nvPr>
        </p:nvSpPr>
        <p:spPr>
          <a:xfrm rot="5400000">
            <a:off x="4732337" y="2171700"/>
            <a:ext cx="5851525" cy="2057400"/>
          </a:xfrm>
          <a:prstGeom prst="rect">
            <a:avLst/>
          </a:prstGeom>
          <a:noFill/>
          <a:ln>
            <a:noFill/>
          </a:ln>
        </p:spPr>
        <p:txBody>
          <a:bodyPr lIns="91425" tIns="91425" rIns="91425" bIns="91425" anchor="ctr" anchorCtr="0"/>
          <a:lstStyle>
            <a:lvl1pPr algn="ctr" rtl="0">
              <a:spcBef>
                <a:spcPts val="0"/>
              </a:spcBef>
              <a:spcAft>
                <a:spcPts val="0"/>
              </a:spcAft>
              <a:defRPr/>
            </a:lvl1pPr>
            <a:lvl2pPr algn="ctr" rtl="0">
              <a:spcBef>
                <a:spcPts val="0"/>
              </a:spcBef>
              <a:spcAft>
                <a:spcPts val="0"/>
              </a:spcAft>
              <a:defRPr/>
            </a:lvl2pPr>
            <a:lvl3pPr algn="ctr" rtl="0">
              <a:spcBef>
                <a:spcPts val="0"/>
              </a:spcBef>
              <a:spcAft>
                <a:spcPts val="0"/>
              </a:spcAft>
              <a:defRPr/>
            </a:lvl3pPr>
            <a:lvl4pPr algn="ctr" rtl="0">
              <a:spcBef>
                <a:spcPts val="0"/>
              </a:spcBef>
              <a:spcAft>
                <a:spcPts val="0"/>
              </a:spcAft>
              <a:defRPr/>
            </a:lvl4pPr>
            <a:lvl5pPr algn="ctr" rtl="0">
              <a:spcBef>
                <a:spcPts val="0"/>
              </a:spcBef>
              <a:spcAft>
                <a:spcPts val="0"/>
              </a:spcAft>
              <a:defRPr/>
            </a:lvl5pPr>
            <a:lvl6pPr marL="457200" algn="ctr" rtl="0">
              <a:spcBef>
                <a:spcPts val="0"/>
              </a:spcBef>
              <a:spcAft>
                <a:spcPts val="0"/>
              </a:spcAft>
              <a:defRPr/>
            </a:lvl6pPr>
            <a:lvl7pPr marL="914400" algn="ctr" rtl="0">
              <a:spcBef>
                <a:spcPts val="0"/>
              </a:spcBef>
              <a:spcAft>
                <a:spcPts val="0"/>
              </a:spcAft>
              <a:defRPr/>
            </a:lvl7pPr>
            <a:lvl8pPr marL="1371600" algn="ctr" rtl="0">
              <a:spcBef>
                <a:spcPts val="0"/>
              </a:spcBef>
              <a:spcAft>
                <a:spcPts val="0"/>
              </a:spcAft>
              <a:defRPr/>
            </a:lvl8pPr>
            <a:lvl9pPr marL="1828800" algn="ctr" rtl="0">
              <a:spcBef>
                <a:spcPts val="0"/>
              </a:spcBef>
              <a:spcAft>
                <a:spcPts val="0"/>
              </a:spcAft>
              <a:defRPr/>
            </a:lvl9pPr>
          </a:lstStyle>
          <a:p>
            <a:endParaRPr/>
          </a:p>
        </p:txBody>
      </p:sp>
      <p:sp>
        <p:nvSpPr>
          <p:cNvPr id="79" name="Shape 79"/>
          <p:cNvSpPr txBox="1">
            <a:spLocks noGrp="1"/>
          </p:cNvSpPr>
          <p:nvPr>
            <p:ph type="body" idx="1"/>
          </p:nvPr>
        </p:nvSpPr>
        <p:spPr>
          <a:xfrm rot="5400000">
            <a:off x="541337" y="190500"/>
            <a:ext cx="5851525" cy="6019799"/>
          </a:xfrm>
          <a:prstGeom prst="rect">
            <a:avLst/>
          </a:prstGeom>
          <a:noFill/>
          <a:ln>
            <a:noFill/>
          </a:ln>
        </p:spPr>
        <p:txBody>
          <a:bodyPr lIns="91425" tIns="91425" rIns="91425" bIns="91425" anchor="t" anchorCtr="0"/>
          <a:lstStyle>
            <a:lvl1pPr marL="342900" indent="-139700" algn="l" rtl="0">
              <a:spcBef>
                <a:spcPts val="640"/>
              </a:spcBef>
              <a:spcAft>
                <a:spcPts val="0"/>
              </a:spcAft>
              <a:buClr>
                <a:schemeClr val="dk1"/>
              </a:buClr>
              <a:buFont typeface="Calibri"/>
              <a:buChar char="•"/>
              <a:defRPr/>
            </a:lvl1pPr>
            <a:lvl2pPr marL="742950" indent="-107950" algn="l" rtl="0">
              <a:spcBef>
                <a:spcPts val="560"/>
              </a:spcBef>
              <a:spcAft>
                <a:spcPts val="0"/>
              </a:spcAft>
              <a:buClr>
                <a:schemeClr val="dk1"/>
              </a:buClr>
              <a:buFont typeface="Calibri"/>
              <a:buChar char="–"/>
              <a:defRPr/>
            </a:lvl2pPr>
            <a:lvl3pPr marL="1143000" indent="-76200" algn="l" rtl="0">
              <a:spcBef>
                <a:spcPts val="480"/>
              </a:spcBef>
              <a:spcAft>
                <a:spcPts val="0"/>
              </a:spcAft>
              <a:buClr>
                <a:schemeClr val="dk1"/>
              </a:buClr>
              <a:buFont typeface="Calibri"/>
              <a:buChar char="•"/>
              <a:defRPr/>
            </a:lvl3pPr>
            <a:lvl4pPr marL="1600200" indent="-101600" algn="l" rtl="0">
              <a:spcBef>
                <a:spcPts val="400"/>
              </a:spcBef>
              <a:spcAft>
                <a:spcPts val="0"/>
              </a:spcAft>
              <a:buClr>
                <a:schemeClr val="dk1"/>
              </a:buClr>
              <a:buFont typeface="Calibri"/>
              <a:buChar char="–"/>
              <a:defRPr/>
            </a:lvl4pPr>
            <a:lvl5pPr marL="2057400" indent="-101600" algn="l" rtl="0">
              <a:spcBef>
                <a:spcPts val="400"/>
              </a:spcBef>
              <a:spcAft>
                <a:spcPts val="0"/>
              </a:spcAft>
              <a:buClr>
                <a:schemeClr val="dk1"/>
              </a:buClr>
              <a:buFont typeface="Calibri"/>
              <a:buChar char="»"/>
              <a:defRPr/>
            </a:lvl5pPr>
            <a:lvl6pPr marL="2514600" indent="-101600" algn="l" rtl="0">
              <a:spcBef>
                <a:spcPts val="400"/>
              </a:spcBef>
              <a:buClr>
                <a:schemeClr val="dk1"/>
              </a:buClr>
              <a:buFont typeface="Calibri"/>
              <a:buChar char="•"/>
              <a:defRPr/>
            </a:lvl6pPr>
            <a:lvl7pPr marL="2971800" indent="-101600" algn="l" rtl="0">
              <a:spcBef>
                <a:spcPts val="400"/>
              </a:spcBef>
              <a:buClr>
                <a:schemeClr val="dk1"/>
              </a:buClr>
              <a:buFont typeface="Calibri"/>
              <a:buChar char="•"/>
              <a:defRPr/>
            </a:lvl7pPr>
            <a:lvl8pPr marL="3429000" indent="-101600" algn="l" rtl="0">
              <a:spcBef>
                <a:spcPts val="400"/>
              </a:spcBef>
              <a:buClr>
                <a:schemeClr val="dk1"/>
              </a:buClr>
              <a:buFont typeface="Calibri"/>
              <a:buChar char="•"/>
              <a:defRPr/>
            </a:lvl8pPr>
            <a:lvl9pPr marL="3886200" indent="-101600" algn="l" rtl="0">
              <a:spcBef>
                <a:spcPts val="400"/>
              </a:spcBef>
              <a:buClr>
                <a:schemeClr val="dk1"/>
              </a:buClr>
              <a:buFont typeface="Calibri"/>
              <a:buChar char="•"/>
              <a:defRPr/>
            </a:lvl9pPr>
          </a:lstStyle>
          <a:p>
            <a:endParaRPr/>
          </a:p>
        </p:txBody>
      </p:sp>
      <p:sp>
        <p:nvSpPr>
          <p:cNvPr id="80" name="Shape 80"/>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81" name="Shape 81"/>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82" name="Shape 82"/>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spcAft>
                <a:spcPts val="0"/>
              </a:spcAft>
              <a:defRPr/>
            </a:lvl1pPr>
            <a:lvl2pPr algn="ctr" rtl="0">
              <a:spcBef>
                <a:spcPts val="0"/>
              </a:spcBef>
              <a:spcAft>
                <a:spcPts val="0"/>
              </a:spcAft>
              <a:defRPr/>
            </a:lvl2pPr>
            <a:lvl3pPr algn="ctr" rtl="0">
              <a:spcBef>
                <a:spcPts val="0"/>
              </a:spcBef>
              <a:spcAft>
                <a:spcPts val="0"/>
              </a:spcAft>
              <a:defRPr/>
            </a:lvl3pPr>
            <a:lvl4pPr algn="ctr" rtl="0">
              <a:spcBef>
                <a:spcPts val="0"/>
              </a:spcBef>
              <a:spcAft>
                <a:spcPts val="0"/>
              </a:spcAft>
              <a:defRPr/>
            </a:lvl4pPr>
            <a:lvl5pPr algn="ctr" rtl="0">
              <a:spcBef>
                <a:spcPts val="0"/>
              </a:spcBef>
              <a:spcAft>
                <a:spcPts val="0"/>
              </a:spcAft>
              <a:defRPr/>
            </a:lvl5pPr>
            <a:lvl6pPr marL="457200" algn="ctr" rtl="0">
              <a:spcBef>
                <a:spcPts val="0"/>
              </a:spcBef>
              <a:spcAft>
                <a:spcPts val="0"/>
              </a:spcAft>
              <a:defRPr/>
            </a:lvl6pPr>
            <a:lvl7pPr marL="914400" algn="ctr" rtl="0">
              <a:spcBef>
                <a:spcPts val="0"/>
              </a:spcBef>
              <a:spcAft>
                <a:spcPts val="0"/>
              </a:spcAft>
              <a:defRPr/>
            </a:lvl7pPr>
            <a:lvl8pPr marL="1371600" algn="ctr" rtl="0">
              <a:spcBef>
                <a:spcPts val="0"/>
              </a:spcBef>
              <a:spcAft>
                <a:spcPts val="0"/>
              </a:spcAft>
              <a:defRPr/>
            </a:lvl8pPr>
            <a:lvl9pPr marL="1828800" algn="ctr" rtl="0">
              <a:spcBef>
                <a:spcPts val="0"/>
              </a:spcBef>
              <a:spcAft>
                <a:spcPts val="0"/>
              </a:spcAft>
              <a:defRPr/>
            </a:lvl9pPr>
          </a:lstStyle>
          <a:p>
            <a:endParaRPr/>
          </a:p>
        </p:txBody>
      </p:sp>
      <p:sp>
        <p:nvSpPr>
          <p:cNvPr id="22" name="Shape 22"/>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indent="-139700" algn="l" rtl="0">
              <a:spcBef>
                <a:spcPts val="640"/>
              </a:spcBef>
              <a:spcAft>
                <a:spcPts val="0"/>
              </a:spcAft>
              <a:buClr>
                <a:schemeClr val="dk1"/>
              </a:buClr>
              <a:buFont typeface="Calibri"/>
              <a:buChar char="•"/>
              <a:defRPr/>
            </a:lvl1pPr>
            <a:lvl2pPr marL="742950" indent="-107950" algn="l" rtl="0">
              <a:spcBef>
                <a:spcPts val="560"/>
              </a:spcBef>
              <a:spcAft>
                <a:spcPts val="0"/>
              </a:spcAft>
              <a:buClr>
                <a:schemeClr val="dk1"/>
              </a:buClr>
              <a:buFont typeface="Calibri"/>
              <a:buChar char="–"/>
              <a:defRPr/>
            </a:lvl2pPr>
            <a:lvl3pPr marL="1143000" indent="-76200" algn="l" rtl="0">
              <a:spcBef>
                <a:spcPts val="480"/>
              </a:spcBef>
              <a:spcAft>
                <a:spcPts val="0"/>
              </a:spcAft>
              <a:buClr>
                <a:schemeClr val="dk1"/>
              </a:buClr>
              <a:buFont typeface="Calibri"/>
              <a:buChar char="•"/>
              <a:defRPr/>
            </a:lvl3pPr>
            <a:lvl4pPr marL="1600200" indent="-101600" algn="l" rtl="0">
              <a:spcBef>
                <a:spcPts val="400"/>
              </a:spcBef>
              <a:spcAft>
                <a:spcPts val="0"/>
              </a:spcAft>
              <a:buClr>
                <a:schemeClr val="dk1"/>
              </a:buClr>
              <a:buFont typeface="Calibri"/>
              <a:buChar char="–"/>
              <a:defRPr/>
            </a:lvl4pPr>
            <a:lvl5pPr marL="2057400" indent="-101600" algn="l" rtl="0">
              <a:spcBef>
                <a:spcPts val="400"/>
              </a:spcBef>
              <a:spcAft>
                <a:spcPts val="0"/>
              </a:spcAft>
              <a:buClr>
                <a:schemeClr val="dk1"/>
              </a:buClr>
              <a:buFont typeface="Calibri"/>
              <a:buChar char="»"/>
              <a:defRPr/>
            </a:lvl5pPr>
            <a:lvl6pPr marL="2514600" indent="-101600" algn="l" rtl="0">
              <a:spcBef>
                <a:spcPts val="400"/>
              </a:spcBef>
              <a:buClr>
                <a:schemeClr val="dk1"/>
              </a:buClr>
              <a:buFont typeface="Calibri"/>
              <a:buChar char="•"/>
              <a:defRPr/>
            </a:lvl6pPr>
            <a:lvl7pPr marL="2971800" indent="-101600" algn="l" rtl="0">
              <a:spcBef>
                <a:spcPts val="400"/>
              </a:spcBef>
              <a:buClr>
                <a:schemeClr val="dk1"/>
              </a:buClr>
              <a:buFont typeface="Calibri"/>
              <a:buChar char="•"/>
              <a:defRPr/>
            </a:lvl7pPr>
            <a:lvl8pPr marL="3429000" indent="-101600" algn="l" rtl="0">
              <a:spcBef>
                <a:spcPts val="400"/>
              </a:spcBef>
              <a:buClr>
                <a:schemeClr val="dk1"/>
              </a:buClr>
              <a:buFont typeface="Calibri"/>
              <a:buChar char="•"/>
              <a:defRPr/>
            </a:lvl8pPr>
            <a:lvl9pPr marL="3886200" indent="-101600" algn="l" rtl="0">
              <a:spcBef>
                <a:spcPts val="400"/>
              </a:spcBef>
              <a:buClr>
                <a:schemeClr val="dk1"/>
              </a:buClr>
              <a:buFont typeface="Calibri"/>
              <a:buChar char="•"/>
              <a:defRPr/>
            </a:lvl9pPr>
          </a:lstStyle>
          <a:p>
            <a:endParaRPr/>
          </a:p>
        </p:txBody>
      </p:sp>
      <p:sp>
        <p:nvSpPr>
          <p:cNvPr id="23" name="Shape 23"/>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4" name="Shape 24"/>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5" name="Shape 25"/>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26"/>
        <p:cNvGrpSpPr/>
        <p:nvPr/>
      </p:nvGrpSpPr>
      <p:grpSpPr>
        <a:xfrm>
          <a:off x="0" y="0"/>
          <a:ext cx="0" cy="0"/>
          <a:chOff x="0" y="0"/>
          <a:chExt cx="0" cy="0"/>
        </a:xfrm>
      </p:grpSpPr>
      <p:sp>
        <p:nvSpPr>
          <p:cNvPr id="27" name="Shape 27"/>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8" name="Shape 28"/>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indent="0" rtl="0">
              <a:spcBef>
                <a:spcPts val="0"/>
              </a:spcBef>
              <a:buClr>
                <a:srgbClr val="888888"/>
              </a:buClr>
              <a:buFont typeface="Calibri"/>
              <a:buNone/>
              <a:defRPr/>
            </a:lvl1pPr>
            <a:lvl2pPr marL="457200" indent="0" rtl="0">
              <a:spcBef>
                <a:spcPts val="0"/>
              </a:spcBef>
              <a:buClr>
                <a:srgbClr val="888888"/>
              </a:buClr>
              <a:buFont typeface="Calibri"/>
              <a:buNone/>
              <a:defRPr/>
            </a:lvl2pPr>
            <a:lvl3pPr marL="914400" indent="0" rtl="0">
              <a:spcBef>
                <a:spcPts val="0"/>
              </a:spcBef>
              <a:buClr>
                <a:srgbClr val="888888"/>
              </a:buClr>
              <a:buFont typeface="Calibri"/>
              <a:buNone/>
              <a:defRPr/>
            </a:lvl3pPr>
            <a:lvl4pPr marL="1371600" indent="0" rtl="0">
              <a:spcBef>
                <a:spcPts val="0"/>
              </a:spcBef>
              <a:buClr>
                <a:srgbClr val="888888"/>
              </a:buClr>
              <a:buFont typeface="Calibri"/>
              <a:buNone/>
              <a:defRPr/>
            </a:lvl4pPr>
            <a:lvl5pPr marL="1828800" indent="0" rtl="0">
              <a:spcBef>
                <a:spcPts val="0"/>
              </a:spcBef>
              <a:buClr>
                <a:srgbClr val="888888"/>
              </a:buClr>
              <a:buFont typeface="Calibri"/>
              <a:buNone/>
              <a:defRPr/>
            </a:lvl5pPr>
            <a:lvl6pPr marL="2286000" indent="0" rtl="0">
              <a:spcBef>
                <a:spcPts val="0"/>
              </a:spcBef>
              <a:buClr>
                <a:srgbClr val="888888"/>
              </a:buClr>
              <a:buFont typeface="Calibri"/>
              <a:buNone/>
              <a:defRPr/>
            </a:lvl6pPr>
            <a:lvl7pPr marL="2743200" indent="0" rtl="0">
              <a:spcBef>
                <a:spcPts val="0"/>
              </a:spcBef>
              <a:buClr>
                <a:srgbClr val="888888"/>
              </a:buClr>
              <a:buFont typeface="Calibri"/>
              <a:buNone/>
              <a:defRPr/>
            </a:lvl7pPr>
            <a:lvl8pPr marL="3200400" indent="0" rtl="0">
              <a:spcBef>
                <a:spcPts val="0"/>
              </a:spcBef>
              <a:buClr>
                <a:srgbClr val="888888"/>
              </a:buClr>
              <a:buFont typeface="Calibri"/>
              <a:buNone/>
              <a:defRPr/>
            </a:lvl8pPr>
            <a:lvl9pPr marL="3657600" indent="0" rtl="0">
              <a:spcBef>
                <a:spcPts val="0"/>
              </a:spcBef>
              <a:buClr>
                <a:srgbClr val="888888"/>
              </a:buClr>
              <a:buFont typeface="Calibri"/>
              <a:buNone/>
              <a:defRPr/>
            </a:lvl9pPr>
          </a:lstStyle>
          <a:p>
            <a:endParaRPr/>
          </a:p>
        </p:txBody>
      </p:sp>
      <p:sp>
        <p:nvSpPr>
          <p:cNvPr id="29" name="Shape 29"/>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0" name="Shape 3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1" name="Shape 31"/>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spcAft>
                <a:spcPts val="0"/>
              </a:spcAft>
              <a:defRPr/>
            </a:lvl1pPr>
            <a:lvl2pPr algn="ctr" rtl="0">
              <a:spcBef>
                <a:spcPts val="0"/>
              </a:spcBef>
              <a:spcAft>
                <a:spcPts val="0"/>
              </a:spcAft>
              <a:defRPr/>
            </a:lvl2pPr>
            <a:lvl3pPr algn="ctr" rtl="0">
              <a:spcBef>
                <a:spcPts val="0"/>
              </a:spcBef>
              <a:spcAft>
                <a:spcPts val="0"/>
              </a:spcAft>
              <a:defRPr/>
            </a:lvl3pPr>
            <a:lvl4pPr algn="ctr" rtl="0">
              <a:spcBef>
                <a:spcPts val="0"/>
              </a:spcBef>
              <a:spcAft>
                <a:spcPts val="0"/>
              </a:spcAft>
              <a:defRPr/>
            </a:lvl4pPr>
            <a:lvl5pPr algn="ctr" rtl="0">
              <a:spcBef>
                <a:spcPts val="0"/>
              </a:spcBef>
              <a:spcAft>
                <a:spcPts val="0"/>
              </a:spcAft>
              <a:defRPr/>
            </a:lvl5pPr>
            <a:lvl6pPr marL="457200" algn="ctr" rtl="0">
              <a:spcBef>
                <a:spcPts val="0"/>
              </a:spcBef>
              <a:spcAft>
                <a:spcPts val="0"/>
              </a:spcAft>
              <a:defRPr/>
            </a:lvl6pPr>
            <a:lvl7pPr marL="914400" algn="ctr" rtl="0">
              <a:spcBef>
                <a:spcPts val="0"/>
              </a:spcBef>
              <a:spcAft>
                <a:spcPts val="0"/>
              </a:spcAft>
              <a:defRPr/>
            </a:lvl7pPr>
            <a:lvl8pPr marL="1371600" algn="ctr" rtl="0">
              <a:spcBef>
                <a:spcPts val="0"/>
              </a:spcBef>
              <a:spcAft>
                <a:spcPts val="0"/>
              </a:spcAft>
              <a:defRPr/>
            </a:lvl8pPr>
            <a:lvl9pPr marL="1828800" algn="ctr" rtl="0">
              <a:spcBef>
                <a:spcPts val="0"/>
              </a:spcBef>
              <a:spcAft>
                <a:spcPts val="0"/>
              </a:spcAft>
              <a:defRPr/>
            </a:lvl9pPr>
          </a:lstStyle>
          <a:p>
            <a:endParaRPr/>
          </a:p>
        </p:txBody>
      </p:sp>
      <p:sp>
        <p:nvSpPr>
          <p:cNvPr id="34" name="Shape 34"/>
          <p:cNvSpPr txBox="1">
            <a:spLocks noGrp="1"/>
          </p:cNvSpPr>
          <p:nvPr>
            <p:ph type="body" idx="1"/>
          </p:nvPr>
        </p:nvSpPr>
        <p:spPr>
          <a:xfrm>
            <a:off x="457200" y="1600200"/>
            <a:ext cx="4038599" cy="4525963"/>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5" name="Shape 35"/>
          <p:cNvSpPr txBox="1">
            <a:spLocks noGrp="1"/>
          </p:cNvSpPr>
          <p:nvPr>
            <p:ph type="body" idx="2"/>
          </p:nvPr>
        </p:nvSpPr>
        <p:spPr>
          <a:xfrm>
            <a:off x="4648200" y="1600200"/>
            <a:ext cx="4038599" cy="4525963"/>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6" name="Shape 36"/>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7" name="Shape 3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8" name="Shape 38"/>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1" name="Shape 41"/>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42" name="Shape 42"/>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3" name="Shape 43"/>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44" name="Shape 44"/>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5" name="Shape 4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6" name="Shape 4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7" name="Shape 47"/>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spcAft>
                <a:spcPts val="0"/>
              </a:spcAft>
              <a:defRPr/>
            </a:lvl1pPr>
            <a:lvl2pPr algn="ctr" rtl="0">
              <a:spcBef>
                <a:spcPts val="0"/>
              </a:spcBef>
              <a:spcAft>
                <a:spcPts val="0"/>
              </a:spcAft>
              <a:defRPr/>
            </a:lvl2pPr>
            <a:lvl3pPr algn="ctr" rtl="0">
              <a:spcBef>
                <a:spcPts val="0"/>
              </a:spcBef>
              <a:spcAft>
                <a:spcPts val="0"/>
              </a:spcAft>
              <a:defRPr/>
            </a:lvl3pPr>
            <a:lvl4pPr algn="ctr" rtl="0">
              <a:spcBef>
                <a:spcPts val="0"/>
              </a:spcBef>
              <a:spcAft>
                <a:spcPts val="0"/>
              </a:spcAft>
              <a:defRPr/>
            </a:lvl4pPr>
            <a:lvl5pPr algn="ctr" rtl="0">
              <a:spcBef>
                <a:spcPts val="0"/>
              </a:spcBef>
              <a:spcAft>
                <a:spcPts val="0"/>
              </a:spcAft>
              <a:defRPr/>
            </a:lvl5pPr>
            <a:lvl6pPr marL="457200" algn="ctr" rtl="0">
              <a:spcBef>
                <a:spcPts val="0"/>
              </a:spcBef>
              <a:spcAft>
                <a:spcPts val="0"/>
              </a:spcAft>
              <a:defRPr/>
            </a:lvl6pPr>
            <a:lvl7pPr marL="914400" algn="ctr" rtl="0">
              <a:spcBef>
                <a:spcPts val="0"/>
              </a:spcBef>
              <a:spcAft>
                <a:spcPts val="0"/>
              </a:spcAft>
              <a:defRPr/>
            </a:lvl7pPr>
            <a:lvl8pPr marL="1371600" algn="ctr" rtl="0">
              <a:spcBef>
                <a:spcPts val="0"/>
              </a:spcBef>
              <a:spcAft>
                <a:spcPts val="0"/>
              </a:spcAft>
              <a:defRPr/>
            </a:lvl8pPr>
            <a:lvl9pPr marL="1828800" algn="ctr" rtl="0">
              <a:spcBef>
                <a:spcPts val="0"/>
              </a:spcBef>
              <a:spcAft>
                <a:spcPts val="0"/>
              </a:spcAft>
              <a:defRPr/>
            </a:lvl9pPr>
          </a:lstStyle>
          <a:p>
            <a:endParaRPr/>
          </a:p>
        </p:txBody>
      </p:sp>
      <p:sp>
        <p:nvSpPr>
          <p:cNvPr id="50" name="Shape 50"/>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1" name="Shape 51"/>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2" name="Shape 52"/>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3"/>
        <p:cNvGrpSpPr/>
        <p:nvPr/>
      </p:nvGrpSpPr>
      <p:grpSpPr>
        <a:xfrm>
          <a:off x="0" y="0"/>
          <a:ext cx="0" cy="0"/>
          <a:chOff x="0" y="0"/>
          <a:chExt cx="0" cy="0"/>
        </a:xfrm>
      </p:grpSpPr>
      <p:sp>
        <p:nvSpPr>
          <p:cNvPr id="54" name="Shape 5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5" name="Shape 5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6" name="Shape 56"/>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9" name="Shape 59"/>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0" name="Shape 60"/>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61" name="Shape 6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2" name="Shape 6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3" name="Shape 63"/>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6" name="Shape 66"/>
          <p:cNvSpPr>
            <a:spLocks noGrp="1"/>
          </p:cNvSpPr>
          <p:nvPr>
            <p:ph type="pic" idx="2"/>
          </p:nvPr>
        </p:nvSpPr>
        <p:spPr>
          <a:xfrm>
            <a:off x="1792288" y="612775"/>
            <a:ext cx="5486399" cy="4114800"/>
          </a:xfrm>
          <a:prstGeom prst="rect">
            <a:avLst/>
          </a:prstGeom>
          <a:noFill/>
          <a:ln>
            <a:noFill/>
          </a:ln>
        </p:spPr>
      </p:sp>
      <p:sp>
        <p:nvSpPr>
          <p:cNvPr id="67" name="Shape 67"/>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68" name="Shape 6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9" name="Shape 6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0" name="Shape 70"/>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DAE5F1"/>
        </a:solidFill>
        <a:effectLst/>
      </p:bgPr>
    </p:bg>
    <p:spTree>
      <p:nvGrpSpPr>
        <p:cNvPr id="1" name="Shape 8"/>
        <p:cNvGrpSpPr/>
        <p:nvPr/>
      </p:nvGrpSpPr>
      <p:grpSpPr>
        <a:xfrm>
          <a:off x="0" y="0"/>
          <a:ext cx="0" cy="0"/>
          <a:chOff x="0" y="0"/>
          <a:chExt cx="0" cy="0"/>
        </a:xfrm>
      </p:grpSpPr>
      <p:sp>
        <p:nvSpPr>
          <p:cNvPr id="9" name="Shape 9"/>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indent="0" algn="ctr" rtl="0">
              <a:spcBef>
                <a:spcPts val="0"/>
              </a:spcBef>
              <a:spcAft>
                <a:spcPts val="0"/>
              </a:spcAft>
              <a:defRPr/>
            </a:lvl1pPr>
            <a:lvl2pPr marL="0" marR="0" indent="0" algn="ctr" rtl="0">
              <a:spcBef>
                <a:spcPts val="0"/>
              </a:spcBef>
              <a:spcAft>
                <a:spcPts val="0"/>
              </a:spcAft>
              <a:defRPr/>
            </a:lvl2pPr>
            <a:lvl3pPr marL="0" marR="0" indent="0" algn="ctr" rtl="0">
              <a:spcBef>
                <a:spcPts val="0"/>
              </a:spcBef>
              <a:spcAft>
                <a:spcPts val="0"/>
              </a:spcAft>
              <a:defRPr/>
            </a:lvl3pPr>
            <a:lvl4pPr marL="0" marR="0" indent="0" algn="ctr" rtl="0">
              <a:spcBef>
                <a:spcPts val="0"/>
              </a:spcBef>
              <a:spcAft>
                <a:spcPts val="0"/>
              </a:spcAft>
              <a:defRPr/>
            </a:lvl4pPr>
            <a:lvl5pPr marL="0" marR="0" indent="0" algn="ctr" rtl="0">
              <a:spcBef>
                <a:spcPts val="0"/>
              </a:spcBef>
              <a:spcAft>
                <a:spcPts val="0"/>
              </a:spcAft>
              <a:defRPr/>
            </a:lvl5pPr>
            <a:lvl6pPr marL="457200" marR="0" indent="0" algn="ctr" rtl="0">
              <a:spcBef>
                <a:spcPts val="0"/>
              </a:spcBef>
              <a:spcAft>
                <a:spcPts val="0"/>
              </a:spcAft>
              <a:defRPr/>
            </a:lvl6pPr>
            <a:lvl7pPr marL="914400" marR="0" indent="0" algn="ctr" rtl="0">
              <a:spcBef>
                <a:spcPts val="0"/>
              </a:spcBef>
              <a:spcAft>
                <a:spcPts val="0"/>
              </a:spcAft>
              <a:defRPr/>
            </a:lvl7pPr>
            <a:lvl8pPr marL="1371600" marR="0" indent="0" algn="ctr" rtl="0">
              <a:spcBef>
                <a:spcPts val="0"/>
              </a:spcBef>
              <a:spcAft>
                <a:spcPts val="0"/>
              </a:spcAft>
              <a:defRPr/>
            </a:lvl8pPr>
            <a:lvl9pPr marL="1828800" marR="0" indent="0" algn="ctr" rtl="0">
              <a:spcBef>
                <a:spcPts val="0"/>
              </a:spcBef>
              <a:spcAft>
                <a:spcPts val="0"/>
              </a:spcAft>
              <a:defRPr/>
            </a:lvl9pPr>
          </a:lstStyle>
          <a:p>
            <a:endParaRPr/>
          </a:p>
        </p:txBody>
      </p:sp>
      <p:sp>
        <p:nvSpPr>
          <p:cNvPr id="10" name="Shape 10"/>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marR="0" indent="-139700" algn="l" rtl="0">
              <a:spcBef>
                <a:spcPts val="640"/>
              </a:spcBef>
              <a:spcAft>
                <a:spcPts val="0"/>
              </a:spcAft>
              <a:buClr>
                <a:schemeClr val="dk1"/>
              </a:buClr>
              <a:buFont typeface="Calibri"/>
              <a:buChar char="•"/>
              <a:defRPr/>
            </a:lvl1pPr>
            <a:lvl2pPr marL="742950" marR="0" indent="-107950" algn="l" rtl="0">
              <a:spcBef>
                <a:spcPts val="560"/>
              </a:spcBef>
              <a:spcAft>
                <a:spcPts val="0"/>
              </a:spcAft>
              <a:buClr>
                <a:schemeClr val="dk1"/>
              </a:buClr>
              <a:buFont typeface="Calibri"/>
              <a:buChar char="–"/>
              <a:defRPr/>
            </a:lvl2pPr>
            <a:lvl3pPr marL="1143000" marR="0" indent="-76200" algn="l" rtl="0">
              <a:spcBef>
                <a:spcPts val="480"/>
              </a:spcBef>
              <a:spcAft>
                <a:spcPts val="0"/>
              </a:spcAft>
              <a:buClr>
                <a:schemeClr val="dk1"/>
              </a:buClr>
              <a:buFont typeface="Calibri"/>
              <a:buChar char="•"/>
              <a:defRPr/>
            </a:lvl3pPr>
            <a:lvl4pPr marL="1600200" marR="0" indent="-101600" algn="l" rtl="0">
              <a:spcBef>
                <a:spcPts val="400"/>
              </a:spcBef>
              <a:spcAft>
                <a:spcPts val="0"/>
              </a:spcAft>
              <a:buClr>
                <a:schemeClr val="dk1"/>
              </a:buClr>
              <a:buFont typeface="Calibri"/>
              <a:buChar char="–"/>
              <a:defRPr/>
            </a:lvl4pPr>
            <a:lvl5pPr marL="2057400" marR="0" indent="-101600" algn="l" rtl="0">
              <a:spcBef>
                <a:spcPts val="400"/>
              </a:spcBef>
              <a:spcAft>
                <a:spcPts val="0"/>
              </a:spcAft>
              <a:buClr>
                <a:schemeClr val="dk1"/>
              </a:buClr>
              <a:buFont typeface="Calibri"/>
              <a:buChar char="»"/>
              <a:defRPr/>
            </a:lvl5pPr>
            <a:lvl6pPr marL="2514600" marR="0" indent="-101600" algn="l" rtl="0">
              <a:spcBef>
                <a:spcPts val="400"/>
              </a:spcBef>
              <a:buClr>
                <a:schemeClr val="dk1"/>
              </a:buClr>
              <a:buFont typeface="Calibri"/>
              <a:buChar char="•"/>
              <a:defRPr/>
            </a:lvl6pPr>
            <a:lvl7pPr marL="2971800" marR="0" indent="-101600" algn="l" rtl="0">
              <a:spcBef>
                <a:spcPts val="400"/>
              </a:spcBef>
              <a:buClr>
                <a:schemeClr val="dk1"/>
              </a:buClr>
              <a:buFont typeface="Calibri"/>
              <a:buChar char="•"/>
              <a:defRPr/>
            </a:lvl7pPr>
            <a:lvl8pPr marL="3429000" marR="0" indent="-101600" algn="l" rtl="0">
              <a:spcBef>
                <a:spcPts val="400"/>
              </a:spcBef>
              <a:buClr>
                <a:schemeClr val="dk1"/>
              </a:buClr>
              <a:buFont typeface="Calibri"/>
              <a:buChar char="•"/>
              <a:defRPr/>
            </a:lvl8pPr>
            <a:lvl9pPr marL="3886200" marR="0" indent="-101600" algn="l" rtl="0">
              <a:spcBef>
                <a:spcPts val="400"/>
              </a:spcBef>
              <a:buClr>
                <a:schemeClr val="dk1"/>
              </a:buClr>
              <a:buFont typeface="Calibri"/>
              <a:buChar char="•"/>
              <a:defRPr/>
            </a:lvl9pPr>
          </a:lstStyle>
          <a:p>
            <a:endParaRPr/>
          </a:p>
        </p:txBody>
      </p:sp>
      <p:sp>
        <p:nvSpPr>
          <p:cNvPr id="11" name="Shape 1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2" name="Shape 1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3" name="Shape 13"/>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5.jp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Shape 84"/>
          <p:cNvSpPr txBox="1">
            <a:spLocks noGrp="1"/>
          </p:cNvSpPr>
          <p:nvPr>
            <p:ph type="ctrTitle"/>
          </p:nvPr>
        </p:nvSpPr>
        <p:spPr>
          <a:xfrm>
            <a:off x="467543" y="476672"/>
            <a:ext cx="8352928" cy="4464496"/>
          </a:xfrm>
          <a:prstGeom prst="rect">
            <a:avLst/>
          </a:prstGeom>
          <a:noFill/>
          <a:ln>
            <a:noFill/>
          </a:ln>
        </p:spPr>
        <p:txBody>
          <a:bodyPr lIns="91425" tIns="45700" rIns="91425" bIns="45700" anchor="ctr" anchorCtr="0">
            <a:normAutofit/>
          </a:bodyPr>
          <a:lstStyle/>
          <a:p>
            <a:pPr marL="0" marR="0" lvl="0" indent="0" algn="ctr" rtl="0">
              <a:spcBef>
                <a:spcPts val="0"/>
              </a:spcBef>
              <a:spcAft>
                <a:spcPts val="0"/>
              </a:spcAft>
              <a:buSzPct val="25000"/>
              <a:buNone/>
            </a:pPr>
            <a:r>
              <a:rPr lang="en-GB" sz="4900" b="1" i="0" u="none" strike="noStrike" cap="none" baseline="0">
                <a:solidFill>
                  <a:srgbClr val="C00000"/>
                </a:solidFill>
                <a:latin typeface="Calibri"/>
                <a:ea typeface="Calibri"/>
                <a:cs typeface="Calibri"/>
                <a:sym typeface="Calibri"/>
              </a:rPr>
              <a:t>Policing Drunkenness in Cumbria, 1856-1901</a:t>
            </a:r>
            <a:r>
              <a:rPr lang="en-GB" sz="4400" b="1" i="0" u="none" strike="noStrike" cap="none" baseline="0">
                <a:solidFill>
                  <a:srgbClr val="7030A0"/>
                </a:solidFill>
                <a:latin typeface="Calibri"/>
                <a:ea typeface="Calibri"/>
                <a:cs typeface="Calibri"/>
                <a:sym typeface="Calibri"/>
              </a:rPr>
              <a:t>The Cumberland and Westmorland Constabulary</a:t>
            </a:r>
          </a:p>
        </p:txBody>
      </p:sp>
      <p:sp>
        <p:nvSpPr>
          <p:cNvPr id="85" name="Shape 85"/>
          <p:cNvSpPr txBox="1"/>
          <p:nvPr/>
        </p:nvSpPr>
        <p:spPr>
          <a:xfrm flipH="1">
            <a:off x="3834174" y="5098521"/>
            <a:ext cx="4773900" cy="1438800"/>
          </a:xfrm>
          <a:prstGeom prst="rect">
            <a:avLst/>
          </a:prstGeom>
          <a:noFill/>
          <a:ln>
            <a:noFill/>
          </a:ln>
        </p:spPr>
        <p:txBody>
          <a:bodyPr lIns="91425" tIns="45700" rIns="91425" bIns="45700" anchor="t" anchorCtr="0">
            <a:normAutofit/>
          </a:bodyPr>
          <a:lstStyle/>
          <a:p>
            <a:pPr marL="0" marR="0" lvl="0" indent="0" algn="r" rtl="0">
              <a:spcBef>
                <a:spcPts val="0"/>
              </a:spcBef>
              <a:spcAft>
                <a:spcPts val="0"/>
              </a:spcAft>
              <a:buSzPct val="25000"/>
              <a:buNone/>
            </a:pPr>
            <a:r>
              <a:rPr lang="en-GB" sz="2000" b="1" i="0" u="none" strike="noStrike" cap="none" baseline="0" dirty="0">
                <a:solidFill>
                  <a:srgbClr val="C00000"/>
                </a:solidFill>
                <a:latin typeface="Calibri"/>
                <a:ea typeface="Calibri"/>
                <a:cs typeface="Calibri"/>
                <a:sym typeface="Calibri"/>
              </a:rPr>
              <a:t>Dr Guy Woolnough</a:t>
            </a:r>
          </a:p>
          <a:p>
            <a:pPr marL="0" marR="0" lvl="0" indent="0" algn="r" rtl="0">
              <a:spcBef>
                <a:spcPts val="0"/>
              </a:spcBef>
              <a:spcAft>
                <a:spcPts val="0"/>
              </a:spcAft>
              <a:buSzPct val="25000"/>
              <a:buNone/>
            </a:pPr>
            <a:r>
              <a:rPr lang="en-GB" sz="2000" b="1" dirty="0" smtClean="0">
                <a:solidFill>
                  <a:srgbClr val="C00000"/>
                </a:solidFill>
                <a:latin typeface="Calibri"/>
                <a:ea typeface="Calibri"/>
                <a:cs typeface="Calibri"/>
                <a:sym typeface="Calibri"/>
              </a:rPr>
              <a:t>School of Criminology and Sociology</a:t>
            </a:r>
          </a:p>
          <a:p>
            <a:pPr marL="0" marR="0" lvl="0" indent="0" algn="r" rtl="0">
              <a:spcBef>
                <a:spcPts val="0"/>
              </a:spcBef>
              <a:spcAft>
                <a:spcPts val="0"/>
              </a:spcAft>
              <a:buSzPct val="25000"/>
              <a:buNone/>
            </a:pPr>
            <a:r>
              <a:rPr lang="en-GB" sz="2000" b="1" dirty="0" smtClean="0">
                <a:solidFill>
                  <a:srgbClr val="C00000"/>
                </a:solidFill>
                <a:latin typeface="Calibri"/>
                <a:ea typeface="Calibri"/>
                <a:cs typeface="Calibri"/>
                <a:sym typeface="Calibri"/>
              </a:rPr>
              <a:t>Keele </a:t>
            </a:r>
            <a:r>
              <a:rPr lang="en-GB" sz="2000" b="1" dirty="0">
                <a:solidFill>
                  <a:srgbClr val="C00000"/>
                </a:solidFill>
                <a:latin typeface="Calibri"/>
                <a:ea typeface="Calibri"/>
                <a:cs typeface="Calibri"/>
                <a:sym typeface="Calibri"/>
              </a:rPr>
              <a:t>University</a:t>
            </a:r>
          </a:p>
          <a:p>
            <a:pPr marL="0" marR="0" lvl="0" indent="0" algn="r" rtl="0">
              <a:spcBef>
                <a:spcPts val="0"/>
              </a:spcBef>
              <a:spcAft>
                <a:spcPts val="0"/>
              </a:spcAft>
              <a:buSzPct val="25000"/>
              <a:buNone/>
            </a:pPr>
            <a:r>
              <a:rPr lang="en-GB" sz="2000" b="1" dirty="0">
                <a:solidFill>
                  <a:srgbClr val="C00000"/>
                </a:solidFill>
                <a:latin typeface="Calibri"/>
                <a:ea typeface="Calibri"/>
                <a:cs typeface="Calibri"/>
                <a:sym typeface="Calibri"/>
              </a:rPr>
              <a:t>g.woolnough@keele.ac.uk</a:t>
            </a:r>
          </a:p>
        </p:txBody>
      </p:sp>
      <p:sp>
        <p:nvSpPr>
          <p:cNvPr id="86" name="Shape 86"/>
          <p:cNvSpPr txBox="1">
            <a:spLocks noGrp="1"/>
          </p:cNvSpPr>
          <p:nvPr>
            <p:ph type="sldNum" idx="12"/>
          </p:nvPr>
        </p:nvSpPr>
        <p:spPr>
          <a:xfrm>
            <a:off x="6705600" y="6172200"/>
            <a:ext cx="2133599" cy="365125"/>
          </a:xfrm>
          <a:prstGeom prst="rect">
            <a:avLst/>
          </a:prstGeom>
          <a:noFill/>
          <a:ln>
            <a:noFill/>
          </a:ln>
        </p:spPr>
        <p:txBody>
          <a:bodyPr lIns="91425" tIns="45700" rIns="91425" bIns="45700" anchor="ctr" anchorCtr="0">
            <a:normAutofit/>
          </a:bodyPr>
          <a:lstStyle/>
          <a:p>
            <a:pPr marL="0" marR="0" lvl="0" indent="0" algn="r" rtl="0">
              <a:spcBef>
                <a:spcPts val="0"/>
              </a:spcBef>
              <a:spcAft>
                <a:spcPts val="0"/>
              </a:spcAft>
              <a:buNone/>
            </a:pPr>
            <a:endParaRPr sz="1400" b="1" i="0" u="none" strike="noStrike" cap="none" baseline="0">
              <a:solidFill>
                <a:srgbClr val="888888"/>
              </a:solidFill>
              <a:latin typeface="Calibri"/>
              <a:ea typeface="Calibri"/>
              <a:cs typeface="Calibri"/>
              <a:sym typeface="Calibri"/>
            </a:endParaRP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Shape 167"/>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rmAutofit/>
          </a:bodyPr>
          <a:lstStyle/>
          <a:p>
            <a:pPr marL="0" marR="0" lvl="0" indent="0" algn="r" rtl="0">
              <a:spcBef>
                <a:spcPts val="0"/>
              </a:spcBef>
              <a:spcAft>
                <a:spcPts val="0"/>
              </a:spcAft>
              <a:buSzPct val="25000"/>
              <a:buNone/>
            </a:pPr>
            <a:r>
              <a:rPr lang="en-GB"/>
              <a:t> </a:t>
            </a:r>
          </a:p>
        </p:txBody>
      </p:sp>
      <p:pic>
        <p:nvPicPr>
          <p:cNvPr id="168" name="Shape 168"/>
          <p:cNvPicPr preferRelativeResize="0"/>
          <p:nvPr/>
        </p:nvPicPr>
        <p:blipFill rotWithShape="1">
          <a:blip r:embed="rId3">
            <a:alphaModFix/>
          </a:blip>
          <a:srcRect/>
          <a:stretch/>
        </p:blipFill>
        <p:spPr>
          <a:xfrm>
            <a:off x="251519" y="188640"/>
            <a:ext cx="8568951" cy="6336703"/>
          </a:xfrm>
          <a:prstGeom prst="rect">
            <a:avLst/>
          </a:prstGeom>
          <a:noFill/>
          <a:ln>
            <a:noFill/>
          </a:ln>
        </p:spPr>
      </p:pic>
      <p:sp>
        <p:nvSpPr>
          <p:cNvPr id="169" name="Shape 169"/>
          <p:cNvSpPr txBox="1"/>
          <p:nvPr/>
        </p:nvSpPr>
        <p:spPr>
          <a:xfrm>
            <a:off x="4572000" y="5069237"/>
            <a:ext cx="3829921" cy="369332"/>
          </a:xfrm>
          <a:prstGeom prst="rect">
            <a:avLst/>
          </a:prstGeom>
          <a:noFill/>
          <a:ln>
            <a:noFill/>
          </a:ln>
        </p:spPr>
        <p:txBody>
          <a:bodyPr lIns="91425" tIns="45700" rIns="91425" bIns="45700" anchor="t" anchorCtr="0">
            <a:normAutofit/>
          </a:bodyPr>
          <a:lstStyle/>
          <a:p>
            <a:pPr marL="0" marR="0" lvl="0" indent="0" algn="l" rtl="0">
              <a:spcBef>
                <a:spcPts val="0"/>
              </a:spcBef>
              <a:spcAft>
                <a:spcPts val="0"/>
              </a:spcAft>
              <a:buSzPct val="25000"/>
              <a:buNone/>
            </a:pPr>
            <a:r>
              <a:rPr lang="en-GB" sz="1800" b="0" i="0" u="none" strike="noStrike" cap="none" baseline="0">
                <a:solidFill>
                  <a:srgbClr val="C00000"/>
                </a:solidFill>
                <a:latin typeface="Arial"/>
                <a:ea typeface="Arial"/>
                <a:cs typeface="Arial"/>
                <a:sym typeface="Arial"/>
              </a:rPr>
              <a:t>Expressed per 10000 of population</a:t>
            </a:r>
          </a:p>
        </p:txBody>
      </p:sp>
      <p:sp>
        <p:nvSpPr>
          <p:cNvPr id="170" name="Shape 170"/>
          <p:cNvSpPr/>
          <p:nvPr/>
        </p:nvSpPr>
        <p:spPr>
          <a:xfrm rot="5400000">
            <a:off x="8149893" y="1016732"/>
            <a:ext cx="504056" cy="576064"/>
          </a:xfrm>
          <a:prstGeom prst="upArrow">
            <a:avLst>
              <a:gd name="adj1" fmla="val 50000"/>
              <a:gd name="adj2" fmla="val 50000"/>
            </a:avLst>
          </a:prstGeom>
          <a:solidFill>
            <a:srgbClr val="FF0000"/>
          </a:solidFill>
          <a:ln w="9525" cap="flat">
            <a:solidFill>
              <a:schemeClr val="dk1"/>
            </a:solidFill>
            <a:prstDash val="solid"/>
            <a:round/>
            <a:headEnd type="none" w="med" len="med"/>
            <a:tailEnd type="none" w="med" len="med"/>
          </a:ln>
        </p:spPr>
        <p:txBody>
          <a:bodyPr lIns="91425" tIns="45700" rIns="91425" bIns="45700" anchor="ctr" anchorCtr="0">
            <a:normAutofit/>
          </a:bodyPr>
          <a:lstStyle/>
          <a:p>
            <a:pPr marL="0" marR="0" lvl="0" indent="0" algn="ctr" rtl="0">
              <a:spcBef>
                <a:spcPts val="0"/>
              </a:spcBef>
              <a:spcAft>
                <a:spcPts val="0"/>
              </a:spcAft>
              <a:buNone/>
            </a:pPr>
            <a:endParaRPr sz="1800" b="0" i="0" u="none" strike="noStrike" cap="none" baseline="0">
              <a:solidFill>
                <a:schemeClr val="lt1"/>
              </a:solidFill>
              <a:latin typeface="Arial"/>
              <a:ea typeface="Arial"/>
              <a:cs typeface="Arial"/>
              <a:sym typeface="Arial"/>
            </a:endParaRPr>
          </a:p>
        </p:txBody>
      </p:sp>
    </p:spTree>
  </p:cSld>
  <p:clrMapOvr>
    <a:masterClrMapping/>
  </p:clrMapOvr>
  <p:transition spd="slow">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Shape 176"/>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rmAutofit/>
          </a:bodyPr>
          <a:lstStyle/>
          <a:p>
            <a:pPr marL="0" marR="0" lvl="0" indent="0" algn="r" rtl="0">
              <a:spcBef>
                <a:spcPts val="0"/>
              </a:spcBef>
              <a:spcAft>
                <a:spcPts val="0"/>
              </a:spcAft>
              <a:buSzPct val="25000"/>
              <a:buNone/>
            </a:pPr>
            <a:r>
              <a:rPr lang="en-GB"/>
              <a:t> </a:t>
            </a:r>
          </a:p>
        </p:txBody>
      </p:sp>
      <p:graphicFrame>
        <p:nvGraphicFramePr>
          <p:cNvPr id="177" name="Shape 177"/>
          <p:cNvGraphicFramePr/>
          <p:nvPr/>
        </p:nvGraphicFramePr>
        <p:xfrm>
          <a:off x="395536" y="2409743"/>
          <a:ext cx="8352925" cy="4048200"/>
        </p:xfrm>
        <a:graphic>
          <a:graphicData uri="http://schemas.openxmlformats.org/drawingml/2006/table">
            <a:tbl>
              <a:tblPr firstRow="1" bandRow="1">
                <a:noFill/>
                <a:tableStyleId>{86905FAB-D40C-4110-BCD4-C366EBF0EC4D}</a:tableStyleId>
              </a:tblPr>
              <a:tblGrid>
                <a:gridCol w="1784825"/>
                <a:gridCol w="3069875"/>
                <a:gridCol w="3498225"/>
              </a:tblGrid>
              <a:tr h="1349400">
                <a:tc>
                  <a:txBody>
                    <a:bodyPr/>
                    <a:lstStyle/>
                    <a:p>
                      <a:pPr marL="0" marR="0" lvl="0" indent="0" algn="l" rtl="0">
                        <a:spcBef>
                          <a:spcPts val="0"/>
                        </a:spcBef>
                        <a:buNone/>
                      </a:pPr>
                      <a:endParaRPr sz="1800" u="none" strike="noStrike" cap="none" baseline="0">
                        <a:solidFill>
                          <a:schemeClr val="dk1"/>
                        </a:solidFill>
                      </a:endParaRPr>
                    </a:p>
                  </a:txBody>
                  <a:tcPr marL="91450" marR="91450" marT="45725" marB="45725">
                    <a:lnL w="12700" cap="flat">
                      <a:solidFill>
                        <a:schemeClr val="dk1"/>
                      </a:solidFill>
                      <a:prstDash val="solid"/>
                      <a:round/>
                      <a:headEnd type="none" w="med" len="med"/>
                      <a:tailEnd type="none" w="med" len="med"/>
                    </a:lnL>
                    <a:lnR w="12700" cap="flat">
                      <a:solidFill>
                        <a:schemeClr val="dk1"/>
                      </a:solidFill>
                      <a:prstDash val="solid"/>
                      <a:round/>
                      <a:headEnd type="none" w="med" len="med"/>
                      <a:tailEnd type="none" w="med" len="med"/>
                    </a:lnR>
                    <a:lnT w="12700" cap="flat">
                      <a:solidFill>
                        <a:schemeClr val="dk1"/>
                      </a:solidFill>
                      <a:prstDash val="solid"/>
                      <a:round/>
                      <a:headEnd type="none" w="med" len="med"/>
                      <a:tailEnd type="none" w="med" len="med"/>
                    </a:lnT>
                    <a:lnB w="12700" cap="flat">
                      <a:solidFill>
                        <a:schemeClr val="dk1"/>
                      </a:solidFill>
                      <a:prstDash val="solid"/>
                      <a:round/>
                      <a:headEnd type="none" w="med" len="med"/>
                      <a:tailEnd type="none" w="med" len="med"/>
                    </a:lnB>
                    <a:solidFill>
                      <a:srgbClr val="FFFFCC"/>
                    </a:solidFill>
                  </a:tcPr>
                </a:tc>
                <a:tc>
                  <a:txBody>
                    <a:bodyPr/>
                    <a:lstStyle/>
                    <a:p>
                      <a:pPr marL="0" marR="0" lvl="0" indent="0" algn="ctr" rtl="0">
                        <a:spcBef>
                          <a:spcPts val="0"/>
                        </a:spcBef>
                        <a:buSzPct val="25000"/>
                        <a:buNone/>
                      </a:pPr>
                      <a:r>
                        <a:rPr lang="en-GB" sz="3600" u="none" strike="noStrike" cap="none" baseline="0">
                          <a:solidFill>
                            <a:srgbClr val="C00000"/>
                          </a:solidFill>
                        </a:rPr>
                        <a:t>Kirkby Stephen</a:t>
                      </a:r>
                    </a:p>
                    <a:p>
                      <a:pPr marL="0" marR="0" lvl="0" indent="0" algn="ctr" rtl="0">
                        <a:spcBef>
                          <a:spcPts val="0"/>
                        </a:spcBef>
                        <a:buSzPct val="25000"/>
                        <a:buNone/>
                      </a:pPr>
                      <a:r>
                        <a:rPr lang="en-GB" sz="2800" u="none" strike="noStrike" cap="none" baseline="0">
                          <a:solidFill>
                            <a:srgbClr val="C00000"/>
                          </a:solidFill>
                        </a:rPr>
                        <a:t>Temperance</a:t>
                      </a:r>
                    </a:p>
                  </a:txBody>
                  <a:tcPr marL="91450" marR="91450" marT="45725" marB="45725" anchor="ctr">
                    <a:lnL w="12700" cap="flat">
                      <a:solidFill>
                        <a:schemeClr val="dk1"/>
                      </a:solidFill>
                      <a:prstDash val="solid"/>
                      <a:round/>
                      <a:headEnd type="none" w="med" len="med"/>
                      <a:tailEnd type="none" w="med" len="med"/>
                    </a:lnL>
                    <a:lnR w="12700" cap="flat">
                      <a:solidFill>
                        <a:schemeClr val="dk1"/>
                      </a:solidFill>
                      <a:prstDash val="solid"/>
                      <a:round/>
                      <a:headEnd type="none" w="med" len="med"/>
                      <a:tailEnd type="none" w="med" len="med"/>
                    </a:lnR>
                    <a:lnT w="12700" cap="flat">
                      <a:solidFill>
                        <a:schemeClr val="dk1"/>
                      </a:solidFill>
                      <a:prstDash val="solid"/>
                      <a:round/>
                      <a:headEnd type="none" w="med" len="med"/>
                      <a:tailEnd type="none" w="med" len="med"/>
                    </a:lnT>
                    <a:lnB w="12700" cap="flat">
                      <a:solidFill>
                        <a:schemeClr val="dk1"/>
                      </a:solidFill>
                      <a:prstDash val="solid"/>
                      <a:round/>
                      <a:headEnd type="none" w="med" len="med"/>
                      <a:tailEnd type="none" w="med" len="med"/>
                    </a:lnB>
                    <a:solidFill>
                      <a:srgbClr val="FFFFCC"/>
                    </a:solidFill>
                  </a:tcPr>
                </a:tc>
                <a:tc>
                  <a:txBody>
                    <a:bodyPr/>
                    <a:lstStyle/>
                    <a:p>
                      <a:pPr marL="0" marR="0" lvl="0" indent="0" algn="ctr" rtl="0">
                        <a:lnSpc>
                          <a:spcPct val="100000"/>
                        </a:lnSpc>
                        <a:spcBef>
                          <a:spcPts val="0"/>
                        </a:spcBef>
                        <a:spcAft>
                          <a:spcPts val="0"/>
                        </a:spcAft>
                        <a:buClr>
                          <a:srgbClr val="C00000"/>
                        </a:buClr>
                        <a:buSzPct val="25000"/>
                        <a:buFont typeface="Calibri"/>
                        <a:buNone/>
                      </a:pPr>
                      <a:r>
                        <a:rPr lang="en-GB" sz="3600" u="none" strike="noStrike" cap="none" baseline="0">
                          <a:solidFill>
                            <a:srgbClr val="C00000"/>
                          </a:solidFill>
                        </a:rPr>
                        <a:t>Kirkby Lonsdale</a:t>
                      </a:r>
                    </a:p>
                    <a:p>
                      <a:pPr marL="0" marR="0" lvl="0" indent="0" algn="ctr" rtl="0">
                        <a:lnSpc>
                          <a:spcPct val="100000"/>
                        </a:lnSpc>
                        <a:spcBef>
                          <a:spcPts val="0"/>
                        </a:spcBef>
                        <a:spcAft>
                          <a:spcPts val="0"/>
                        </a:spcAft>
                        <a:buClr>
                          <a:srgbClr val="C00000"/>
                        </a:buClr>
                        <a:buSzPct val="25000"/>
                        <a:buFont typeface="Calibri"/>
                        <a:buNone/>
                      </a:pPr>
                      <a:r>
                        <a:rPr lang="en-GB" sz="2800" u="none" strike="noStrike" cap="none" baseline="0">
                          <a:solidFill>
                            <a:srgbClr val="C00000"/>
                          </a:solidFill>
                        </a:rPr>
                        <a:t>Tourism</a:t>
                      </a:r>
                    </a:p>
                  </a:txBody>
                  <a:tcPr marL="91450" marR="91450" marT="45725" marB="45725" anchor="ctr">
                    <a:lnL w="12700" cap="flat">
                      <a:solidFill>
                        <a:schemeClr val="dk1"/>
                      </a:solidFill>
                      <a:prstDash val="solid"/>
                      <a:round/>
                      <a:headEnd type="none" w="med" len="med"/>
                      <a:tailEnd type="none" w="med" len="med"/>
                    </a:lnL>
                    <a:lnR w="12700" cap="flat">
                      <a:solidFill>
                        <a:schemeClr val="dk1"/>
                      </a:solidFill>
                      <a:prstDash val="solid"/>
                      <a:round/>
                      <a:headEnd type="none" w="med" len="med"/>
                      <a:tailEnd type="none" w="med" len="med"/>
                    </a:lnR>
                    <a:lnT w="12700" cap="flat">
                      <a:solidFill>
                        <a:schemeClr val="dk1"/>
                      </a:solidFill>
                      <a:prstDash val="solid"/>
                      <a:round/>
                      <a:headEnd type="none" w="med" len="med"/>
                      <a:tailEnd type="none" w="med" len="med"/>
                    </a:lnT>
                    <a:lnB w="12700" cap="flat">
                      <a:solidFill>
                        <a:schemeClr val="dk1"/>
                      </a:solidFill>
                      <a:prstDash val="solid"/>
                      <a:round/>
                      <a:headEnd type="none" w="med" len="med"/>
                      <a:tailEnd type="none" w="med" len="med"/>
                    </a:lnB>
                    <a:solidFill>
                      <a:srgbClr val="FFFFCC"/>
                    </a:solidFill>
                  </a:tcPr>
                </a:tc>
              </a:tr>
              <a:tr h="1349400">
                <a:tc>
                  <a:txBody>
                    <a:bodyPr/>
                    <a:lstStyle/>
                    <a:p>
                      <a:pPr marL="0" marR="0" lvl="0" indent="0" algn="l" rtl="0">
                        <a:spcBef>
                          <a:spcPts val="0"/>
                        </a:spcBef>
                        <a:buSzPct val="25000"/>
                        <a:buNone/>
                      </a:pPr>
                      <a:r>
                        <a:rPr lang="en-GB" sz="3200" b="1" u="none" strike="noStrike" cap="none" baseline="0">
                          <a:solidFill>
                            <a:srgbClr val="C00000"/>
                          </a:solidFill>
                        </a:rPr>
                        <a:t>Drink offences</a:t>
                      </a:r>
                    </a:p>
                  </a:txBody>
                  <a:tcPr marL="91450" marR="91450" marT="45725" marB="45725">
                    <a:lnL w="12700" cap="flat">
                      <a:solidFill>
                        <a:schemeClr val="dk1"/>
                      </a:solidFill>
                      <a:prstDash val="solid"/>
                      <a:round/>
                      <a:headEnd type="none" w="med" len="med"/>
                      <a:tailEnd type="none" w="med" len="med"/>
                    </a:lnL>
                    <a:lnR w="12700" cap="flat">
                      <a:solidFill>
                        <a:schemeClr val="dk1"/>
                      </a:solidFill>
                      <a:prstDash val="solid"/>
                      <a:round/>
                      <a:headEnd type="none" w="med" len="med"/>
                      <a:tailEnd type="none" w="med" len="med"/>
                    </a:lnR>
                    <a:lnT w="12700" cap="flat">
                      <a:solidFill>
                        <a:schemeClr val="dk1"/>
                      </a:solidFill>
                      <a:prstDash val="solid"/>
                      <a:round/>
                      <a:headEnd type="none" w="med" len="med"/>
                      <a:tailEnd type="none" w="med" len="med"/>
                    </a:lnT>
                    <a:lnB w="12700" cap="flat">
                      <a:solidFill>
                        <a:schemeClr val="dk1"/>
                      </a:solidFill>
                      <a:prstDash val="solid"/>
                      <a:round/>
                      <a:headEnd type="none" w="med" len="med"/>
                      <a:tailEnd type="none" w="med" len="med"/>
                    </a:lnB>
                    <a:solidFill>
                      <a:srgbClr val="FFFFCC"/>
                    </a:solidFill>
                  </a:tcPr>
                </a:tc>
                <a:tc>
                  <a:txBody>
                    <a:bodyPr/>
                    <a:lstStyle/>
                    <a:p>
                      <a:pPr marL="0" marR="0" lvl="0" indent="0" algn="ctr" rtl="0">
                        <a:spcBef>
                          <a:spcPts val="0"/>
                        </a:spcBef>
                        <a:buSzPct val="25000"/>
                        <a:buNone/>
                      </a:pPr>
                      <a:r>
                        <a:rPr lang="en-GB" sz="4400" u="none" strike="noStrike" cap="none" baseline="0">
                          <a:solidFill>
                            <a:srgbClr val="C00000"/>
                          </a:solidFill>
                        </a:rPr>
                        <a:t>216</a:t>
                      </a:r>
                    </a:p>
                  </a:txBody>
                  <a:tcPr marL="91450" marR="91450" marT="45725" marB="45725" anchor="ctr">
                    <a:lnL w="12700" cap="flat">
                      <a:solidFill>
                        <a:schemeClr val="dk1"/>
                      </a:solidFill>
                      <a:prstDash val="solid"/>
                      <a:round/>
                      <a:headEnd type="none" w="med" len="med"/>
                      <a:tailEnd type="none" w="med" len="med"/>
                    </a:lnL>
                    <a:lnR w="12700" cap="flat">
                      <a:solidFill>
                        <a:schemeClr val="dk1"/>
                      </a:solidFill>
                      <a:prstDash val="solid"/>
                      <a:round/>
                      <a:headEnd type="none" w="med" len="med"/>
                      <a:tailEnd type="none" w="med" len="med"/>
                    </a:lnR>
                    <a:lnT w="12700" cap="flat">
                      <a:solidFill>
                        <a:schemeClr val="dk1"/>
                      </a:solidFill>
                      <a:prstDash val="solid"/>
                      <a:round/>
                      <a:headEnd type="none" w="med" len="med"/>
                      <a:tailEnd type="none" w="med" len="med"/>
                    </a:lnT>
                    <a:lnB w="12700" cap="flat">
                      <a:solidFill>
                        <a:schemeClr val="dk1"/>
                      </a:solidFill>
                      <a:prstDash val="solid"/>
                      <a:round/>
                      <a:headEnd type="none" w="med" len="med"/>
                      <a:tailEnd type="none" w="med" len="med"/>
                    </a:lnB>
                    <a:solidFill>
                      <a:srgbClr val="FFFFCC"/>
                    </a:solidFill>
                  </a:tcPr>
                </a:tc>
                <a:tc>
                  <a:txBody>
                    <a:bodyPr/>
                    <a:lstStyle/>
                    <a:p>
                      <a:pPr marL="0" marR="0" lvl="0" indent="0" algn="ctr" rtl="0">
                        <a:spcBef>
                          <a:spcPts val="0"/>
                        </a:spcBef>
                        <a:buSzPct val="25000"/>
                        <a:buNone/>
                      </a:pPr>
                      <a:r>
                        <a:rPr lang="en-GB" sz="4400" u="none" strike="noStrike" cap="none" baseline="0">
                          <a:solidFill>
                            <a:srgbClr val="C00000"/>
                          </a:solidFill>
                        </a:rPr>
                        <a:t>79</a:t>
                      </a:r>
                    </a:p>
                  </a:txBody>
                  <a:tcPr marL="91450" marR="91450" marT="45725" marB="45725" anchor="ctr">
                    <a:lnL w="12700" cap="flat">
                      <a:solidFill>
                        <a:schemeClr val="dk1"/>
                      </a:solidFill>
                      <a:prstDash val="solid"/>
                      <a:round/>
                      <a:headEnd type="none" w="med" len="med"/>
                      <a:tailEnd type="none" w="med" len="med"/>
                    </a:lnL>
                    <a:lnR w="12700" cap="flat">
                      <a:solidFill>
                        <a:schemeClr val="dk1"/>
                      </a:solidFill>
                      <a:prstDash val="solid"/>
                      <a:round/>
                      <a:headEnd type="none" w="med" len="med"/>
                      <a:tailEnd type="none" w="med" len="med"/>
                    </a:lnR>
                    <a:lnT w="12700" cap="flat">
                      <a:solidFill>
                        <a:schemeClr val="dk1"/>
                      </a:solidFill>
                      <a:prstDash val="solid"/>
                      <a:round/>
                      <a:headEnd type="none" w="med" len="med"/>
                      <a:tailEnd type="none" w="med" len="med"/>
                    </a:lnT>
                    <a:lnB w="12700" cap="flat">
                      <a:solidFill>
                        <a:schemeClr val="dk1"/>
                      </a:solidFill>
                      <a:prstDash val="solid"/>
                      <a:round/>
                      <a:headEnd type="none" w="med" len="med"/>
                      <a:tailEnd type="none" w="med" len="med"/>
                    </a:lnB>
                    <a:solidFill>
                      <a:srgbClr val="FFFFCC"/>
                    </a:solidFill>
                  </a:tcPr>
                </a:tc>
              </a:tr>
              <a:tr h="1349400">
                <a:tc>
                  <a:txBody>
                    <a:bodyPr/>
                    <a:lstStyle/>
                    <a:p>
                      <a:pPr marL="0" marR="0" lvl="0" indent="0" algn="l" rtl="0">
                        <a:spcBef>
                          <a:spcPts val="0"/>
                        </a:spcBef>
                        <a:buSzPct val="25000"/>
                        <a:buNone/>
                      </a:pPr>
                      <a:r>
                        <a:rPr lang="en-GB" sz="3200" b="1" u="none" strike="noStrike" cap="none" baseline="0">
                          <a:solidFill>
                            <a:srgbClr val="C00000"/>
                          </a:solidFill>
                        </a:rPr>
                        <a:t>Vagrancy offences</a:t>
                      </a:r>
                    </a:p>
                  </a:txBody>
                  <a:tcPr marL="91450" marR="91450" marT="45725" marB="45725">
                    <a:lnL w="12700" cap="flat">
                      <a:solidFill>
                        <a:schemeClr val="dk1"/>
                      </a:solidFill>
                      <a:prstDash val="solid"/>
                      <a:round/>
                      <a:headEnd type="none" w="med" len="med"/>
                      <a:tailEnd type="none" w="med" len="med"/>
                    </a:lnL>
                    <a:lnR w="12700" cap="flat">
                      <a:solidFill>
                        <a:schemeClr val="dk1"/>
                      </a:solidFill>
                      <a:prstDash val="solid"/>
                      <a:round/>
                      <a:headEnd type="none" w="med" len="med"/>
                      <a:tailEnd type="none" w="med" len="med"/>
                    </a:lnR>
                    <a:lnT w="12700" cap="flat">
                      <a:solidFill>
                        <a:schemeClr val="dk1"/>
                      </a:solidFill>
                      <a:prstDash val="solid"/>
                      <a:round/>
                      <a:headEnd type="none" w="med" len="med"/>
                      <a:tailEnd type="none" w="med" len="med"/>
                    </a:lnT>
                    <a:lnB w="12700" cap="flat">
                      <a:solidFill>
                        <a:schemeClr val="dk1"/>
                      </a:solidFill>
                      <a:prstDash val="solid"/>
                      <a:round/>
                      <a:headEnd type="none" w="med" len="med"/>
                      <a:tailEnd type="none" w="med" len="med"/>
                    </a:lnB>
                    <a:solidFill>
                      <a:srgbClr val="FFFFCC"/>
                    </a:solidFill>
                  </a:tcPr>
                </a:tc>
                <a:tc>
                  <a:txBody>
                    <a:bodyPr/>
                    <a:lstStyle/>
                    <a:p>
                      <a:pPr marL="0" marR="0" lvl="0" indent="0" algn="ctr" rtl="0">
                        <a:spcBef>
                          <a:spcPts val="0"/>
                        </a:spcBef>
                        <a:buSzPct val="25000"/>
                        <a:buNone/>
                      </a:pPr>
                      <a:r>
                        <a:rPr lang="en-GB" sz="4400" u="none" strike="noStrike" cap="none" baseline="0">
                          <a:solidFill>
                            <a:srgbClr val="C00000"/>
                          </a:solidFill>
                        </a:rPr>
                        <a:t>36</a:t>
                      </a:r>
                    </a:p>
                  </a:txBody>
                  <a:tcPr marL="91450" marR="91450" marT="45725" marB="45725" anchor="ctr">
                    <a:lnL w="12700" cap="flat">
                      <a:solidFill>
                        <a:schemeClr val="dk1"/>
                      </a:solidFill>
                      <a:prstDash val="solid"/>
                      <a:round/>
                      <a:headEnd type="none" w="med" len="med"/>
                      <a:tailEnd type="none" w="med" len="med"/>
                    </a:lnL>
                    <a:lnR w="12700" cap="flat">
                      <a:solidFill>
                        <a:schemeClr val="dk1"/>
                      </a:solidFill>
                      <a:prstDash val="solid"/>
                      <a:round/>
                      <a:headEnd type="none" w="med" len="med"/>
                      <a:tailEnd type="none" w="med" len="med"/>
                    </a:lnR>
                    <a:lnT w="12700" cap="flat">
                      <a:solidFill>
                        <a:schemeClr val="dk1"/>
                      </a:solidFill>
                      <a:prstDash val="solid"/>
                      <a:round/>
                      <a:headEnd type="none" w="med" len="med"/>
                      <a:tailEnd type="none" w="med" len="med"/>
                    </a:lnT>
                    <a:lnB w="12700" cap="flat">
                      <a:solidFill>
                        <a:schemeClr val="dk1"/>
                      </a:solidFill>
                      <a:prstDash val="solid"/>
                      <a:round/>
                      <a:headEnd type="none" w="med" len="med"/>
                      <a:tailEnd type="none" w="med" len="med"/>
                    </a:lnB>
                    <a:solidFill>
                      <a:srgbClr val="FFFFCC"/>
                    </a:solidFill>
                  </a:tcPr>
                </a:tc>
                <a:tc>
                  <a:txBody>
                    <a:bodyPr/>
                    <a:lstStyle/>
                    <a:p>
                      <a:pPr marL="0" marR="0" lvl="0" indent="0" algn="ctr" rtl="0">
                        <a:spcBef>
                          <a:spcPts val="0"/>
                        </a:spcBef>
                        <a:buSzPct val="25000"/>
                        <a:buNone/>
                      </a:pPr>
                      <a:r>
                        <a:rPr lang="en-GB" sz="4400" u="none" strike="noStrike" cap="none" baseline="0">
                          <a:solidFill>
                            <a:srgbClr val="C00000"/>
                          </a:solidFill>
                        </a:rPr>
                        <a:t>82</a:t>
                      </a:r>
                    </a:p>
                  </a:txBody>
                  <a:tcPr marL="91450" marR="91450" marT="45725" marB="45725" anchor="ctr">
                    <a:lnL w="12700" cap="flat">
                      <a:solidFill>
                        <a:schemeClr val="dk1"/>
                      </a:solidFill>
                      <a:prstDash val="solid"/>
                      <a:round/>
                      <a:headEnd type="none" w="med" len="med"/>
                      <a:tailEnd type="none" w="med" len="med"/>
                    </a:lnL>
                    <a:lnR w="12700" cap="flat">
                      <a:solidFill>
                        <a:schemeClr val="dk1"/>
                      </a:solidFill>
                      <a:prstDash val="solid"/>
                      <a:round/>
                      <a:headEnd type="none" w="med" len="med"/>
                      <a:tailEnd type="none" w="med" len="med"/>
                    </a:lnR>
                    <a:lnT w="12700" cap="flat">
                      <a:solidFill>
                        <a:schemeClr val="dk1"/>
                      </a:solidFill>
                      <a:prstDash val="solid"/>
                      <a:round/>
                      <a:headEnd type="none" w="med" len="med"/>
                      <a:tailEnd type="none" w="med" len="med"/>
                    </a:lnT>
                    <a:lnB w="12700" cap="flat">
                      <a:solidFill>
                        <a:schemeClr val="dk1"/>
                      </a:solidFill>
                      <a:prstDash val="solid"/>
                      <a:round/>
                      <a:headEnd type="none" w="med" len="med"/>
                      <a:tailEnd type="none" w="med" len="med"/>
                    </a:lnB>
                    <a:solidFill>
                      <a:srgbClr val="FFFFCC"/>
                    </a:solidFill>
                  </a:tcPr>
                </a:tc>
              </a:tr>
            </a:tbl>
          </a:graphicData>
        </a:graphic>
      </p:graphicFrame>
      <p:sp>
        <p:nvSpPr>
          <p:cNvPr id="178" name="Shape 178"/>
          <p:cNvSpPr txBox="1"/>
          <p:nvPr/>
        </p:nvSpPr>
        <p:spPr>
          <a:xfrm>
            <a:off x="179511" y="260647"/>
            <a:ext cx="8784976" cy="1938991"/>
          </a:xfrm>
          <a:prstGeom prst="rect">
            <a:avLst/>
          </a:prstGeom>
          <a:noFill/>
          <a:ln>
            <a:noFill/>
          </a:ln>
        </p:spPr>
        <p:txBody>
          <a:bodyPr lIns="91425" tIns="45700" rIns="91425" bIns="45700" anchor="t" anchorCtr="0">
            <a:normAutofit/>
          </a:bodyPr>
          <a:lstStyle/>
          <a:p>
            <a:pPr marL="0" marR="0" lvl="0" indent="0" algn="ctr" rtl="0">
              <a:spcBef>
                <a:spcPts val="0"/>
              </a:spcBef>
              <a:spcAft>
                <a:spcPts val="0"/>
              </a:spcAft>
              <a:buSzPct val="25000"/>
              <a:buNone/>
            </a:pPr>
            <a:r>
              <a:rPr lang="en-GB" sz="3200" b="0" i="0" u="none" strike="noStrike" cap="none" baseline="0">
                <a:solidFill>
                  <a:srgbClr val="7030A0"/>
                </a:solidFill>
                <a:latin typeface="Arial"/>
                <a:ea typeface="Arial"/>
                <a:cs typeface="Arial"/>
                <a:sym typeface="Arial"/>
              </a:rPr>
              <a:t>Arrests and Summonses, Kirkby Stephen and Kirkby Lonsdale (1893-1900)</a:t>
            </a:r>
          </a:p>
          <a:p>
            <a:pPr marL="0" marR="0" lvl="0" indent="0" algn="ctr" rtl="0">
              <a:spcBef>
                <a:spcPts val="0"/>
              </a:spcBef>
              <a:spcAft>
                <a:spcPts val="0"/>
              </a:spcAft>
              <a:buSzPct val="25000"/>
              <a:buNone/>
            </a:pPr>
            <a:r>
              <a:rPr lang="en-GB" sz="2800" b="0" i="0" u="none" strike="noStrike" cap="none" baseline="0">
                <a:solidFill>
                  <a:srgbClr val="C00000"/>
                </a:solidFill>
                <a:latin typeface="Arial"/>
                <a:ea typeface="Arial"/>
                <a:cs typeface="Arial"/>
                <a:sym typeface="Arial"/>
              </a:rPr>
              <a:t>Same size population, same county, </a:t>
            </a:r>
          </a:p>
          <a:p>
            <a:pPr marL="0" marR="0" lvl="0" indent="0" algn="ctr" rtl="0">
              <a:spcBef>
                <a:spcPts val="0"/>
              </a:spcBef>
              <a:spcAft>
                <a:spcPts val="0"/>
              </a:spcAft>
              <a:buSzPct val="25000"/>
              <a:buNone/>
            </a:pPr>
            <a:r>
              <a:rPr lang="en-GB" sz="2800" b="0" i="0" u="none" strike="noStrike" cap="none" baseline="0">
                <a:solidFill>
                  <a:srgbClr val="C00000"/>
                </a:solidFill>
                <a:latin typeface="Arial"/>
                <a:ea typeface="Arial"/>
                <a:cs typeface="Arial"/>
                <a:sym typeface="Arial"/>
              </a:rPr>
              <a:t>same police force, same agriculture.</a:t>
            </a:r>
          </a:p>
        </p:txBody>
      </p:sp>
    </p:spTree>
  </p:cSld>
  <p:clrMapOvr>
    <a:masterClrMapping/>
  </p:clrMapOvr>
  <p:transition spd="slow">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Shape 18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rmAutofit/>
          </a:bodyPr>
          <a:lstStyle/>
          <a:p>
            <a:pPr marL="0" marR="0" lvl="0" indent="0" algn="r" rtl="0">
              <a:spcBef>
                <a:spcPts val="0"/>
              </a:spcBef>
              <a:spcAft>
                <a:spcPts val="0"/>
              </a:spcAft>
              <a:buSzPct val="25000"/>
              <a:buNone/>
            </a:pPr>
            <a:r>
              <a:rPr lang="en-GB"/>
              <a:t> </a:t>
            </a:r>
          </a:p>
        </p:txBody>
      </p:sp>
      <p:graphicFrame>
        <p:nvGraphicFramePr>
          <p:cNvPr id="185" name="Shape 185"/>
          <p:cNvGraphicFramePr/>
          <p:nvPr/>
        </p:nvGraphicFramePr>
        <p:xfrm>
          <a:off x="395536" y="1484784"/>
          <a:ext cx="8424925" cy="4971985"/>
        </p:xfrm>
        <a:graphic>
          <a:graphicData uri="http://schemas.openxmlformats.org/drawingml/2006/table">
            <a:tbl>
              <a:tblPr firstRow="1" bandRow="1">
                <a:noFill/>
                <a:tableStyleId>{D872E20A-0005-4AA8-9CBF-A7F693AA01B8}</a:tableStyleId>
              </a:tblPr>
              <a:tblGrid>
                <a:gridCol w="2520275"/>
                <a:gridCol w="2952325"/>
                <a:gridCol w="2952325"/>
              </a:tblGrid>
              <a:tr h="1440150">
                <a:tc>
                  <a:txBody>
                    <a:bodyPr/>
                    <a:lstStyle/>
                    <a:p>
                      <a:pPr marL="0" marR="0" lvl="0" indent="0" algn="l" rtl="0">
                        <a:spcBef>
                          <a:spcPts val="0"/>
                        </a:spcBef>
                        <a:buNone/>
                      </a:pPr>
                      <a:endParaRPr sz="1800" u="none" strike="noStrike" cap="none" baseline="0">
                        <a:solidFill>
                          <a:schemeClr val="dk1"/>
                        </a:solidFill>
                      </a:endParaRPr>
                    </a:p>
                  </a:txBody>
                  <a:tcPr marL="91450" marR="91450" marT="45725" marB="45725" anchor="ctr">
                    <a:lnL w="12700" cap="flat">
                      <a:solidFill>
                        <a:schemeClr val="dk1"/>
                      </a:solidFill>
                      <a:prstDash val="solid"/>
                      <a:round/>
                      <a:headEnd type="none" w="med" len="med"/>
                      <a:tailEnd type="none" w="med" len="med"/>
                    </a:lnL>
                    <a:lnR w="12700" cap="flat">
                      <a:solidFill>
                        <a:schemeClr val="dk1"/>
                      </a:solidFill>
                      <a:prstDash val="solid"/>
                      <a:round/>
                      <a:headEnd type="none" w="med" len="med"/>
                      <a:tailEnd type="none" w="med" len="med"/>
                    </a:lnR>
                    <a:lnT w="12700" cap="flat">
                      <a:solidFill>
                        <a:schemeClr val="dk1"/>
                      </a:solidFill>
                      <a:prstDash val="solid"/>
                      <a:round/>
                      <a:headEnd type="none" w="med" len="med"/>
                      <a:tailEnd type="none" w="med" len="med"/>
                    </a:lnT>
                    <a:lnB w="12700" cap="flat">
                      <a:solidFill>
                        <a:schemeClr val="dk1"/>
                      </a:solidFill>
                      <a:prstDash val="solid"/>
                      <a:round/>
                      <a:headEnd type="none" w="med" len="med"/>
                      <a:tailEnd type="none" w="med" len="med"/>
                    </a:lnB>
                    <a:solidFill>
                      <a:srgbClr val="FFFFCC"/>
                    </a:solidFill>
                  </a:tcPr>
                </a:tc>
                <a:tc>
                  <a:txBody>
                    <a:bodyPr/>
                    <a:lstStyle/>
                    <a:p>
                      <a:pPr marL="0" marR="0" lvl="0" indent="0" algn="ctr" rtl="0">
                        <a:spcBef>
                          <a:spcPts val="0"/>
                        </a:spcBef>
                        <a:buSzPct val="25000"/>
                        <a:buNone/>
                      </a:pPr>
                      <a:r>
                        <a:rPr lang="en-GB" sz="4400" u="none" strike="noStrike" cap="none" baseline="0">
                          <a:solidFill>
                            <a:srgbClr val="C00000"/>
                          </a:solidFill>
                        </a:rPr>
                        <a:t>Kirkby Stephen</a:t>
                      </a:r>
                    </a:p>
                  </a:txBody>
                  <a:tcPr marL="91450" marR="91450" marT="45725" marB="45725">
                    <a:lnL w="12700" cap="flat">
                      <a:solidFill>
                        <a:schemeClr val="dk1"/>
                      </a:solidFill>
                      <a:prstDash val="solid"/>
                      <a:round/>
                      <a:headEnd type="none" w="med" len="med"/>
                      <a:tailEnd type="none" w="med" len="med"/>
                    </a:lnL>
                    <a:lnR w="12700" cap="flat">
                      <a:solidFill>
                        <a:schemeClr val="dk1"/>
                      </a:solidFill>
                      <a:prstDash val="solid"/>
                      <a:round/>
                      <a:headEnd type="none" w="med" len="med"/>
                      <a:tailEnd type="none" w="med" len="med"/>
                    </a:lnR>
                    <a:lnT w="12700" cap="flat">
                      <a:solidFill>
                        <a:schemeClr val="dk1"/>
                      </a:solidFill>
                      <a:prstDash val="solid"/>
                      <a:round/>
                      <a:headEnd type="none" w="med" len="med"/>
                      <a:tailEnd type="none" w="med" len="med"/>
                    </a:lnT>
                    <a:lnB w="12700" cap="flat">
                      <a:solidFill>
                        <a:schemeClr val="dk1"/>
                      </a:solidFill>
                      <a:prstDash val="solid"/>
                      <a:round/>
                      <a:headEnd type="none" w="med" len="med"/>
                      <a:tailEnd type="none" w="med" len="med"/>
                    </a:lnB>
                    <a:solidFill>
                      <a:srgbClr val="FFFFCC"/>
                    </a:solidFill>
                  </a:tcPr>
                </a:tc>
                <a:tc>
                  <a:txBody>
                    <a:bodyPr/>
                    <a:lstStyle/>
                    <a:p>
                      <a:pPr marL="0" marR="0" lvl="0" indent="0" algn="ctr" rtl="0">
                        <a:lnSpc>
                          <a:spcPct val="100000"/>
                        </a:lnSpc>
                        <a:spcBef>
                          <a:spcPts val="0"/>
                        </a:spcBef>
                        <a:spcAft>
                          <a:spcPts val="0"/>
                        </a:spcAft>
                        <a:buClr>
                          <a:srgbClr val="C00000"/>
                        </a:buClr>
                        <a:buSzPct val="25000"/>
                        <a:buFont typeface="Calibri"/>
                        <a:buNone/>
                      </a:pPr>
                      <a:r>
                        <a:rPr lang="en-GB" sz="4400" u="none" strike="noStrike" cap="none" baseline="0">
                          <a:solidFill>
                            <a:srgbClr val="C00000"/>
                          </a:solidFill>
                        </a:rPr>
                        <a:t>Kirkby Lonsdale</a:t>
                      </a:r>
                    </a:p>
                  </a:txBody>
                  <a:tcPr marL="91450" marR="91450" marT="45725" marB="45725">
                    <a:lnL w="12700" cap="flat">
                      <a:solidFill>
                        <a:schemeClr val="dk1"/>
                      </a:solidFill>
                      <a:prstDash val="solid"/>
                      <a:round/>
                      <a:headEnd type="none" w="med" len="med"/>
                      <a:tailEnd type="none" w="med" len="med"/>
                    </a:lnL>
                    <a:lnR w="12700" cap="flat">
                      <a:solidFill>
                        <a:schemeClr val="dk1"/>
                      </a:solidFill>
                      <a:prstDash val="solid"/>
                      <a:round/>
                      <a:headEnd type="none" w="med" len="med"/>
                      <a:tailEnd type="none" w="med" len="med"/>
                    </a:lnR>
                    <a:lnT w="12700" cap="flat">
                      <a:solidFill>
                        <a:schemeClr val="dk1"/>
                      </a:solidFill>
                      <a:prstDash val="solid"/>
                      <a:round/>
                      <a:headEnd type="none" w="med" len="med"/>
                      <a:tailEnd type="none" w="med" len="med"/>
                    </a:lnT>
                    <a:lnB w="12700" cap="flat">
                      <a:solidFill>
                        <a:schemeClr val="dk1"/>
                      </a:solidFill>
                      <a:prstDash val="solid"/>
                      <a:round/>
                      <a:headEnd type="none" w="med" len="med"/>
                      <a:tailEnd type="none" w="med" len="med"/>
                    </a:lnB>
                    <a:solidFill>
                      <a:srgbClr val="FFFFCC"/>
                    </a:solidFill>
                  </a:tcPr>
                </a:tc>
              </a:tr>
              <a:tr h="1224125">
                <a:tc>
                  <a:txBody>
                    <a:bodyPr/>
                    <a:lstStyle/>
                    <a:p>
                      <a:pPr marL="0" marR="0" lvl="0" indent="0" algn="l" rtl="0">
                        <a:spcBef>
                          <a:spcPts val="0"/>
                        </a:spcBef>
                        <a:buSzPct val="25000"/>
                        <a:buNone/>
                      </a:pPr>
                      <a:r>
                        <a:rPr lang="en-GB" sz="2800" b="1" u="none" strike="noStrike" cap="none" baseline="0">
                          <a:solidFill>
                            <a:srgbClr val="C00000"/>
                          </a:solidFill>
                        </a:rPr>
                        <a:t>Non vagrants</a:t>
                      </a:r>
                    </a:p>
                  </a:txBody>
                  <a:tcPr marL="91450" marR="91450" marT="45725" marB="45725" anchor="ctr">
                    <a:lnL w="12700" cap="flat">
                      <a:solidFill>
                        <a:schemeClr val="dk1"/>
                      </a:solidFill>
                      <a:prstDash val="solid"/>
                      <a:round/>
                      <a:headEnd type="none" w="med" len="med"/>
                      <a:tailEnd type="none" w="med" len="med"/>
                    </a:lnL>
                    <a:lnR w="12700" cap="flat">
                      <a:solidFill>
                        <a:schemeClr val="dk1"/>
                      </a:solidFill>
                      <a:prstDash val="solid"/>
                      <a:round/>
                      <a:headEnd type="none" w="med" len="med"/>
                      <a:tailEnd type="none" w="med" len="med"/>
                    </a:lnR>
                    <a:lnT w="12700" cap="flat">
                      <a:solidFill>
                        <a:schemeClr val="dk1"/>
                      </a:solidFill>
                      <a:prstDash val="solid"/>
                      <a:round/>
                      <a:headEnd type="none" w="med" len="med"/>
                      <a:tailEnd type="none" w="med" len="med"/>
                    </a:lnT>
                    <a:lnB w="12700" cap="flat">
                      <a:solidFill>
                        <a:schemeClr val="dk1"/>
                      </a:solidFill>
                      <a:prstDash val="solid"/>
                      <a:round/>
                      <a:headEnd type="none" w="med" len="med"/>
                      <a:tailEnd type="none" w="med" len="med"/>
                    </a:lnB>
                    <a:solidFill>
                      <a:srgbClr val="FFFFCC"/>
                    </a:solidFill>
                  </a:tcPr>
                </a:tc>
                <a:tc>
                  <a:txBody>
                    <a:bodyPr/>
                    <a:lstStyle/>
                    <a:p>
                      <a:pPr marL="0" marR="0" lvl="0" indent="0" algn="ctr" rtl="0">
                        <a:spcBef>
                          <a:spcPts val="0"/>
                        </a:spcBef>
                        <a:buSzPct val="25000"/>
                        <a:buNone/>
                      </a:pPr>
                      <a:r>
                        <a:rPr lang="en-GB" sz="4400" u="none" strike="noStrike" cap="none" baseline="0">
                          <a:solidFill>
                            <a:srgbClr val="C00000"/>
                          </a:solidFill>
                        </a:rPr>
                        <a:t>158</a:t>
                      </a:r>
                    </a:p>
                  </a:txBody>
                  <a:tcPr marL="91450" marR="91450" marT="45725" marB="45725" anchor="ctr">
                    <a:lnL w="12700" cap="flat">
                      <a:solidFill>
                        <a:schemeClr val="dk1"/>
                      </a:solidFill>
                      <a:prstDash val="solid"/>
                      <a:round/>
                      <a:headEnd type="none" w="med" len="med"/>
                      <a:tailEnd type="none" w="med" len="med"/>
                    </a:lnL>
                    <a:lnR w="12700" cap="flat">
                      <a:solidFill>
                        <a:schemeClr val="dk1"/>
                      </a:solidFill>
                      <a:prstDash val="solid"/>
                      <a:round/>
                      <a:headEnd type="none" w="med" len="med"/>
                      <a:tailEnd type="none" w="med" len="med"/>
                    </a:lnR>
                    <a:lnT w="12700" cap="flat">
                      <a:solidFill>
                        <a:schemeClr val="dk1"/>
                      </a:solidFill>
                      <a:prstDash val="solid"/>
                      <a:round/>
                      <a:headEnd type="none" w="med" len="med"/>
                      <a:tailEnd type="none" w="med" len="med"/>
                    </a:lnT>
                    <a:lnB w="12700" cap="flat">
                      <a:solidFill>
                        <a:schemeClr val="dk1"/>
                      </a:solidFill>
                      <a:prstDash val="solid"/>
                      <a:round/>
                      <a:headEnd type="none" w="med" len="med"/>
                      <a:tailEnd type="none" w="med" len="med"/>
                    </a:lnB>
                    <a:solidFill>
                      <a:srgbClr val="FFFFCC"/>
                    </a:solidFill>
                  </a:tcPr>
                </a:tc>
                <a:tc>
                  <a:txBody>
                    <a:bodyPr/>
                    <a:lstStyle/>
                    <a:p>
                      <a:pPr marL="0" marR="0" lvl="0" indent="0" algn="ctr" rtl="0">
                        <a:spcBef>
                          <a:spcPts val="0"/>
                        </a:spcBef>
                        <a:buSzPct val="25000"/>
                        <a:buNone/>
                      </a:pPr>
                      <a:r>
                        <a:rPr lang="en-GB" sz="4400" u="none" strike="noStrike" cap="none" baseline="0">
                          <a:solidFill>
                            <a:srgbClr val="C00000"/>
                          </a:solidFill>
                        </a:rPr>
                        <a:t>69</a:t>
                      </a:r>
                    </a:p>
                  </a:txBody>
                  <a:tcPr marL="91450" marR="91450" marT="45725" marB="45725" anchor="ctr">
                    <a:lnL w="12700" cap="flat">
                      <a:solidFill>
                        <a:schemeClr val="dk1"/>
                      </a:solidFill>
                      <a:prstDash val="solid"/>
                      <a:round/>
                      <a:headEnd type="none" w="med" len="med"/>
                      <a:tailEnd type="none" w="med" len="med"/>
                    </a:lnL>
                    <a:lnR w="12700" cap="flat">
                      <a:solidFill>
                        <a:schemeClr val="dk1"/>
                      </a:solidFill>
                      <a:prstDash val="solid"/>
                      <a:round/>
                      <a:headEnd type="none" w="med" len="med"/>
                      <a:tailEnd type="none" w="med" len="med"/>
                    </a:lnR>
                    <a:lnT w="12700" cap="flat">
                      <a:solidFill>
                        <a:schemeClr val="dk1"/>
                      </a:solidFill>
                      <a:prstDash val="solid"/>
                      <a:round/>
                      <a:headEnd type="none" w="med" len="med"/>
                      <a:tailEnd type="none" w="med" len="med"/>
                    </a:lnT>
                    <a:lnB w="12700" cap="flat">
                      <a:solidFill>
                        <a:schemeClr val="dk1"/>
                      </a:solidFill>
                      <a:prstDash val="solid"/>
                      <a:round/>
                      <a:headEnd type="none" w="med" len="med"/>
                      <a:tailEnd type="none" w="med" len="med"/>
                    </a:lnB>
                    <a:solidFill>
                      <a:srgbClr val="FFFFCC"/>
                    </a:solidFill>
                  </a:tcPr>
                </a:tc>
              </a:tr>
              <a:tr h="936100">
                <a:tc>
                  <a:txBody>
                    <a:bodyPr/>
                    <a:lstStyle/>
                    <a:p>
                      <a:pPr marL="0" marR="0" lvl="0" indent="0" algn="l" rtl="0">
                        <a:spcBef>
                          <a:spcPts val="0"/>
                        </a:spcBef>
                        <a:buSzPct val="25000"/>
                        <a:buNone/>
                      </a:pPr>
                      <a:r>
                        <a:rPr lang="en-GB" sz="2800" b="1" u="none" strike="noStrike" cap="none" baseline="0">
                          <a:solidFill>
                            <a:srgbClr val="C00000"/>
                          </a:solidFill>
                        </a:rPr>
                        <a:t>Vagrants</a:t>
                      </a:r>
                    </a:p>
                  </a:txBody>
                  <a:tcPr marL="91450" marR="91450" marT="45725" marB="45725" anchor="ctr">
                    <a:lnL w="12700" cap="flat">
                      <a:solidFill>
                        <a:schemeClr val="dk1"/>
                      </a:solidFill>
                      <a:prstDash val="solid"/>
                      <a:round/>
                      <a:headEnd type="none" w="med" len="med"/>
                      <a:tailEnd type="none" w="med" len="med"/>
                    </a:lnL>
                    <a:lnR w="12700" cap="flat">
                      <a:solidFill>
                        <a:schemeClr val="dk1"/>
                      </a:solidFill>
                      <a:prstDash val="solid"/>
                      <a:round/>
                      <a:headEnd type="none" w="med" len="med"/>
                      <a:tailEnd type="none" w="med" len="med"/>
                    </a:lnR>
                    <a:lnT w="12700" cap="flat">
                      <a:solidFill>
                        <a:schemeClr val="dk1"/>
                      </a:solidFill>
                      <a:prstDash val="solid"/>
                      <a:round/>
                      <a:headEnd type="none" w="med" len="med"/>
                      <a:tailEnd type="none" w="med" len="med"/>
                    </a:lnT>
                    <a:lnB w="12700" cap="flat">
                      <a:solidFill>
                        <a:schemeClr val="dk1"/>
                      </a:solidFill>
                      <a:prstDash val="solid"/>
                      <a:round/>
                      <a:headEnd type="none" w="med" len="med"/>
                      <a:tailEnd type="none" w="med" len="med"/>
                    </a:lnB>
                    <a:solidFill>
                      <a:srgbClr val="FFFFCC"/>
                    </a:solidFill>
                  </a:tcPr>
                </a:tc>
                <a:tc>
                  <a:txBody>
                    <a:bodyPr/>
                    <a:lstStyle/>
                    <a:p>
                      <a:pPr marL="0" marR="0" lvl="0" indent="0" algn="ctr" rtl="0">
                        <a:lnSpc>
                          <a:spcPct val="100000"/>
                        </a:lnSpc>
                        <a:spcBef>
                          <a:spcPts val="0"/>
                        </a:spcBef>
                        <a:spcAft>
                          <a:spcPts val="0"/>
                        </a:spcAft>
                        <a:buClr>
                          <a:srgbClr val="C00000"/>
                        </a:buClr>
                        <a:buSzPct val="25000"/>
                        <a:buFont typeface="Calibri"/>
                        <a:buNone/>
                      </a:pPr>
                      <a:r>
                        <a:rPr lang="en-GB" sz="4400" u="none" strike="noStrike" cap="none" baseline="0">
                          <a:solidFill>
                            <a:srgbClr val="C00000"/>
                          </a:solidFill>
                        </a:rPr>
                        <a:t>58    </a:t>
                      </a:r>
                    </a:p>
                  </a:txBody>
                  <a:tcPr marL="91450" marR="91450" marT="45725" marB="45725" anchor="ctr">
                    <a:lnL w="12700" cap="flat">
                      <a:solidFill>
                        <a:schemeClr val="dk1"/>
                      </a:solidFill>
                      <a:prstDash val="solid"/>
                      <a:round/>
                      <a:headEnd type="none" w="med" len="med"/>
                      <a:tailEnd type="none" w="med" len="med"/>
                    </a:lnL>
                    <a:lnR w="12700" cap="flat">
                      <a:solidFill>
                        <a:schemeClr val="dk1"/>
                      </a:solidFill>
                      <a:prstDash val="solid"/>
                      <a:round/>
                      <a:headEnd type="none" w="med" len="med"/>
                      <a:tailEnd type="none" w="med" len="med"/>
                    </a:lnR>
                    <a:lnT w="12700" cap="flat">
                      <a:solidFill>
                        <a:schemeClr val="dk1"/>
                      </a:solidFill>
                      <a:prstDash val="solid"/>
                      <a:round/>
                      <a:headEnd type="none" w="med" len="med"/>
                      <a:tailEnd type="none" w="med" len="med"/>
                    </a:lnT>
                    <a:lnB w="12700" cap="flat">
                      <a:solidFill>
                        <a:schemeClr val="dk1"/>
                      </a:solidFill>
                      <a:prstDash val="solid"/>
                      <a:round/>
                      <a:headEnd type="none" w="med" len="med"/>
                      <a:tailEnd type="none" w="med" len="med"/>
                    </a:lnB>
                    <a:solidFill>
                      <a:srgbClr val="FFFFCC"/>
                    </a:solidFill>
                  </a:tcPr>
                </a:tc>
                <a:tc>
                  <a:txBody>
                    <a:bodyPr/>
                    <a:lstStyle/>
                    <a:p>
                      <a:pPr marL="0" marR="0" lvl="0" indent="0" algn="ctr" rtl="0">
                        <a:spcBef>
                          <a:spcPts val="0"/>
                        </a:spcBef>
                        <a:buSzPct val="25000"/>
                        <a:buNone/>
                      </a:pPr>
                      <a:r>
                        <a:rPr lang="en-GB" sz="4400" u="none" strike="noStrike" cap="none" baseline="0">
                          <a:solidFill>
                            <a:srgbClr val="C00000"/>
                          </a:solidFill>
                        </a:rPr>
                        <a:t>10</a:t>
                      </a:r>
                    </a:p>
                  </a:txBody>
                  <a:tcPr marL="91450" marR="91450" marT="45725" marB="45725" anchor="ctr">
                    <a:lnL w="12700" cap="flat">
                      <a:solidFill>
                        <a:schemeClr val="dk1"/>
                      </a:solidFill>
                      <a:prstDash val="solid"/>
                      <a:round/>
                      <a:headEnd type="none" w="med" len="med"/>
                      <a:tailEnd type="none" w="med" len="med"/>
                    </a:lnL>
                    <a:lnR w="12700" cap="flat">
                      <a:solidFill>
                        <a:schemeClr val="dk1"/>
                      </a:solidFill>
                      <a:prstDash val="solid"/>
                      <a:round/>
                      <a:headEnd type="none" w="med" len="med"/>
                      <a:tailEnd type="none" w="med" len="med"/>
                    </a:lnR>
                    <a:lnT w="12700" cap="flat">
                      <a:solidFill>
                        <a:schemeClr val="dk1"/>
                      </a:solidFill>
                      <a:prstDash val="solid"/>
                      <a:round/>
                      <a:headEnd type="none" w="med" len="med"/>
                      <a:tailEnd type="none" w="med" len="med"/>
                    </a:lnT>
                    <a:lnB w="12700" cap="flat">
                      <a:solidFill>
                        <a:schemeClr val="dk1"/>
                      </a:solidFill>
                      <a:prstDash val="solid"/>
                      <a:round/>
                      <a:headEnd type="none" w="med" len="med"/>
                      <a:tailEnd type="none" w="med" len="med"/>
                    </a:lnB>
                    <a:solidFill>
                      <a:srgbClr val="FFFFCC"/>
                    </a:solidFill>
                  </a:tcPr>
                </a:tc>
              </a:tr>
              <a:tr h="1008100">
                <a:tc>
                  <a:txBody>
                    <a:bodyPr/>
                    <a:lstStyle/>
                    <a:p>
                      <a:pPr marL="0" marR="0" lvl="0" indent="0" algn="l" rtl="0">
                        <a:spcBef>
                          <a:spcPts val="0"/>
                        </a:spcBef>
                        <a:buSzPct val="25000"/>
                        <a:buNone/>
                      </a:pPr>
                      <a:r>
                        <a:rPr lang="en-GB" sz="2800" b="1" u="none" strike="noStrike" cap="none" baseline="0">
                          <a:solidFill>
                            <a:srgbClr val="C00000"/>
                          </a:solidFill>
                        </a:rPr>
                        <a:t>Vagrants charged as  % of total charges</a:t>
                      </a:r>
                    </a:p>
                  </a:txBody>
                  <a:tcPr marL="91450" marR="91450" marT="45725" marB="45725" anchor="ctr">
                    <a:lnL w="12700" cap="flat">
                      <a:solidFill>
                        <a:schemeClr val="dk1"/>
                      </a:solidFill>
                      <a:prstDash val="solid"/>
                      <a:round/>
                      <a:headEnd type="none" w="med" len="med"/>
                      <a:tailEnd type="none" w="med" len="med"/>
                    </a:lnL>
                    <a:lnR w="12700" cap="flat">
                      <a:solidFill>
                        <a:schemeClr val="dk1"/>
                      </a:solidFill>
                      <a:prstDash val="solid"/>
                      <a:round/>
                      <a:headEnd type="none" w="med" len="med"/>
                      <a:tailEnd type="none" w="med" len="med"/>
                    </a:lnR>
                    <a:lnT w="12700" cap="flat">
                      <a:solidFill>
                        <a:schemeClr val="dk1"/>
                      </a:solidFill>
                      <a:prstDash val="solid"/>
                      <a:round/>
                      <a:headEnd type="none" w="med" len="med"/>
                      <a:tailEnd type="none" w="med" len="med"/>
                    </a:lnT>
                    <a:lnB w="12700" cap="flat">
                      <a:solidFill>
                        <a:schemeClr val="dk1"/>
                      </a:solidFill>
                      <a:prstDash val="solid"/>
                      <a:round/>
                      <a:headEnd type="none" w="med" len="med"/>
                      <a:tailEnd type="none" w="med" len="med"/>
                    </a:lnB>
                    <a:solidFill>
                      <a:srgbClr val="FFFFCC"/>
                    </a:solidFill>
                  </a:tcPr>
                </a:tc>
                <a:tc>
                  <a:txBody>
                    <a:bodyPr/>
                    <a:lstStyle/>
                    <a:p>
                      <a:pPr marL="0" marR="0" lvl="0" indent="0" algn="ctr" rtl="0">
                        <a:lnSpc>
                          <a:spcPct val="100000"/>
                        </a:lnSpc>
                        <a:spcBef>
                          <a:spcPts val="0"/>
                        </a:spcBef>
                        <a:spcAft>
                          <a:spcPts val="0"/>
                        </a:spcAft>
                        <a:buClr>
                          <a:srgbClr val="C00000"/>
                        </a:buClr>
                        <a:buSzPct val="25000"/>
                        <a:buFont typeface="Calibri"/>
                        <a:buNone/>
                      </a:pPr>
                      <a:r>
                        <a:rPr lang="en-GB" sz="4400" u="none" strike="noStrike" cap="none" baseline="0">
                          <a:solidFill>
                            <a:srgbClr val="C00000"/>
                          </a:solidFill>
                          <a:latin typeface="Calibri"/>
                          <a:ea typeface="Calibri"/>
                          <a:cs typeface="Calibri"/>
                          <a:sym typeface="Calibri"/>
                        </a:rPr>
                        <a:t>27%</a:t>
                      </a:r>
                    </a:p>
                  </a:txBody>
                  <a:tcPr marL="91450" marR="91450" marT="45725" marB="45725" anchor="ctr">
                    <a:lnL w="12700" cap="flat">
                      <a:solidFill>
                        <a:schemeClr val="dk1"/>
                      </a:solidFill>
                      <a:prstDash val="solid"/>
                      <a:round/>
                      <a:headEnd type="none" w="med" len="med"/>
                      <a:tailEnd type="none" w="med" len="med"/>
                    </a:lnL>
                    <a:lnR w="12700" cap="flat">
                      <a:solidFill>
                        <a:schemeClr val="dk1"/>
                      </a:solidFill>
                      <a:prstDash val="solid"/>
                      <a:round/>
                      <a:headEnd type="none" w="med" len="med"/>
                      <a:tailEnd type="none" w="med" len="med"/>
                    </a:lnR>
                    <a:lnT w="12700" cap="flat">
                      <a:solidFill>
                        <a:schemeClr val="dk1"/>
                      </a:solidFill>
                      <a:prstDash val="solid"/>
                      <a:round/>
                      <a:headEnd type="none" w="med" len="med"/>
                      <a:tailEnd type="none" w="med" len="med"/>
                    </a:lnT>
                    <a:lnB w="12700" cap="flat">
                      <a:solidFill>
                        <a:schemeClr val="dk1"/>
                      </a:solidFill>
                      <a:prstDash val="solid"/>
                      <a:round/>
                      <a:headEnd type="none" w="med" len="med"/>
                      <a:tailEnd type="none" w="med" len="med"/>
                    </a:lnB>
                    <a:solidFill>
                      <a:srgbClr val="FFFFCC"/>
                    </a:solidFill>
                  </a:tcPr>
                </a:tc>
                <a:tc>
                  <a:txBody>
                    <a:bodyPr/>
                    <a:lstStyle/>
                    <a:p>
                      <a:pPr marL="0" marR="0" lvl="0" indent="0" algn="ctr" rtl="0">
                        <a:lnSpc>
                          <a:spcPct val="100000"/>
                        </a:lnSpc>
                        <a:spcBef>
                          <a:spcPts val="0"/>
                        </a:spcBef>
                        <a:spcAft>
                          <a:spcPts val="0"/>
                        </a:spcAft>
                        <a:buClr>
                          <a:srgbClr val="C00000"/>
                        </a:buClr>
                        <a:buSzPct val="25000"/>
                        <a:buFont typeface="Calibri"/>
                        <a:buNone/>
                      </a:pPr>
                      <a:r>
                        <a:rPr lang="en-GB" sz="4400" u="none" strike="noStrike" cap="none" baseline="0">
                          <a:solidFill>
                            <a:srgbClr val="C00000"/>
                          </a:solidFill>
                        </a:rPr>
                        <a:t>13%</a:t>
                      </a:r>
                    </a:p>
                  </a:txBody>
                  <a:tcPr marL="91450" marR="91450" marT="45725" marB="45725" anchor="ctr">
                    <a:lnL w="12700" cap="flat">
                      <a:solidFill>
                        <a:schemeClr val="dk1"/>
                      </a:solidFill>
                      <a:prstDash val="solid"/>
                      <a:round/>
                      <a:headEnd type="none" w="med" len="med"/>
                      <a:tailEnd type="none" w="med" len="med"/>
                    </a:lnL>
                    <a:lnR w="12700" cap="flat">
                      <a:solidFill>
                        <a:schemeClr val="dk1"/>
                      </a:solidFill>
                      <a:prstDash val="solid"/>
                      <a:round/>
                      <a:headEnd type="none" w="med" len="med"/>
                      <a:tailEnd type="none" w="med" len="med"/>
                    </a:lnR>
                    <a:lnT w="12700" cap="flat">
                      <a:solidFill>
                        <a:schemeClr val="dk1"/>
                      </a:solidFill>
                      <a:prstDash val="solid"/>
                      <a:round/>
                      <a:headEnd type="none" w="med" len="med"/>
                      <a:tailEnd type="none" w="med" len="med"/>
                    </a:lnT>
                    <a:lnB w="12700" cap="flat">
                      <a:solidFill>
                        <a:schemeClr val="dk1"/>
                      </a:solidFill>
                      <a:prstDash val="solid"/>
                      <a:round/>
                      <a:headEnd type="none" w="med" len="med"/>
                      <a:tailEnd type="none" w="med" len="med"/>
                    </a:lnB>
                    <a:solidFill>
                      <a:srgbClr val="FFFFCC"/>
                    </a:solidFill>
                  </a:tcPr>
                </a:tc>
              </a:tr>
            </a:tbl>
          </a:graphicData>
        </a:graphic>
      </p:graphicFrame>
      <p:sp>
        <p:nvSpPr>
          <p:cNvPr id="186" name="Shape 186"/>
          <p:cNvSpPr txBox="1"/>
          <p:nvPr/>
        </p:nvSpPr>
        <p:spPr>
          <a:xfrm>
            <a:off x="0" y="260647"/>
            <a:ext cx="9144000" cy="1077217"/>
          </a:xfrm>
          <a:prstGeom prst="rect">
            <a:avLst/>
          </a:prstGeom>
          <a:noFill/>
          <a:ln>
            <a:noFill/>
          </a:ln>
        </p:spPr>
        <p:txBody>
          <a:bodyPr lIns="91425" tIns="45700" rIns="91425" bIns="45700" anchor="t" anchorCtr="0">
            <a:normAutofit/>
          </a:bodyPr>
          <a:lstStyle/>
          <a:p>
            <a:pPr marL="0" marR="0" lvl="0" indent="0" algn="ctr" rtl="0">
              <a:spcBef>
                <a:spcPts val="0"/>
              </a:spcBef>
              <a:spcAft>
                <a:spcPts val="0"/>
              </a:spcAft>
              <a:buSzPct val="25000"/>
              <a:buNone/>
            </a:pPr>
            <a:r>
              <a:rPr lang="en-GB" sz="3200" b="0" i="0" u="none" strike="noStrike" cap="none" baseline="0">
                <a:solidFill>
                  <a:srgbClr val="7030A0"/>
                </a:solidFill>
                <a:latin typeface="Arial"/>
                <a:ea typeface="Arial"/>
                <a:cs typeface="Arial"/>
                <a:sym typeface="Arial"/>
              </a:rPr>
              <a:t>Arrests and Summonses for Drink offences Kirkby Stephen and Kirkby Lonsdale (1893-1900)</a:t>
            </a:r>
          </a:p>
        </p:txBody>
      </p:sp>
    </p:spTree>
  </p:cSld>
  <p:clrMapOvr>
    <a:masterClrMapping/>
  </p:clrMapOvr>
  <p:transition spd="slow">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Shape 192"/>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rmAutofit/>
          </a:bodyPr>
          <a:lstStyle/>
          <a:p>
            <a:pPr marL="0" marR="0" lvl="0" indent="0" algn="r" rtl="0">
              <a:spcBef>
                <a:spcPts val="0"/>
              </a:spcBef>
              <a:spcAft>
                <a:spcPts val="0"/>
              </a:spcAft>
              <a:buSzPct val="25000"/>
              <a:buNone/>
            </a:pPr>
            <a:r>
              <a:rPr lang="en-GB"/>
              <a:t> </a:t>
            </a:r>
          </a:p>
        </p:txBody>
      </p:sp>
      <p:graphicFrame>
        <p:nvGraphicFramePr>
          <p:cNvPr id="193" name="Shape 193"/>
          <p:cNvGraphicFramePr/>
          <p:nvPr/>
        </p:nvGraphicFramePr>
        <p:xfrm>
          <a:off x="395535" y="1397000"/>
          <a:ext cx="8640975" cy="4273825"/>
        </p:xfrm>
        <a:graphic>
          <a:graphicData uri="http://schemas.openxmlformats.org/drawingml/2006/table">
            <a:tbl>
              <a:tblPr firstRow="1" bandRow="1">
                <a:noFill/>
                <a:tableStyleId>{E0D26872-C2F2-49C1-928B-F9297CF98BF0}</a:tableStyleId>
              </a:tblPr>
              <a:tblGrid>
                <a:gridCol w="3528400"/>
                <a:gridCol w="2520275"/>
                <a:gridCol w="2592300"/>
              </a:tblGrid>
              <a:tr h="1743975">
                <a:tc>
                  <a:txBody>
                    <a:bodyPr/>
                    <a:lstStyle/>
                    <a:p>
                      <a:pPr marL="0" marR="0" lvl="0" indent="0" algn="ctr" rtl="0">
                        <a:lnSpc>
                          <a:spcPct val="100000"/>
                        </a:lnSpc>
                        <a:spcBef>
                          <a:spcPts val="0"/>
                        </a:spcBef>
                        <a:spcAft>
                          <a:spcPts val="0"/>
                        </a:spcAft>
                        <a:buClr>
                          <a:schemeClr val="dk1"/>
                        </a:buClr>
                        <a:buFont typeface="Calibri"/>
                        <a:buNone/>
                      </a:pPr>
                      <a:endParaRPr sz="1800" u="none" strike="noStrike" cap="none" baseline="0">
                        <a:solidFill>
                          <a:srgbClr val="C00000"/>
                        </a:solidFill>
                      </a:endParaRPr>
                    </a:p>
                  </a:txBody>
                  <a:tcPr marL="91450" marR="91450" marT="45725" marB="45725" anchor="ctr">
                    <a:lnL w="12700" cap="flat">
                      <a:solidFill>
                        <a:schemeClr val="dk1"/>
                      </a:solidFill>
                      <a:prstDash val="solid"/>
                      <a:round/>
                      <a:headEnd type="none" w="med" len="med"/>
                      <a:tailEnd type="none" w="med" len="med"/>
                    </a:lnL>
                    <a:lnR w="12700" cap="flat">
                      <a:solidFill>
                        <a:schemeClr val="dk1"/>
                      </a:solidFill>
                      <a:prstDash val="solid"/>
                      <a:round/>
                      <a:headEnd type="none" w="med" len="med"/>
                      <a:tailEnd type="none" w="med" len="med"/>
                    </a:lnR>
                    <a:lnT w="12700" cap="flat">
                      <a:solidFill>
                        <a:schemeClr val="dk1"/>
                      </a:solidFill>
                      <a:prstDash val="solid"/>
                      <a:round/>
                      <a:headEnd type="none" w="med" len="med"/>
                      <a:tailEnd type="none" w="med" len="med"/>
                    </a:lnT>
                    <a:lnB w="12700" cap="flat">
                      <a:solidFill>
                        <a:schemeClr val="dk1"/>
                      </a:solidFill>
                      <a:prstDash val="solid"/>
                      <a:round/>
                      <a:headEnd type="none" w="med" len="med"/>
                      <a:tailEnd type="none" w="med" len="med"/>
                    </a:lnB>
                    <a:solidFill>
                      <a:srgbClr val="FFFFCC"/>
                    </a:solidFill>
                  </a:tcPr>
                </a:tc>
                <a:tc>
                  <a:txBody>
                    <a:bodyPr/>
                    <a:lstStyle/>
                    <a:p>
                      <a:pPr marL="0" marR="0" lvl="0" indent="0" algn="ctr" rtl="0">
                        <a:spcBef>
                          <a:spcPts val="0"/>
                        </a:spcBef>
                        <a:buSzPct val="25000"/>
                        <a:buNone/>
                      </a:pPr>
                      <a:r>
                        <a:rPr lang="en-GB" sz="4400" u="none" strike="noStrike" cap="none" baseline="0">
                          <a:solidFill>
                            <a:srgbClr val="C00000"/>
                          </a:solidFill>
                        </a:rPr>
                        <a:t>Kirkby Stephen</a:t>
                      </a:r>
                    </a:p>
                  </a:txBody>
                  <a:tcPr marL="91450" marR="91450" marT="45725" marB="45725">
                    <a:lnL w="12700" cap="flat">
                      <a:solidFill>
                        <a:schemeClr val="dk1"/>
                      </a:solidFill>
                      <a:prstDash val="solid"/>
                      <a:round/>
                      <a:headEnd type="none" w="med" len="med"/>
                      <a:tailEnd type="none" w="med" len="med"/>
                    </a:lnL>
                    <a:lnR w="12700" cap="flat">
                      <a:solidFill>
                        <a:schemeClr val="dk1"/>
                      </a:solidFill>
                      <a:prstDash val="solid"/>
                      <a:round/>
                      <a:headEnd type="none" w="med" len="med"/>
                      <a:tailEnd type="none" w="med" len="med"/>
                    </a:lnR>
                    <a:lnT w="12700" cap="flat">
                      <a:solidFill>
                        <a:schemeClr val="dk1"/>
                      </a:solidFill>
                      <a:prstDash val="solid"/>
                      <a:round/>
                      <a:headEnd type="none" w="med" len="med"/>
                      <a:tailEnd type="none" w="med" len="med"/>
                    </a:lnT>
                    <a:lnB w="12700" cap="flat">
                      <a:solidFill>
                        <a:schemeClr val="dk1"/>
                      </a:solidFill>
                      <a:prstDash val="solid"/>
                      <a:round/>
                      <a:headEnd type="none" w="med" len="med"/>
                      <a:tailEnd type="none" w="med" len="med"/>
                    </a:lnB>
                    <a:solidFill>
                      <a:srgbClr val="FFFFCC"/>
                    </a:solidFill>
                  </a:tcPr>
                </a:tc>
                <a:tc>
                  <a:txBody>
                    <a:bodyPr/>
                    <a:lstStyle/>
                    <a:p>
                      <a:pPr marL="0" marR="0" lvl="0" indent="0" algn="ctr" rtl="0">
                        <a:lnSpc>
                          <a:spcPct val="100000"/>
                        </a:lnSpc>
                        <a:spcBef>
                          <a:spcPts val="0"/>
                        </a:spcBef>
                        <a:spcAft>
                          <a:spcPts val="0"/>
                        </a:spcAft>
                        <a:buClr>
                          <a:srgbClr val="C00000"/>
                        </a:buClr>
                        <a:buSzPct val="25000"/>
                        <a:buFont typeface="Calibri"/>
                        <a:buNone/>
                      </a:pPr>
                      <a:r>
                        <a:rPr lang="en-GB" sz="4400" u="none" strike="noStrike" cap="none" baseline="0">
                          <a:solidFill>
                            <a:srgbClr val="C00000"/>
                          </a:solidFill>
                        </a:rPr>
                        <a:t>Kirkby Lonsdale</a:t>
                      </a:r>
                    </a:p>
                  </a:txBody>
                  <a:tcPr marL="91450" marR="91450" marT="45725" marB="45725">
                    <a:lnL w="12700" cap="flat">
                      <a:solidFill>
                        <a:schemeClr val="dk1"/>
                      </a:solidFill>
                      <a:prstDash val="solid"/>
                      <a:round/>
                      <a:headEnd type="none" w="med" len="med"/>
                      <a:tailEnd type="none" w="med" len="med"/>
                    </a:lnL>
                    <a:lnR w="12700" cap="flat">
                      <a:solidFill>
                        <a:schemeClr val="dk1"/>
                      </a:solidFill>
                      <a:prstDash val="solid"/>
                      <a:round/>
                      <a:headEnd type="none" w="med" len="med"/>
                      <a:tailEnd type="none" w="med" len="med"/>
                    </a:lnR>
                    <a:lnT w="12700" cap="flat">
                      <a:solidFill>
                        <a:schemeClr val="dk1"/>
                      </a:solidFill>
                      <a:prstDash val="solid"/>
                      <a:round/>
                      <a:headEnd type="none" w="med" len="med"/>
                      <a:tailEnd type="none" w="med" len="med"/>
                    </a:lnT>
                    <a:lnB w="12700" cap="flat">
                      <a:solidFill>
                        <a:schemeClr val="dk1"/>
                      </a:solidFill>
                      <a:prstDash val="solid"/>
                      <a:round/>
                      <a:headEnd type="none" w="med" len="med"/>
                      <a:tailEnd type="none" w="med" len="med"/>
                    </a:lnB>
                    <a:solidFill>
                      <a:srgbClr val="FFFFCC"/>
                    </a:solidFill>
                  </a:tcPr>
                </a:tc>
              </a:tr>
              <a:tr h="2384150">
                <a:tc>
                  <a:txBody>
                    <a:bodyPr/>
                    <a:lstStyle/>
                    <a:p>
                      <a:pPr marL="0" marR="0" lvl="0" indent="0" algn="ctr" rtl="0">
                        <a:lnSpc>
                          <a:spcPct val="100000"/>
                        </a:lnSpc>
                        <a:spcBef>
                          <a:spcPts val="0"/>
                        </a:spcBef>
                        <a:spcAft>
                          <a:spcPts val="0"/>
                        </a:spcAft>
                        <a:buClr>
                          <a:srgbClr val="C00000"/>
                        </a:buClr>
                        <a:buSzPct val="25000"/>
                        <a:buFont typeface="Calibri"/>
                        <a:buNone/>
                      </a:pPr>
                      <a:r>
                        <a:rPr lang="en-GB" sz="3200" b="1" u="none" strike="noStrike" cap="none" baseline="0">
                          <a:solidFill>
                            <a:srgbClr val="C00000"/>
                          </a:solidFill>
                          <a:latin typeface="Calibri"/>
                          <a:ea typeface="Calibri"/>
                          <a:cs typeface="Calibri"/>
                          <a:sym typeface="Calibri"/>
                        </a:rPr>
                        <a:t>Vagrants charged with drink offences </a:t>
                      </a:r>
                    </a:p>
                    <a:p>
                      <a:pPr marL="0" marR="0" lvl="0" indent="0" algn="ctr" rtl="0">
                        <a:lnSpc>
                          <a:spcPct val="100000"/>
                        </a:lnSpc>
                        <a:spcBef>
                          <a:spcPts val="0"/>
                        </a:spcBef>
                        <a:spcAft>
                          <a:spcPts val="0"/>
                        </a:spcAft>
                        <a:buClr>
                          <a:srgbClr val="C00000"/>
                        </a:buClr>
                        <a:buSzPct val="25000"/>
                        <a:buFont typeface="Calibri"/>
                        <a:buNone/>
                      </a:pPr>
                      <a:r>
                        <a:rPr lang="en-GB" sz="3200" b="1" u="none" strike="noStrike" cap="none" baseline="0">
                          <a:solidFill>
                            <a:srgbClr val="C00000"/>
                          </a:solidFill>
                          <a:latin typeface="Calibri"/>
                          <a:ea typeface="Calibri"/>
                          <a:cs typeface="Calibri"/>
                          <a:sym typeface="Calibri"/>
                        </a:rPr>
                        <a:t>expressed as a percentage of all vagrant offenders</a:t>
                      </a:r>
                    </a:p>
                  </a:txBody>
                  <a:tcPr marL="91450" marR="91450" marT="45725" marB="45725" anchor="ctr">
                    <a:lnL w="12700" cap="flat">
                      <a:solidFill>
                        <a:schemeClr val="dk1"/>
                      </a:solidFill>
                      <a:prstDash val="solid"/>
                      <a:round/>
                      <a:headEnd type="none" w="med" len="med"/>
                      <a:tailEnd type="none" w="med" len="med"/>
                    </a:lnL>
                    <a:lnR w="12700" cap="flat">
                      <a:solidFill>
                        <a:schemeClr val="dk1"/>
                      </a:solidFill>
                      <a:prstDash val="solid"/>
                      <a:round/>
                      <a:headEnd type="none" w="med" len="med"/>
                      <a:tailEnd type="none" w="med" len="med"/>
                    </a:lnR>
                    <a:lnT w="12700" cap="flat">
                      <a:solidFill>
                        <a:schemeClr val="dk1"/>
                      </a:solidFill>
                      <a:prstDash val="solid"/>
                      <a:round/>
                      <a:headEnd type="none" w="med" len="med"/>
                      <a:tailEnd type="none" w="med" len="med"/>
                    </a:lnT>
                    <a:lnB w="12700" cap="flat">
                      <a:solidFill>
                        <a:schemeClr val="dk1"/>
                      </a:solidFill>
                      <a:prstDash val="solid"/>
                      <a:round/>
                      <a:headEnd type="none" w="med" len="med"/>
                      <a:tailEnd type="none" w="med" len="med"/>
                    </a:lnB>
                    <a:solidFill>
                      <a:srgbClr val="FFFFCC"/>
                    </a:solidFill>
                  </a:tcPr>
                </a:tc>
                <a:tc>
                  <a:txBody>
                    <a:bodyPr/>
                    <a:lstStyle/>
                    <a:p>
                      <a:pPr marL="0" marR="0" lvl="0" indent="0" algn="ctr" rtl="0">
                        <a:lnSpc>
                          <a:spcPct val="200000"/>
                        </a:lnSpc>
                        <a:spcBef>
                          <a:spcPts val="0"/>
                        </a:spcBef>
                        <a:spcAft>
                          <a:spcPts val="600"/>
                        </a:spcAft>
                        <a:buSzPct val="25000"/>
                        <a:buNone/>
                      </a:pPr>
                      <a:r>
                        <a:rPr lang="en-GB" sz="4800" b="1" u="none" strike="noStrike" cap="none" baseline="0">
                          <a:solidFill>
                            <a:srgbClr val="C00000"/>
                          </a:solidFill>
                          <a:latin typeface="Calibri"/>
                          <a:ea typeface="Calibri"/>
                          <a:cs typeface="Calibri"/>
                          <a:sym typeface="Calibri"/>
                        </a:rPr>
                        <a:t>31%</a:t>
                      </a:r>
                    </a:p>
                  </a:txBody>
                  <a:tcPr marL="68575" marR="68575" marT="0" marB="0" anchor="ctr">
                    <a:lnL w="12700" cap="flat">
                      <a:solidFill>
                        <a:schemeClr val="dk1"/>
                      </a:solidFill>
                      <a:prstDash val="solid"/>
                      <a:round/>
                      <a:headEnd type="none" w="med" len="med"/>
                      <a:tailEnd type="none" w="med" len="med"/>
                    </a:lnL>
                    <a:lnR w="12700" cap="flat">
                      <a:solidFill>
                        <a:schemeClr val="dk1"/>
                      </a:solidFill>
                      <a:prstDash val="solid"/>
                      <a:round/>
                      <a:headEnd type="none" w="med" len="med"/>
                      <a:tailEnd type="none" w="med" len="med"/>
                    </a:lnR>
                    <a:lnT w="12700" cap="flat">
                      <a:solidFill>
                        <a:schemeClr val="dk1"/>
                      </a:solidFill>
                      <a:prstDash val="solid"/>
                      <a:round/>
                      <a:headEnd type="none" w="med" len="med"/>
                      <a:tailEnd type="none" w="med" len="med"/>
                    </a:lnT>
                    <a:lnB w="12700" cap="flat">
                      <a:solidFill>
                        <a:schemeClr val="dk1"/>
                      </a:solidFill>
                      <a:prstDash val="solid"/>
                      <a:round/>
                      <a:headEnd type="none" w="med" len="med"/>
                      <a:tailEnd type="none" w="med" len="med"/>
                    </a:lnB>
                    <a:solidFill>
                      <a:srgbClr val="FFFFCC"/>
                    </a:solidFill>
                  </a:tcPr>
                </a:tc>
                <a:tc>
                  <a:txBody>
                    <a:bodyPr/>
                    <a:lstStyle/>
                    <a:p>
                      <a:pPr marL="0" marR="0" lvl="0" indent="0" algn="ctr" rtl="0">
                        <a:lnSpc>
                          <a:spcPct val="200000"/>
                        </a:lnSpc>
                        <a:spcBef>
                          <a:spcPts val="0"/>
                        </a:spcBef>
                        <a:spcAft>
                          <a:spcPts val="600"/>
                        </a:spcAft>
                        <a:buSzPct val="25000"/>
                        <a:buNone/>
                      </a:pPr>
                      <a:r>
                        <a:rPr lang="en-GB" sz="4800" b="1" u="none" strike="noStrike" cap="none" baseline="0">
                          <a:solidFill>
                            <a:srgbClr val="C00000"/>
                          </a:solidFill>
                          <a:latin typeface="Calibri"/>
                          <a:ea typeface="Calibri"/>
                          <a:cs typeface="Calibri"/>
                          <a:sym typeface="Calibri"/>
                        </a:rPr>
                        <a:t>5%</a:t>
                      </a:r>
                    </a:p>
                  </a:txBody>
                  <a:tcPr marL="68575" marR="68575" marT="0" marB="0" anchor="ctr">
                    <a:lnL w="12700" cap="flat">
                      <a:solidFill>
                        <a:schemeClr val="dk1"/>
                      </a:solidFill>
                      <a:prstDash val="solid"/>
                      <a:round/>
                      <a:headEnd type="none" w="med" len="med"/>
                      <a:tailEnd type="none" w="med" len="med"/>
                    </a:lnL>
                    <a:lnR w="12700" cap="flat">
                      <a:solidFill>
                        <a:schemeClr val="dk1"/>
                      </a:solidFill>
                      <a:prstDash val="solid"/>
                      <a:round/>
                      <a:headEnd type="none" w="med" len="med"/>
                      <a:tailEnd type="none" w="med" len="med"/>
                    </a:lnR>
                    <a:lnT w="12700" cap="flat">
                      <a:solidFill>
                        <a:schemeClr val="dk1"/>
                      </a:solidFill>
                      <a:prstDash val="solid"/>
                      <a:round/>
                      <a:headEnd type="none" w="med" len="med"/>
                      <a:tailEnd type="none" w="med" len="med"/>
                    </a:lnT>
                    <a:lnB w="12700" cap="flat">
                      <a:solidFill>
                        <a:schemeClr val="dk1"/>
                      </a:solidFill>
                      <a:prstDash val="solid"/>
                      <a:round/>
                      <a:headEnd type="none" w="med" len="med"/>
                      <a:tailEnd type="none" w="med" len="med"/>
                    </a:lnB>
                    <a:solidFill>
                      <a:srgbClr val="FFFFCC"/>
                    </a:solidFill>
                  </a:tcPr>
                </a:tc>
              </a:tr>
            </a:tbl>
          </a:graphicData>
        </a:graphic>
      </p:graphicFrame>
      <p:sp>
        <p:nvSpPr>
          <p:cNvPr id="194" name="Shape 194"/>
          <p:cNvSpPr txBox="1"/>
          <p:nvPr/>
        </p:nvSpPr>
        <p:spPr>
          <a:xfrm>
            <a:off x="467543" y="260647"/>
            <a:ext cx="8280919" cy="1077217"/>
          </a:xfrm>
          <a:prstGeom prst="rect">
            <a:avLst/>
          </a:prstGeom>
          <a:noFill/>
          <a:ln>
            <a:noFill/>
          </a:ln>
        </p:spPr>
        <p:txBody>
          <a:bodyPr lIns="91425" tIns="45700" rIns="91425" bIns="45700" anchor="t" anchorCtr="0">
            <a:normAutofit/>
          </a:bodyPr>
          <a:lstStyle/>
          <a:p>
            <a:pPr marL="0" marR="0" lvl="0" indent="0" algn="ctr" rtl="0">
              <a:spcBef>
                <a:spcPts val="0"/>
              </a:spcBef>
              <a:spcAft>
                <a:spcPts val="0"/>
              </a:spcAft>
              <a:buSzPct val="25000"/>
              <a:buNone/>
            </a:pPr>
            <a:r>
              <a:rPr lang="en-GB" sz="3200" b="0" i="0" u="none" strike="noStrike" cap="none" baseline="0">
                <a:solidFill>
                  <a:srgbClr val="7030A0"/>
                </a:solidFill>
                <a:latin typeface="Arial"/>
                <a:ea typeface="Arial"/>
                <a:cs typeface="Arial"/>
                <a:sym typeface="Arial"/>
              </a:rPr>
              <a:t>Arrests and Summonses, Kirkby Stephen and Kirkby Lonsdale (1893-1900)</a:t>
            </a:r>
          </a:p>
        </p:txBody>
      </p:sp>
    </p:spTree>
  </p:cSld>
  <p:clrMapOvr>
    <a:masterClrMapping/>
  </p:clrMapOvr>
  <p:transition spd="slow">
    <p:cu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Shape 20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rmAutofit/>
          </a:bodyPr>
          <a:lstStyle/>
          <a:p>
            <a:pPr marL="0" marR="0" lvl="0" indent="0" algn="r" rtl="0">
              <a:spcBef>
                <a:spcPts val="0"/>
              </a:spcBef>
              <a:spcAft>
                <a:spcPts val="0"/>
              </a:spcAft>
              <a:buSzPct val="25000"/>
              <a:buNone/>
            </a:pPr>
            <a:r>
              <a:rPr lang="en-GB"/>
              <a:t> </a:t>
            </a:r>
          </a:p>
        </p:txBody>
      </p:sp>
      <p:sp>
        <p:nvSpPr>
          <p:cNvPr id="201" name="Shape 201"/>
          <p:cNvSpPr txBox="1"/>
          <p:nvPr/>
        </p:nvSpPr>
        <p:spPr>
          <a:xfrm>
            <a:off x="251519" y="476672"/>
            <a:ext cx="8712967" cy="6555640"/>
          </a:xfrm>
          <a:prstGeom prst="rect">
            <a:avLst/>
          </a:prstGeom>
          <a:noFill/>
          <a:ln>
            <a:noFill/>
          </a:ln>
        </p:spPr>
        <p:txBody>
          <a:bodyPr lIns="91425" tIns="45700" rIns="91425" bIns="45700" anchor="t" anchorCtr="0">
            <a:normAutofit/>
          </a:bodyPr>
          <a:lstStyle/>
          <a:p>
            <a:pPr marL="0" marR="0" lvl="0" indent="0" algn="l" rtl="0">
              <a:spcBef>
                <a:spcPts val="0"/>
              </a:spcBef>
              <a:spcAft>
                <a:spcPts val="0"/>
              </a:spcAft>
              <a:buSzPct val="25000"/>
              <a:buNone/>
            </a:pPr>
            <a:r>
              <a:rPr lang="en-GB" sz="2800" b="0" i="0" u="none" strike="noStrike" cap="none" baseline="0">
                <a:solidFill>
                  <a:srgbClr val="C00000"/>
                </a:solidFill>
                <a:latin typeface="Arial"/>
                <a:ea typeface="Arial"/>
                <a:cs typeface="Arial"/>
                <a:sym typeface="Arial"/>
              </a:rPr>
              <a:t>In both places, the police targeted vagrants.</a:t>
            </a:r>
          </a:p>
          <a:p>
            <a:pPr marL="0" marR="0" lvl="0" indent="0" algn="l" rtl="0">
              <a:spcBef>
                <a:spcPts val="0"/>
              </a:spcBef>
              <a:spcAft>
                <a:spcPts val="0"/>
              </a:spcAft>
              <a:buNone/>
            </a:pPr>
            <a:endParaRPr sz="2800" b="0" i="0" u="none" strike="noStrike" cap="none" baseline="0">
              <a:solidFill>
                <a:srgbClr val="C00000"/>
              </a:solidFill>
              <a:latin typeface="Arial"/>
              <a:ea typeface="Arial"/>
              <a:cs typeface="Arial"/>
              <a:sym typeface="Arial"/>
            </a:endParaRPr>
          </a:p>
          <a:p>
            <a:pPr marL="0" marR="0" lvl="0" indent="0" algn="l" rtl="0">
              <a:spcBef>
                <a:spcPts val="0"/>
              </a:spcBef>
              <a:spcAft>
                <a:spcPts val="0"/>
              </a:spcAft>
              <a:buSzPct val="25000"/>
              <a:buNone/>
            </a:pPr>
            <a:r>
              <a:rPr lang="en-GB" sz="2800" b="0" i="0" u="none" strike="noStrike" cap="none" baseline="0">
                <a:solidFill>
                  <a:srgbClr val="C00000"/>
                </a:solidFill>
                <a:latin typeface="Arial"/>
                <a:ea typeface="Arial"/>
                <a:cs typeface="Arial"/>
                <a:sym typeface="Arial"/>
              </a:rPr>
              <a:t>In Kirkby Lonsdale, tourism was important, with rich and respectable visitors coming from across the UK. Begging was the problem that concerned people in the town, and this is what vagrants were arrested for.</a:t>
            </a:r>
          </a:p>
          <a:p>
            <a:pPr marL="0" marR="0" lvl="0" indent="0" algn="l" rtl="0">
              <a:spcBef>
                <a:spcPts val="0"/>
              </a:spcBef>
              <a:spcAft>
                <a:spcPts val="0"/>
              </a:spcAft>
              <a:buNone/>
            </a:pPr>
            <a:endParaRPr sz="2800" b="0" i="0" u="none" strike="noStrike" cap="none" baseline="0">
              <a:solidFill>
                <a:srgbClr val="C00000"/>
              </a:solidFill>
              <a:latin typeface="Arial"/>
              <a:ea typeface="Arial"/>
              <a:cs typeface="Arial"/>
              <a:sym typeface="Arial"/>
            </a:endParaRPr>
          </a:p>
          <a:p>
            <a:pPr marL="0" marR="0" lvl="0" indent="0" algn="l" rtl="0">
              <a:spcBef>
                <a:spcPts val="0"/>
              </a:spcBef>
              <a:spcAft>
                <a:spcPts val="0"/>
              </a:spcAft>
              <a:buSzPct val="25000"/>
              <a:buNone/>
            </a:pPr>
            <a:r>
              <a:rPr lang="en-GB" sz="2800" b="0" i="0" u="none" strike="noStrike" cap="none" baseline="0">
                <a:solidFill>
                  <a:srgbClr val="C00000"/>
                </a:solidFill>
                <a:latin typeface="Arial"/>
                <a:ea typeface="Arial"/>
                <a:cs typeface="Arial"/>
                <a:sym typeface="Arial"/>
              </a:rPr>
              <a:t>In Kirkby Stephen, temperance was important, drunkenness was the problem that concerned people in the town, and this is what vagrants were arrested for. </a:t>
            </a:r>
          </a:p>
          <a:p>
            <a:pPr marL="0" marR="0" lvl="0" indent="0" algn="l" rtl="0">
              <a:spcBef>
                <a:spcPts val="0"/>
              </a:spcBef>
              <a:spcAft>
                <a:spcPts val="0"/>
              </a:spcAft>
              <a:buNone/>
            </a:pPr>
            <a:endParaRPr sz="2800" b="0" i="0" u="none" strike="noStrike" cap="none" baseline="0">
              <a:solidFill>
                <a:srgbClr val="C00000"/>
              </a:solidFill>
              <a:latin typeface="Arial"/>
              <a:ea typeface="Arial"/>
              <a:cs typeface="Arial"/>
              <a:sym typeface="Arial"/>
            </a:endParaRPr>
          </a:p>
          <a:p>
            <a:pPr marL="0" marR="0" lvl="0" indent="0" algn="l" rtl="0">
              <a:spcBef>
                <a:spcPts val="0"/>
              </a:spcBef>
              <a:spcAft>
                <a:spcPts val="0"/>
              </a:spcAft>
              <a:buSzPct val="25000"/>
              <a:buNone/>
            </a:pPr>
            <a:r>
              <a:rPr lang="en-GB" sz="2800" b="0" i="0" u="none" strike="noStrike" cap="none" baseline="0">
                <a:solidFill>
                  <a:srgbClr val="C00000"/>
                </a:solidFill>
                <a:latin typeface="Arial"/>
                <a:ea typeface="Arial"/>
                <a:cs typeface="Arial"/>
                <a:sym typeface="Arial"/>
              </a:rPr>
              <a:t>The police exercised their discretion and responded to local pressures, cultural or economic.</a:t>
            </a:r>
          </a:p>
          <a:p>
            <a:pPr marL="0" marR="0" lvl="0" indent="0" algn="l" rtl="0">
              <a:spcBef>
                <a:spcPts val="0"/>
              </a:spcBef>
              <a:spcAft>
                <a:spcPts val="0"/>
              </a:spcAft>
              <a:buSzPct val="25000"/>
              <a:buNone/>
            </a:pPr>
            <a:r>
              <a:rPr lang="en-GB" sz="2800" b="0" i="0" u="none" strike="noStrike" cap="none" baseline="0">
                <a:solidFill>
                  <a:schemeClr val="dk1"/>
                </a:solidFill>
                <a:latin typeface="Arial"/>
                <a:ea typeface="Arial"/>
                <a:cs typeface="Arial"/>
                <a:sym typeface="Arial"/>
              </a:rPr>
              <a:t> </a:t>
            </a:r>
          </a:p>
        </p:txBody>
      </p:sp>
    </p:spTree>
  </p:cSld>
  <p:clrMapOvr>
    <a:masterClrMapping/>
  </p:clrMapOvr>
  <p:transition spd="slow">
    <p:cu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Shape 207"/>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rmAutofit/>
          </a:bodyPr>
          <a:lstStyle/>
          <a:p>
            <a:pPr marL="0" marR="0" lvl="0" indent="0" algn="r" rtl="0">
              <a:spcBef>
                <a:spcPts val="0"/>
              </a:spcBef>
              <a:spcAft>
                <a:spcPts val="0"/>
              </a:spcAft>
              <a:buSzPct val="25000"/>
              <a:buNone/>
            </a:pPr>
            <a:r>
              <a:rPr lang="en-GB"/>
              <a:t> </a:t>
            </a:r>
          </a:p>
        </p:txBody>
      </p:sp>
      <p:sp>
        <p:nvSpPr>
          <p:cNvPr id="208" name="Shape 208"/>
          <p:cNvSpPr txBox="1"/>
          <p:nvPr/>
        </p:nvSpPr>
        <p:spPr>
          <a:xfrm>
            <a:off x="539552" y="404663"/>
            <a:ext cx="8136903" cy="4524315"/>
          </a:xfrm>
          <a:prstGeom prst="rect">
            <a:avLst/>
          </a:prstGeom>
          <a:noFill/>
          <a:ln>
            <a:noFill/>
          </a:ln>
        </p:spPr>
        <p:txBody>
          <a:bodyPr lIns="91425" tIns="45700" rIns="91425" bIns="45700" anchor="t" anchorCtr="0">
            <a:normAutofit/>
          </a:bodyPr>
          <a:lstStyle/>
          <a:p>
            <a:pPr marL="0" marR="0" lvl="0" indent="0" algn="l" rtl="0">
              <a:spcBef>
                <a:spcPts val="0"/>
              </a:spcBef>
              <a:spcAft>
                <a:spcPts val="0"/>
              </a:spcAft>
              <a:buSzPct val="25000"/>
              <a:buNone/>
            </a:pPr>
            <a:r>
              <a:rPr lang="en-GB" sz="1800" b="0" i="0" u="none" strike="noStrike" cap="none" baseline="0">
                <a:solidFill>
                  <a:schemeClr val="dk1"/>
                </a:solidFill>
                <a:latin typeface="Arial"/>
                <a:ea typeface="Arial"/>
                <a:cs typeface="Arial"/>
                <a:sym typeface="Arial"/>
              </a:rPr>
              <a:t>Billington, L., 1988. Revivalism and Popular Religion. In: E.M. Sigsworth, ed, </a:t>
            </a:r>
            <a:r>
              <a:rPr lang="en-GB" sz="1800" b="0" i="1" u="none" strike="noStrike" cap="none" baseline="0">
                <a:solidFill>
                  <a:schemeClr val="dk1"/>
                </a:solidFill>
                <a:latin typeface="Arial"/>
                <a:ea typeface="Arial"/>
                <a:cs typeface="Arial"/>
                <a:sym typeface="Arial"/>
              </a:rPr>
              <a:t>In search of Victorian values: aspects of nineteenth-century thought and society. </a:t>
            </a:r>
            <a:r>
              <a:rPr lang="en-GB" sz="1800" b="0" i="0" u="none" strike="noStrike" cap="none" baseline="0">
                <a:solidFill>
                  <a:schemeClr val="dk1"/>
                </a:solidFill>
                <a:latin typeface="Arial"/>
                <a:ea typeface="Arial"/>
                <a:cs typeface="Arial"/>
                <a:sym typeface="Arial"/>
              </a:rPr>
              <a:t>Manchester</a:t>
            </a:r>
          </a:p>
          <a:p>
            <a:pPr marL="0" marR="0" lvl="0" indent="0" algn="l" rtl="0">
              <a:spcBef>
                <a:spcPts val="0"/>
              </a:spcBef>
              <a:spcAft>
                <a:spcPts val="0"/>
              </a:spcAft>
              <a:buSzPct val="25000"/>
              <a:buNone/>
            </a:pPr>
            <a:r>
              <a:rPr lang="en-GB" sz="1800" b="0" i="0" u="none" strike="noStrike" cap="none" baseline="0">
                <a:solidFill>
                  <a:schemeClr val="dk1"/>
                </a:solidFill>
                <a:latin typeface="Arial"/>
                <a:ea typeface="Arial"/>
                <a:cs typeface="Arial"/>
                <a:sym typeface="Arial"/>
              </a:rPr>
              <a:t>Crockett, A., 2005. Rural-Urban Churchgoing in Victorian England. </a:t>
            </a:r>
            <a:r>
              <a:rPr lang="en-GB" sz="1800" b="0" i="1" u="none" strike="noStrike" cap="none" baseline="0">
                <a:solidFill>
                  <a:schemeClr val="dk1"/>
                </a:solidFill>
                <a:latin typeface="Arial"/>
                <a:ea typeface="Arial"/>
                <a:cs typeface="Arial"/>
                <a:sym typeface="Arial"/>
              </a:rPr>
              <a:t>Rural History, </a:t>
            </a:r>
            <a:r>
              <a:rPr lang="en-GB" sz="1800" b="0" i="0" u="none" strike="noStrike" cap="none" baseline="0">
                <a:solidFill>
                  <a:schemeClr val="dk1"/>
                </a:solidFill>
                <a:latin typeface="Arial"/>
                <a:ea typeface="Arial"/>
                <a:cs typeface="Arial"/>
                <a:sym typeface="Arial"/>
              </a:rPr>
              <a:t>16(01), pp. 53. (Supply of chapels in rural areas was key to attnedance)</a:t>
            </a:r>
          </a:p>
          <a:p>
            <a:pPr marL="0" marR="0" lvl="0" indent="0" algn="l" rtl="0">
              <a:spcBef>
                <a:spcPts val="0"/>
              </a:spcBef>
              <a:spcAft>
                <a:spcPts val="0"/>
              </a:spcAft>
              <a:buNone/>
            </a:pPr>
            <a:endParaRPr sz="1800" b="0" i="0" u="none" strike="noStrike" cap="none" baseline="0">
              <a:solidFill>
                <a:schemeClr val="dk1"/>
              </a:solidFill>
              <a:latin typeface="Arial"/>
              <a:ea typeface="Arial"/>
              <a:cs typeface="Arial"/>
              <a:sym typeface="Arial"/>
            </a:endParaRPr>
          </a:p>
          <a:p>
            <a:pPr marL="0" marR="0" lvl="0" indent="0" algn="l" rtl="0">
              <a:spcBef>
                <a:spcPts val="0"/>
              </a:spcBef>
              <a:spcAft>
                <a:spcPts val="0"/>
              </a:spcAft>
              <a:buSzPct val="25000"/>
              <a:buNone/>
            </a:pPr>
            <a:r>
              <a:rPr lang="en-GB" sz="1800" b="0" i="0" u="none" strike="noStrike" cap="none" baseline="0">
                <a:solidFill>
                  <a:schemeClr val="dk1"/>
                </a:solidFill>
                <a:latin typeface="Arial"/>
                <a:ea typeface="Arial"/>
                <a:cs typeface="Arial"/>
                <a:sym typeface="Arial"/>
              </a:rPr>
              <a:t>historians have ignored temperance as a dead end but Victorians obsessed with alcohol. Dingle, A.E., 1980. </a:t>
            </a:r>
            <a:r>
              <a:rPr lang="en-GB" sz="1800" b="0" i="1" u="none" strike="noStrike" cap="none" baseline="0">
                <a:solidFill>
                  <a:schemeClr val="dk1"/>
                </a:solidFill>
                <a:latin typeface="Arial"/>
                <a:ea typeface="Arial"/>
                <a:cs typeface="Arial"/>
                <a:sym typeface="Arial"/>
              </a:rPr>
              <a:t>Campaign for prohibition in Victorian England : The United Kingdom Alliance 1872-1895.</a:t>
            </a:r>
          </a:p>
          <a:p>
            <a:pPr marL="0" marR="0" lvl="0" indent="0" algn="l" rtl="0">
              <a:spcBef>
                <a:spcPts val="0"/>
              </a:spcBef>
              <a:spcAft>
                <a:spcPts val="0"/>
              </a:spcAft>
              <a:buNone/>
            </a:pPr>
            <a:endParaRPr sz="1800" b="0" i="1" u="none" strike="noStrike" cap="none" baseline="0">
              <a:solidFill>
                <a:schemeClr val="dk1"/>
              </a:solidFill>
              <a:latin typeface="Arial"/>
              <a:ea typeface="Arial"/>
              <a:cs typeface="Arial"/>
              <a:sym typeface="Arial"/>
            </a:endParaRPr>
          </a:p>
          <a:p>
            <a:pPr marL="0" marR="0" lvl="0" indent="0" algn="l" rtl="0">
              <a:spcBef>
                <a:spcPts val="0"/>
              </a:spcBef>
              <a:spcAft>
                <a:spcPts val="0"/>
              </a:spcAft>
              <a:buSzPct val="25000"/>
              <a:buNone/>
            </a:pPr>
            <a:r>
              <a:rPr lang="en-GB" sz="1800" b="0" i="0" u="none" strike="noStrike" cap="none" baseline="0">
                <a:solidFill>
                  <a:schemeClr val="dk1"/>
                </a:solidFill>
                <a:latin typeface="Arial"/>
                <a:ea typeface="Arial"/>
                <a:cs typeface="Arial"/>
                <a:sym typeface="Arial"/>
              </a:rPr>
              <a:t>Shiman, L.L., 1988. </a:t>
            </a:r>
            <a:r>
              <a:rPr lang="en-GB" sz="1800" b="0" i="1" u="none" strike="noStrike" cap="none" baseline="0">
                <a:solidFill>
                  <a:schemeClr val="dk1"/>
                </a:solidFill>
                <a:latin typeface="Arial"/>
                <a:ea typeface="Arial"/>
                <a:cs typeface="Arial"/>
                <a:sym typeface="Arial"/>
              </a:rPr>
              <a:t>Crusade against drink in Victorian England</a:t>
            </a:r>
          </a:p>
          <a:p>
            <a:pPr marL="0" marR="0" lvl="0" indent="0" algn="l" rtl="0">
              <a:spcBef>
                <a:spcPts val="0"/>
              </a:spcBef>
              <a:spcAft>
                <a:spcPts val="0"/>
              </a:spcAft>
              <a:buSzPct val="25000"/>
              <a:buNone/>
            </a:pPr>
            <a:r>
              <a:rPr lang="en-GB" sz="1800" b="0" i="0" u="none" strike="noStrike" cap="none" baseline="0">
                <a:solidFill>
                  <a:schemeClr val="dk1"/>
                </a:solidFill>
                <a:latin typeface="Arial"/>
                <a:ea typeface="Arial"/>
                <a:cs typeface="Arial"/>
                <a:sym typeface="Arial"/>
              </a:rPr>
              <a:t>Temperance and Methodism organised the social life of many workers Teetotalers working class men could be aggressive, not concerned for the conventions of respectability. </a:t>
            </a:r>
          </a:p>
          <a:p>
            <a:pPr marL="0" marR="0" lvl="0" indent="0" algn="l" rtl="0">
              <a:spcBef>
                <a:spcPts val="0"/>
              </a:spcBef>
              <a:spcAft>
                <a:spcPts val="0"/>
              </a:spcAft>
              <a:buNone/>
            </a:pPr>
            <a:endParaRPr sz="1800" b="0" i="0" u="none" strike="noStrike" cap="none" baseline="0">
              <a:solidFill>
                <a:schemeClr val="dk1"/>
              </a:solidFill>
              <a:latin typeface="Arial"/>
              <a:ea typeface="Arial"/>
              <a:cs typeface="Arial"/>
              <a:sym typeface="Arial"/>
            </a:endParaRPr>
          </a:p>
        </p:txBody>
      </p:sp>
    </p:spTree>
  </p:cSld>
  <p:clrMapOvr>
    <a:masterClrMapping/>
  </p:clrMapOvr>
  <p:transition spd="slow">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Shape 92"/>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rmAutofit/>
          </a:bodyPr>
          <a:lstStyle/>
          <a:p>
            <a:pPr marL="0" marR="0" lvl="0" indent="0" algn="r" rtl="0">
              <a:spcBef>
                <a:spcPts val="0"/>
              </a:spcBef>
              <a:spcAft>
                <a:spcPts val="0"/>
              </a:spcAft>
              <a:buSzPct val="25000"/>
              <a:buNone/>
            </a:pPr>
            <a:r>
              <a:rPr lang="en-GB"/>
              <a:t> </a:t>
            </a:r>
          </a:p>
        </p:txBody>
      </p:sp>
      <p:sp>
        <p:nvSpPr>
          <p:cNvPr id="93" name="Shape 93"/>
          <p:cNvSpPr txBox="1"/>
          <p:nvPr/>
        </p:nvSpPr>
        <p:spPr>
          <a:xfrm>
            <a:off x="6740572" y="2182505"/>
            <a:ext cx="2403376" cy="2492990"/>
          </a:xfrm>
          <a:prstGeom prst="rect">
            <a:avLst/>
          </a:prstGeom>
          <a:noFill/>
          <a:ln>
            <a:noFill/>
          </a:ln>
        </p:spPr>
        <p:txBody>
          <a:bodyPr lIns="91425" tIns="45700" rIns="91425" bIns="45700" anchor="t" anchorCtr="0">
            <a:normAutofit/>
          </a:bodyPr>
          <a:lstStyle/>
          <a:p>
            <a:pPr marL="0" marR="0" lvl="0" indent="0" algn="ctr" rtl="0">
              <a:spcBef>
                <a:spcPts val="0"/>
              </a:spcBef>
              <a:spcAft>
                <a:spcPts val="0"/>
              </a:spcAft>
              <a:buSzPct val="25000"/>
              <a:buNone/>
            </a:pPr>
            <a:r>
              <a:rPr lang="en-GB" sz="2800" b="1" i="0" u="none" strike="noStrike" cap="none" baseline="0" dirty="0">
                <a:solidFill>
                  <a:srgbClr val="C00000"/>
                </a:solidFill>
                <a:latin typeface="Calibri"/>
                <a:ea typeface="Calibri"/>
                <a:cs typeface="Calibri"/>
                <a:sym typeface="Calibri"/>
              </a:rPr>
              <a:t>Kirkby Stephen</a:t>
            </a:r>
          </a:p>
          <a:p>
            <a:pPr marL="0" marR="0" lvl="0" indent="0" algn="l" rtl="0">
              <a:spcBef>
                <a:spcPts val="0"/>
              </a:spcBef>
              <a:spcAft>
                <a:spcPts val="0"/>
              </a:spcAft>
              <a:buNone/>
            </a:pPr>
            <a:endParaRPr sz="2800" b="1" i="0" u="none" strike="noStrike" cap="none" baseline="0" dirty="0">
              <a:solidFill>
                <a:srgbClr val="C00000"/>
              </a:solidFill>
              <a:latin typeface="Calibri"/>
              <a:ea typeface="Calibri"/>
              <a:cs typeface="Calibri"/>
              <a:sym typeface="Calibri"/>
            </a:endParaRPr>
          </a:p>
          <a:p>
            <a:pPr marL="0" marR="0" lvl="0" indent="0" algn="l" rtl="0">
              <a:spcBef>
                <a:spcPts val="0"/>
              </a:spcBef>
              <a:spcAft>
                <a:spcPts val="0"/>
              </a:spcAft>
              <a:buSzPct val="25000"/>
              <a:buNone/>
            </a:pPr>
            <a:r>
              <a:rPr lang="en-GB" sz="2400" b="1" i="0" u="none" strike="noStrike" cap="none" baseline="0" dirty="0">
                <a:solidFill>
                  <a:srgbClr val="C00000"/>
                </a:solidFill>
                <a:latin typeface="Calibri"/>
                <a:ea typeface="Calibri"/>
                <a:cs typeface="Calibri"/>
                <a:sym typeface="Calibri"/>
              </a:rPr>
              <a:t>Pennine town in the county of Westmorland</a:t>
            </a:r>
          </a:p>
        </p:txBody>
      </p:sp>
      <p:pic>
        <p:nvPicPr>
          <p:cNvPr id="94" name="Shape 94"/>
          <p:cNvPicPr preferRelativeResize="0"/>
          <p:nvPr/>
        </p:nvPicPr>
        <p:blipFill rotWithShape="1">
          <a:blip r:embed="rId3">
            <a:alphaModFix/>
          </a:blip>
          <a:srcRect/>
          <a:stretch/>
        </p:blipFill>
        <p:spPr>
          <a:xfrm>
            <a:off x="0" y="116631"/>
            <a:ext cx="6228183" cy="6566652"/>
          </a:xfrm>
          <a:prstGeom prst="rect">
            <a:avLst/>
          </a:prstGeom>
          <a:noFill/>
          <a:ln>
            <a:noFill/>
          </a:ln>
        </p:spPr>
      </p:pic>
      <p:cxnSp>
        <p:nvCxnSpPr>
          <p:cNvPr id="95" name="Shape 95"/>
          <p:cNvCxnSpPr/>
          <p:nvPr/>
        </p:nvCxnSpPr>
        <p:spPr>
          <a:xfrm flipH="1">
            <a:off x="5364088" y="2636911"/>
            <a:ext cx="1800199" cy="1296143"/>
          </a:xfrm>
          <a:prstGeom prst="straightConnector1">
            <a:avLst/>
          </a:prstGeom>
          <a:noFill/>
          <a:ln w="50800" cap="flat">
            <a:solidFill>
              <a:srgbClr val="FF0000"/>
            </a:solidFill>
            <a:prstDash val="solid"/>
            <a:round/>
            <a:headEnd type="none" w="med" len="med"/>
            <a:tailEnd type="stealth" w="lg" len="lg"/>
          </a:ln>
        </p:spPr>
      </p:cxnSp>
      <p:pic>
        <p:nvPicPr>
          <p:cNvPr id="2" name="Picture 1"/>
          <p:cNvPicPr>
            <a:picLocks noChangeAspect="1"/>
          </p:cNvPicPr>
          <p:nvPr/>
        </p:nvPicPr>
        <p:blipFill>
          <a:blip r:embed="rId4"/>
          <a:stretch>
            <a:fillRect/>
          </a:stretch>
        </p:blipFill>
        <p:spPr>
          <a:xfrm rot="2579452">
            <a:off x="4285893" y="4993439"/>
            <a:ext cx="2066723" cy="1566808"/>
          </a:xfrm>
          <a:prstGeom prst="rect">
            <a:avLst/>
          </a:prstGeom>
        </p:spPr>
      </p:pic>
      <p:sp>
        <p:nvSpPr>
          <p:cNvPr id="3" name="TextBox 2"/>
          <p:cNvSpPr txBox="1"/>
          <p:nvPr/>
        </p:nvSpPr>
        <p:spPr>
          <a:xfrm>
            <a:off x="6155152" y="5476496"/>
            <a:ext cx="2412380" cy="954107"/>
          </a:xfrm>
          <a:prstGeom prst="rect">
            <a:avLst/>
          </a:prstGeom>
          <a:noFill/>
        </p:spPr>
        <p:txBody>
          <a:bodyPr wrap="square" rtlCol="0">
            <a:spAutoFit/>
          </a:bodyPr>
          <a:lstStyle/>
          <a:p>
            <a:pPr lvl="0" algn="ctr">
              <a:buSzPct val="25000"/>
            </a:pPr>
            <a:r>
              <a:rPr lang="en-GB" sz="2800" b="1" dirty="0">
                <a:solidFill>
                  <a:srgbClr val="C00000"/>
                </a:solidFill>
                <a:latin typeface="Calibri"/>
                <a:ea typeface="Calibri"/>
                <a:cs typeface="Calibri"/>
                <a:sym typeface="Calibri"/>
              </a:rPr>
              <a:t>Kirkby </a:t>
            </a:r>
            <a:r>
              <a:rPr lang="en-GB" sz="2800" b="1" dirty="0" smtClean="0">
                <a:solidFill>
                  <a:srgbClr val="C00000"/>
                </a:solidFill>
                <a:latin typeface="Calibri"/>
                <a:ea typeface="Calibri"/>
                <a:cs typeface="Calibri"/>
                <a:sym typeface="Calibri"/>
              </a:rPr>
              <a:t>Lonsdale</a:t>
            </a:r>
            <a:endParaRPr lang="en-GB" sz="2800" b="1" dirty="0">
              <a:solidFill>
                <a:srgbClr val="C00000"/>
              </a:solidFill>
              <a:latin typeface="Calibri"/>
              <a:ea typeface="Calibri"/>
              <a:cs typeface="Calibri"/>
              <a:sym typeface="Calibri"/>
            </a:endParaRPr>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p:nvPr/>
        </p:nvSpPr>
        <p:spPr>
          <a:xfrm>
            <a:off x="5005214" y="166142"/>
            <a:ext cx="4138785" cy="6617196"/>
          </a:xfrm>
          <a:prstGeom prst="rect">
            <a:avLst/>
          </a:prstGeom>
          <a:noFill/>
          <a:ln>
            <a:noFill/>
          </a:ln>
        </p:spPr>
        <p:txBody>
          <a:bodyPr lIns="91425" tIns="45700" rIns="91425" bIns="45700" anchor="t" anchorCtr="0">
            <a:normAutofit/>
          </a:bodyPr>
          <a:lstStyle/>
          <a:p>
            <a:pPr marL="0" marR="0" lvl="0" indent="0" algn="ctr" rtl="0">
              <a:spcBef>
                <a:spcPts val="0"/>
              </a:spcBef>
              <a:spcAft>
                <a:spcPts val="0"/>
              </a:spcAft>
              <a:buSzPct val="25000"/>
              <a:buNone/>
            </a:pPr>
            <a:r>
              <a:rPr lang="en-GB" sz="3200" b="1" i="0" u="none" strike="noStrike" cap="none" baseline="0">
                <a:solidFill>
                  <a:srgbClr val="C00000"/>
                </a:solidFill>
                <a:latin typeface="Calibri"/>
                <a:ea typeface="Calibri"/>
                <a:cs typeface="Calibri"/>
                <a:sym typeface="Calibri"/>
              </a:rPr>
              <a:t>Kirkby Stephen</a:t>
            </a:r>
          </a:p>
          <a:p>
            <a:pPr marL="0" marR="0" lvl="0" indent="0" algn="ctr" rtl="0">
              <a:spcBef>
                <a:spcPts val="0"/>
              </a:spcBef>
              <a:spcAft>
                <a:spcPts val="0"/>
              </a:spcAft>
              <a:buSzPct val="25000"/>
              <a:buNone/>
            </a:pPr>
            <a:r>
              <a:rPr lang="en-GB" sz="3200" b="1" i="0" u="none" strike="noStrike" cap="none" baseline="0">
                <a:solidFill>
                  <a:srgbClr val="7030A0"/>
                </a:solidFill>
                <a:latin typeface="Calibri"/>
                <a:ea typeface="Calibri"/>
                <a:cs typeface="Calibri"/>
                <a:sym typeface="Calibri"/>
              </a:rPr>
              <a:t>Population c.1500</a:t>
            </a:r>
          </a:p>
          <a:p>
            <a:pPr marL="0" marR="0" lvl="0" indent="0" algn="ctr" rtl="0">
              <a:spcBef>
                <a:spcPts val="0"/>
              </a:spcBef>
              <a:spcAft>
                <a:spcPts val="0"/>
              </a:spcAft>
              <a:buNone/>
            </a:pPr>
            <a:endParaRPr sz="3200" b="1" i="0" u="none" strike="noStrike" cap="none" baseline="0">
              <a:solidFill>
                <a:srgbClr val="C00000"/>
              </a:solidFill>
              <a:latin typeface="Calibri"/>
              <a:ea typeface="Calibri"/>
              <a:cs typeface="Calibri"/>
              <a:sym typeface="Calibri"/>
            </a:endParaRPr>
          </a:p>
          <a:p>
            <a:pPr marL="0" marR="0" lvl="0" indent="0" algn="ctr" rtl="0">
              <a:spcBef>
                <a:spcPts val="0"/>
              </a:spcBef>
              <a:spcAft>
                <a:spcPts val="0"/>
              </a:spcAft>
              <a:buSzPct val="25000"/>
              <a:buNone/>
            </a:pPr>
            <a:r>
              <a:rPr lang="en-GB" sz="3200" b="1" i="0" u="none" strike="noStrike" cap="none" baseline="0">
                <a:solidFill>
                  <a:srgbClr val="C00000"/>
                </a:solidFill>
                <a:latin typeface="Calibri"/>
                <a:ea typeface="Calibri"/>
                <a:cs typeface="Calibri"/>
                <a:sym typeface="Calibri"/>
              </a:rPr>
              <a:t>The Temperance Movement</a:t>
            </a:r>
          </a:p>
          <a:p>
            <a:pPr marL="0" marR="0" lvl="0" indent="0" algn="ctr" rtl="0">
              <a:spcBef>
                <a:spcPts val="0"/>
              </a:spcBef>
              <a:spcAft>
                <a:spcPts val="0"/>
              </a:spcAft>
              <a:buSzPct val="25000"/>
              <a:buNone/>
            </a:pPr>
            <a:r>
              <a:rPr lang="en-GB" sz="2800" b="0" i="0" u="none" strike="noStrike" cap="none" baseline="0">
                <a:solidFill>
                  <a:srgbClr val="7030A0"/>
                </a:solidFill>
                <a:latin typeface="Arial"/>
                <a:ea typeface="Arial"/>
                <a:cs typeface="Arial"/>
                <a:sym typeface="Arial"/>
              </a:rPr>
              <a:t>Four Temperance Inns, one Temperance Hall, four Bands of Hope, one Rechabite ‘tent’, and an annual Temperance Demonstration</a:t>
            </a:r>
          </a:p>
          <a:p>
            <a:pPr marL="0" marR="0" lvl="0" indent="0" algn="ctr" rtl="0">
              <a:spcBef>
                <a:spcPts val="0"/>
              </a:spcBef>
              <a:spcAft>
                <a:spcPts val="0"/>
              </a:spcAft>
              <a:buNone/>
            </a:pPr>
            <a:endParaRPr sz="3200" b="1" i="0" u="none" strike="noStrike" cap="none" baseline="0">
              <a:solidFill>
                <a:srgbClr val="C00000"/>
              </a:solidFill>
              <a:latin typeface="Calibri"/>
              <a:ea typeface="Calibri"/>
              <a:cs typeface="Calibri"/>
              <a:sym typeface="Calibri"/>
            </a:endParaRPr>
          </a:p>
          <a:p>
            <a:pPr marL="0" marR="0" lvl="0" indent="0" algn="ctr" rtl="0">
              <a:spcBef>
                <a:spcPts val="0"/>
              </a:spcBef>
              <a:spcAft>
                <a:spcPts val="0"/>
              </a:spcAft>
              <a:buNone/>
            </a:pPr>
            <a:endParaRPr sz="3200" b="1" i="0" u="none" strike="noStrike" cap="none" baseline="0">
              <a:solidFill>
                <a:srgbClr val="C00000"/>
              </a:solidFill>
              <a:latin typeface="Calibri"/>
              <a:ea typeface="Calibri"/>
              <a:cs typeface="Calibri"/>
              <a:sym typeface="Calibri"/>
            </a:endParaRPr>
          </a:p>
          <a:p>
            <a:pPr marL="0" marR="0" lvl="0" indent="0" algn="ctr" rtl="0">
              <a:spcBef>
                <a:spcPts val="0"/>
              </a:spcBef>
              <a:spcAft>
                <a:spcPts val="0"/>
              </a:spcAft>
              <a:buNone/>
            </a:pPr>
            <a:endParaRPr sz="3200" b="1" i="0" u="none" strike="noStrike" cap="none" baseline="0">
              <a:solidFill>
                <a:srgbClr val="C00000"/>
              </a:solidFill>
              <a:latin typeface="Calibri"/>
              <a:ea typeface="Calibri"/>
              <a:cs typeface="Calibri"/>
              <a:sym typeface="Calibri"/>
            </a:endParaRPr>
          </a:p>
        </p:txBody>
      </p:sp>
      <p:sp>
        <p:nvSpPr>
          <p:cNvPr id="102" name="Shape 102"/>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rmAutofit/>
          </a:bodyPr>
          <a:lstStyle/>
          <a:p>
            <a:pPr marL="0" marR="0" lvl="0" indent="0" algn="r" rtl="0">
              <a:spcBef>
                <a:spcPts val="0"/>
              </a:spcBef>
              <a:spcAft>
                <a:spcPts val="0"/>
              </a:spcAft>
              <a:buSzPct val="25000"/>
              <a:buNone/>
            </a:pPr>
            <a:r>
              <a:rPr lang="en-GB"/>
              <a:t> </a:t>
            </a:r>
          </a:p>
        </p:txBody>
      </p:sp>
      <p:sp>
        <p:nvSpPr>
          <p:cNvPr id="103" name="Shape 103"/>
          <p:cNvSpPr txBox="1"/>
          <p:nvPr/>
        </p:nvSpPr>
        <p:spPr>
          <a:xfrm>
            <a:off x="5238403" y="5780782"/>
            <a:ext cx="3672407" cy="954106"/>
          </a:xfrm>
          <a:prstGeom prst="rect">
            <a:avLst/>
          </a:prstGeom>
          <a:noFill/>
          <a:ln>
            <a:noFill/>
          </a:ln>
        </p:spPr>
        <p:txBody>
          <a:bodyPr lIns="91425" tIns="45700" rIns="91425" bIns="45700" anchor="t" anchorCtr="0">
            <a:normAutofit/>
          </a:bodyPr>
          <a:lstStyle/>
          <a:p>
            <a:pPr marL="0" marR="0" lvl="0" indent="0" algn="l" rtl="0">
              <a:spcBef>
                <a:spcPts val="0"/>
              </a:spcBef>
              <a:spcAft>
                <a:spcPts val="0"/>
              </a:spcAft>
              <a:buSzPct val="25000"/>
              <a:buNone/>
            </a:pPr>
            <a:r>
              <a:rPr lang="en-GB" sz="1400" b="0" i="0" u="none" strike="noStrike" cap="none" baseline="0">
                <a:solidFill>
                  <a:srgbClr val="C00000"/>
                </a:solidFill>
                <a:latin typeface="Arial"/>
                <a:ea typeface="Arial"/>
                <a:cs typeface="Arial"/>
                <a:sym typeface="Arial"/>
              </a:rPr>
              <a:t>Shepherd, M.E., 2003. </a:t>
            </a:r>
            <a:r>
              <a:rPr lang="en-GB" sz="1400" b="0" i="1" u="none" strike="noStrike" cap="none" baseline="0">
                <a:solidFill>
                  <a:srgbClr val="C00000"/>
                </a:solidFill>
                <a:latin typeface="Arial"/>
                <a:ea typeface="Arial"/>
                <a:cs typeface="Arial"/>
                <a:sym typeface="Arial"/>
              </a:rPr>
              <a:t>From Hellgill to Bridge End : aspects of economic and social change in the Upper Eden Valley 1840-95.</a:t>
            </a:r>
          </a:p>
          <a:p>
            <a:pPr marL="0" marR="0" lvl="0" indent="0" algn="l" rtl="0">
              <a:spcBef>
                <a:spcPts val="0"/>
              </a:spcBef>
              <a:spcAft>
                <a:spcPts val="0"/>
              </a:spcAft>
              <a:buNone/>
            </a:pPr>
            <a:endParaRPr sz="1400" b="0" i="0" u="none" strike="noStrike" cap="none" baseline="0">
              <a:solidFill>
                <a:schemeClr val="dk1"/>
              </a:solidFill>
              <a:latin typeface="Arial"/>
              <a:ea typeface="Arial"/>
              <a:cs typeface="Arial"/>
              <a:sym typeface="Arial"/>
            </a:endParaRPr>
          </a:p>
        </p:txBody>
      </p:sp>
      <p:pic>
        <p:nvPicPr>
          <p:cNvPr id="104" name="Shape 104"/>
          <p:cNvPicPr preferRelativeResize="0"/>
          <p:nvPr/>
        </p:nvPicPr>
        <p:blipFill rotWithShape="1">
          <a:blip r:embed="rId3">
            <a:alphaModFix/>
          </a:blip>
          <a:srcRect/>
          <a:stretch/>
        </p:blipFill>
        <p:spPr>
          <a:xfrm>
            <a:off x="7975" y="199678"/>
            <a:ext cx="4997238" cy="5711130"/>
          </a:xfrm>
          <a:prstGeom prst="rect">
            <a:avLst/>
          </a:prstGeom>
          <a:noFill/>
          <a:ln>
            <a:noFill/>
          </a:ln>
        </p:spPr>
      </p:pic>
    </p:spTree>
  </p:cSld>
  <p:clrMapOvr>
    <a:masterClrMapping/>
  </p:clrMapOvr>
  <p:transition spd="slow">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Shape 11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rmAutofit/>
          </a:bodyPr>
          <a:lstStyle/>
          <a:p>
            <a:pPr marL="0" marR="0" lvl="0" indent="0" algn="r" rtl="0">
              <a:spcBef>
                <a:spcPts val="0"/>
              </a:spcBef>
              <a:spcAft>
                <a:spcPts val="0"/>
              </a:spcAft>
              <a:buSzPct val="25000"/>
              <a:buNone/>
            </a:pPr>
            <a:r>
              <a:rPr lang="en-GB"/>
              <a:t> </a:t>
            </a:r>
          </a:p>
        </p:txBody>
      </p:sp>
      <p:sp>
        <p:nvSpPr>
          <p:cNvPr id="111" name="Shape 111"/>
          <p:cNvSpPr txBox="1"/>
          <p:nvPr/>
        </p:nvSpPr>
        <p:spPr>
          <a:xfrm>
            <a:off x="179511" y="6334780"/>
            <a:ext cx="8784976" cy="523219"/>
          </a:xfrm>
          <a:prstGeom prst="rect">
            <a:avLst/>
          </a:prstGeom>
          <a:noFill/>
          <a:ln>
            <a:noFill/>
          </a:ln>
        </p:spPr>
        <p:txBody>
          <a:bodyPr lIns="91425" tIns="45700" rIns="91425" bIns="45700" anchor="t" anchorCtr="0">
            <a:normAutofit/>
          </a:bodyPr>
          <a:lstStyle/>
          <a:p>
            <a:pPr marL="0" marR="0" lvl="0" indent="0" algn="l" rtl="0">
              <a:spcBef>
                <a:spcPts val="0"/>
              </a:spcBef>
              <a:spcAft>
                <a:spcPts val="0"/>
              </a:spcAft>
              <a:buSzPct val="25000"/>
              <a:buNone/>
            </a:pPr>
            <a:r>
              <a:rPr lang="en-GB" sz="1400" b="0" i="0" u="none" strike="noStrike" cap="none" baseline="0">
                <a:solidFill>
                  <a:srgbClr val="C00000"/>
                </a:solidFill>
                <a:latin typeface="Arial"/>
                <a:ea typeface="Arial"/>
                <a:cs typeface="Arial"/>
                <a:sym typeface="Arial"/>
              </a:rPr>
              <a:t>Clarke, D.F., 1983. </a:t>
            </a:r>
            <a:r>
              <a:rPr lang="en-GB" sz="1400" b="0" i="1" u="none" strike="noStrike" cap="none" baseline="0">
                <a:solidFill>
                  <a:srgbClr val="C00000"/>
                </a:solidFill>
                <a:latin typeface="Arial"/>
                <a:ea typeface="Arial"/>
                <a:cs typeface="Arial"/>
                <a:sym typeface="Arial"/>
              </a:rPr>
              <a:t>An Isolated Holy Community: Methodism in the Upper Eden Valley, Westmorland.</a:t>
            </a:r>
          </a:p>
          <a:p>
            <a:pPr marL="0" marR="0" lvl="0" indent="0" algn="l" rtl="0">
              <a:spcBef>
                <a:spcPts val="0"/>
              </a:spcBef>
              <a:spcAft>
                <a:spcPts val="0"/>
              </a:spcAft>
              <a:buSzPct val="25000"/>
              <a:buNone/>
            </a:pPr>
            <a:r>
              <a:rPr lang="en-GB" sz="1400" b="0" i="1" u="none" strike="noStrike" cap="none" baseline="0">
                <a:solidFill>
                  <a:srgbClr val="C00000"/>
                </a:solidFill>
                <a:latin typeface="Arial"/>
                <a:ea typeface="Arial"/>
                <a:cs typeface="Arial"/>
                <a:sym typeface="Arial"/>
              </a:rPr>
              <a:t> </a:t>
            </a:r>
            <a:r>
              <a:rPr lang="en-GB" sz="1400" b="0" i="0" u="none" strike="noStrike" cap="none" baseline="0">
                <a:solidFill>
                  <a:srgbClr val="C00000"/>
                </a:solidFill>
                <a:latin typeface="Arial"/>
                <a:ea typeface="Arial"/>
                <a:cs typeface="Arial"/>
                <a:sym typeface="Arial"/>
              </a:rPr>
              <a:t>Burgess, J., 1980. </a:t>
            </a:r>
            <a:r>
              <a:rPr lang="en-GB" sz="1400" b="0" i="1" u="none" strike="noStrike" cap="none" baseline="0">
                <a:solidFill>
                  <a:srgbClr val="C00000"/>
                </a:solidFill>
                <a:latin typeface="Arial"/>
                <a:ea typeface="Arial"/>
                <a:cs typeface="Arial"/>
                <a:sym typeface="Arial"/>
              </a:rPr>
              <a:t>A history of Cumbrian Methodism. </a:t>
            </a:r>
          </a:p>
        </p:txBody>
      </p:sp>
      <p:pic>
        <p:nvPicPr>
          <p:cNvPr id="112" name="Shape 112"/>
          <p:cNvPicPr preferRelativeResize="0"/>
          <p:nvPr/>
        </p:nvPicPr>
        <p:blipFill rotWithShape="1">
          <a:blip r:embed="rId3">
            <a:alphaModFix/>
          </a:blip>
          <a:srcRect/>
          <a:stretch/>
        </p:blipFill>
        <p:spPr>
          <a:xfrm>
            <a:off x="4267571" y="775895"/>
            <a:ext cx="4201648" cy="3151236"/>
          </a:xfrm>
          <a:prstGeom prst="rect">
            <a:avLst/>
          </a:prstGeom>
          <a:noFill/>
          <a:ln>
            <a:noFill/>
          </a:ln>
        </p:spPr>
      </p:pic>
      <p:pic>
        <p:nvPicPr>
          <p:cNvPr id="113" name="Shape 113"/>
          <p:cNvPicPr preferRelativeResize="0"/>
          <p:nvPr/>
        </p:nvPicPr>
        <p:blipFill rotWithShape="1">
          <a:blip r:embed="rId4">
            <a:alphaModFix/>
          </a:blip>
          <a:srcRect/>
          <a:stretch/>
        </p:blipFill>
        <p:spPr>
          <a:xfrm>
            <a:off x="600150" y="479116"/>
            <a:ext cx="3312367" cy="4083882"/>
          </a:xfrm>
          <a:prstGeom prst="rect">
            <a:avLst/>
          </a:prstGeom>
          <a:noFill/>
          <a:ln>
            <a:noFill/>
          </a:ln>
        </p:spPr>
      </p:pic>
      <p:sp>
        <p:nvSpPr>
          <p:cNvPr id="114" name="Shape 114"/>
          <p:cNvSpPr txBox="1"/>
          <p:nvPr/>
        </p:nvSpPr>
        <p:spPr>
          <a:xfrm>
            <a:off x="456133" y="4580882"/>
            <a:ext cx="3600399" cy="646331"/>
          </a:xfrm>
          <a:prstGeom prst="rect">
            <a:avLst/>
          </a:prstGeom>
          <a:noFill/>
          <a:ln>
            <a:noFill/>
          </a:ln>
        </p:spPr>
        <p:txBody>
          <a:bodyPr lIns="91425" tIns="45700" rIns="91425" bIns="45700" anchor="t" anchorCtr="0">
            <a:normAutofit/>
          </a:bodyPr>
          <a:lstStyle/>
          <a:p>
            <a:pPr marL="0" marR="0" lvl="0" indent="0" algn="ctr" rtl="0">
              <a:spcBef>
                <a:spcPts val="0"/>
              </a:spcBef>
              <a:spcAft>
                <a:spcPts val="0"/>
              </a:spcAft>
              <a:buSzPct val="25000"/>
              <a:buNone/>
            </a:pPr>
            <a:r>
              <a:rPr lang="en-GB" sz="1800" b="1" i="0" u="none" strike="noStrike" cap="none" baseline="0">
                <a:solidFill>
                  <a:srgbClr val="7030A0"/>
                </a:solidFill>
                <a:latin typeface="Arial"/>
                <a:ea typeface="Arial"/>
                <a:cs typeface="Arial"/>
                <a:sym typeface="Arial"/>
              </a:rPr>
              <a:t>Kirkby Stephen Primitive Methodist Chapel, rebuilt 1902</a:t>
            </a:r>
          </a:p>
        </p:txBody>
      </p:sp>
      <p:sp>
        <p:nvSpPr>
          <p:cNvPr id="115" name="Shape 115"/>
          <p:cNvSpPr txBox="1"/>
          <p:nvPr/>
        </p:nvSpPr>
        <p:spPr>
          <a:xfrm>
            <a:off x="4568196" y="4580882"/>
            <a:ext cx="3600399" cy="646331"/>
          </a:xfrm>
          <a:prstGeom prst="rect">
            <a:avLst/>
          </a:prstGeom>
          <a:noFill/>
          <a:ln>
            <a:noFill/>
          </a:ln>
        </p:spPr>
        <p:txBody>
          <a:bodyPr lIns="91425" tIns="45700" rIns="91425" bIns="45700" anchor="t" anchorCtr="0">
            <a:normAutofit/>
          </a:bodyPr>
          <a:lstStyle/>
          <a:p>
            <a:pPr marL="0" marR="0" lvl="0" indent="0" algn="ctr" rtl="0">
              <a:spcBef>
                <a:spcPts val="0"/>
              </a:spcBef>
              <a:spcAft>
                <a:spcPts val="0"/>
              </a:spcAft>
              <a:buSzPct val="25000"/>
              <a:buNone/>
            </a:pPr>
            <a:r>
              <a:rPr lang="en-GB" sz="1800" b="1" i="0" u="none" strike="noStrike" cap="none" baseline="0">
                <a:solidFill>
                  <a:srgbClr val="7030A0"/>
                </a:solidFill>
                <a:latin typeface="Arial"/>
                <a:ea typeface="Arial"/>
                <a:cs typeface="Arial"/>
                <a:sym typeface="Arial"/>
              </a:rPr>
              <a:t>Cautley Wesleyan Methodist Chapel, built 1865</a:t>
            </a:r>
          </a:p>
        </p:txBody>
      </p:sp>
      <p:sp>
        <p:nvSpPr>
          <p:cNvPr id="116" name="Shape 116"/>
          <p:cNvSpPr txBox="1"/>
          <p:nvPr/>
        </p:nvSpPr>
        <p:spPr>
          <a:xfrm>
            <a:off x="179511" y="166142"/>
            <a:ext cx="8784976" cy="707886"/>
          </a:xfrm>
          <a:prstGeom prst="rect">
            <a:avLst/>
          </a:prstGeom>
          <a:noFill/>
          <a:ln>
            <a:noFill/>
          </a:ln>
        </p:spPr>
        <p:txBody>
          <a:bodyPr lIns="91425" tIns="45700" rIns="91425" bIns="45700" anchor="t" anchorCtr="0">
            <a:normAutofit/>
          </a:bodyPr>
          <a:lstStyle/>
          <a:p>
            <a:pPr marL="0" marR="0" lvl="0" indent="0" algn="ctr" rtl="0">
              <a:spcBef>
                <a:spcPts val="0"/>
              </a:spcBef>
              <a:spcAft>
                <a:spcPts val="0"/>
              </a:spcAft>
              <a:buSzPct val="25000"/>
              <a:buNone/>
            </a:pPr>
            <a:r>
              <a:rPr lang="en-GB" sz="4000" b="1" i="0" u="none" strike="noStrike" cap="none" baseline="0">
                <a:solidFill>
                  <a:srgbClr val="C00000"/>
                </a:solidFill>
                <a:latin typeface="Calibri"/>
                <a:ea typeface="Calibri"/>
                <a:cs typeface="Calibri"/>
                <a:sym typeface="Calibri"/>
              </a:rPr>
              <a:t>Methodism</a:t>
            </a:r>
          </a:p>
        </p:txBody>
      </p:sp>
      <p:sp>
        <p:nvSpPr>
          <p:cNvPr id="117" name="Shape 117"/>
          <p:cNvSpPr txBox="1"/>
          <p:nvPr/>
        </p:nvSpPr>
        <p:spPr>
          <a:xfrm>
            <a:off x="179511" y="5373216"/>
            <a:ext cx="8784976" cy="523219"/>
          </a:xfrm>
          <a:prstGeom prst="rect">
            <a:avLst/>
          </a:prstGeom>
          <a:noFill/>
          <a:ln>
            <a:noFill/>
          </a:ln>
        </p:spPr>
        <p:txBody>
          <a:bodyPr lIns="91425" tIns="45700" rIns="91425" bIns="45700" anchor="t" anchorCtr="0">
            <a:normAutofit/>
          </a:bodyPr>
          <a:lstStyle/>
          <a:p>
            <a:pPr marL="0" marR="0" lvl="0" indent="0" algn="l" rtl="0">
              <a:spcBef>
                <a:spcPts val="0"/>
              </a:spcBef>
              <a:spcAft>
                <a:spcPts val="0"/>
              </a:spcAft>
              <a:buSzPct val="25000"/>
              <a:buNone/>
            </a:pPr>
            <a:r>
              <a:rPr lang="en-GB" sz="2800" b="0" i="0" u="none" strike="noStrike" cap="none" baseline="0">
                <a:solidFill>
                  <a:srgbClr val="C00000"/>
                </a:solidFill>
                <a:latin typeface="Arial"/>
                <a:ea typeface="Arial"/>
                <a:cs typeface="Arial"/>
                <a:sym typeface="Arial"/>
              </a:rPr>
              <a:t>1851 Religious census: Kirkby union attendance, 71%</a:t>
            </a:r>
          </a:p>
        </p:txBody>
      </p:sp>
    </p:spTree>
  </p:cSld>
  <p:clrMapOvr>
    <a:masterClrMapping/>
  </p:clrMapOvr>
  <p:transition spd="slow">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rmAutofit/>
          </a:bodyPr>
          <a:lstStyle/>
          <a:p>
            <a:pPr marL="0" marR="0" lvl="0" indent="0" algn="r" rtl="0">
              <a:spcBef>
                <a:spcPts val="0"/>
              </a:spcBef>
              <a:spcAft>
                <a:spcPts val="0"/>
              </a:spcAft>
              <a:buSzPct val="25000"/>
              <a:buNone/>
            </a:pPr>
            <a:r>
              <a:rPr lang="en-GB"/>
              <a:t> </a:t>
            </a:r>
          </a:p>
        </p:txBody>
      </p:sp>
      <p:pic>
        <p:nvPicPr>
          <p:cNvPr id="124" name="Shape 124"/>
          <p:cNvPicPr preferRelativeResize="0"/>
          <p:nvPr/>
        </p:nvPicPr>
        <p:blipFill rotWithShape="1">
          <a:blip r:embed="rId3">
            <a:alphaModFix/>
          </a:blip>
          <a:srcRect/>
          <a:stretch/>
        </p:blipFill>
        <p:spPr>
          <a:xfrm>
            <a:off x="179511" y="0"/>
            <a:ext cx="8784976" cy="6669359"/>
          </a:xfrm>
          <a:prstGeom prst="rect">
            <a:avLst/>
          </a:prstGeom>
          <a:noFill/>
          <a:ln>
            <a:noFill/>
          </a:ln>
        </p:spPr>
      </p:pic>
    </p:spTree>
  </p:cSld>
  <p:clrMapOvr>
    <a:masterClrMapping/>
  </p:clrMapOvr>
  <p:transition spd="slow">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Shape 13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rmAutofit/>
          </a:bodyPr>
          <a:lstStyle/>
          <a:p>
            <a:pPr marL="0" marR="0" lvl="0" indent="0" algn="r" rtl="0">
              <a:spcBef>
                <a:spcPts val="0"/>
              </a:spcBef>
              <a:spcAft>
                <a:spcPts val="0"/>
              </a:spcAft>
              <a:buSzPct val="25000"/>
              <a:buNone/>
            </a:pPr>
            <a:r>
              <a:rPr lang="en-GB"/>
              <a:t> </a:t>
            </a:r>
          </a:p>
        </p:txBody>
      </p:sp>
      <p:pic>
        <p:nvPicPr>
          <p:cNvPr id="131" name="Shape 131"/>
          <p:cNvPicPr preferRelativeResize="0"/>
          <p:nvPr/>
        </p:nvPicPr>
        <p:blipFill rotWithShape="1">
          <a:blip r:embed="rId3">
            <a:alphaModFix/>
          </a:blip>
          <a:srcRect/>
          <a:stretch/>
        </p:blipFill>
        <p:spPr>
          <a:xfrm>
            <a:off x="683568" y="0"/>
            <a:ext cx="7992887" cy="7317431"/>
          </a:xfrm>
          <a:prstGeom prst="rect">
            <a:avLst/>
          </a:prstGeom>
          <a:noFill/>
          <a:ln>
            <a:noFill/>
          </a:ln>
        </p:spPr>
      </p:pic>
    </p:spTree>
  </p:cSld>
  <p:clrMapOvr>
    <a:masterClrMapping/>
  </p:clrMapOvr>
  <p:transition spd="slow">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Shape 137"/>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rmAutofit/>
          </a:bodyPr>
          <a:lstStyle/>
          <a:p>
            <a:pPr marL="0" marR="0" lvl="0" indent="0" algn="r" rtl="0">
              <a:spcBef>
                <a:spcPts val="0"/>
              </a:spcBef>
              <a:spcAft>
                <a:spcPts val="0"/>
              </a:spcAft>
              <a:buSzPct val="25000"/>
              <a:buNone/>
            </a:pPr>
            <a:r>
              <a:rPr lang="en-GB"/>
              <a:t> </a:t>
            </a:r>
          </a:p>
        </p:txBody>
      </p:sp>
      <p:sp>
        <p:nvSpPr>
          <p:cNvPr id="138" name="Shape 138"/>
          <p:cNvSpPr txBox="1"/>
          <p:nvPr/>
        </p:nvSpPr>
        <p:spPr>
          <a:xfrm>
            <a:off x="821109" y="260647"/>
            <a:ext cx="7416824" cy="584774"/>
          </a:xfrm>
          <a:prstGeom prst="rect">
            <a:avLst/>
          </a:prstGeom>
          <a:noFill/>
          <a:ln>
            <a:noFill/>
          </a:ln>
        </p:spPr>
        <p:txBody>
          <a:bodyPr lIns="91425" tIns="45700" rIns="91425" bIns="45700" anchor="t" anchorCtr="0">
            <a:normAutofit/>
          </a:bodyPr>
          <a:lstStyle/>
          <a:p>
            <a:pPr marL="0" marR="0" lvl="0" indent="0" algn="ctr" rtl="0">
              <a:spcBef>
                <a:spcPts val="0"/>
              </a:spcBef>
              <a:spcAft>
                <a:spcPts val="0"/>
              </a:spcAft>
              <a:buSzPct val="25000"/>
              <a:buNone/>
            </a:pPr>
            <a:r>
              <a:rPr lang="en-GB" sz="3200" b="1" i="0" u="none" strike="noStrike" cap="none" baseline="0">
                <a:solidFill>
                  <a:srgbClr val="C00000"/>
                </a:solidFill>
                <a:latin typeface="Arial"/>
                <a:ea typeface="Arial"/>
                <a:cs typeface="Arial"/>
                <a:sym typeface="Arial"/>
              </a:rPr>
              <a:t>Police Discretion</a:t>
            </a:r>
          </a:p>
        </p:txBody>
      </p:sp>
      <p:sp>
        <p:nvSpPr>
          <p:cNvPr id="139" name="Shape 139"/>
          <p:cNvSpPr txBox="1"/>
          <p:nvPr/>
        </p:nvSpPr>
        <p:spPr>
          <a:xfrm>
            <a:off x="821109" y="4653135"/>
            <a:ext cx="7416824" cy="1569660"/>
          </a:xfrm>
          <a:prstGeom prst="rect">
            <a:avLst/>
          </a:prstGeom>
          <a:noFill/>
          <a:ln>
            <a:noFill/>
          </a:ln>
        </p:spPr>
        <p:txBody>
          <a:bodyPr lIns="91425" tIns="45700" rIns="91425" bIns="45700" anchor="t" anchorCtr="0">
            <a:normAutofit/>
          </a:bodyPr>
          <a:lstStyle/>
          <a:p>
            <a:pPr marL="0" marR="0" lvl="0" indent="0" algn="l" rtl="0">
              <a:spcBef>
                <a:spcPts val="0"/>
              </a:spcBef>
              <a:spcAft>
                <a:spcPts val="0"/>
              </a:spcAft>
              <a:buSzPct val="25000"/>
              <a:buNone/>
            </a:pPr>
            <a:r>
              <a:rPr lang="en-GB" sz="3200" b="0" i="0" u="none" strike="noStrike" cap="none" baseline="0">
                <a:solidFill>
                  <a:srgbClr val="C00000"/>
                </a:solidFill>
                <a:latin typeface="Arial"/>
                <a:ea typeface="Arial"/>
                <a:cs typeface="Arial"/>
                <a:sym typeface="Arial"/>
              </a:rPr>
              <a:t>A drunk, summonsed after an incident at Grayrigg, in 1892</a:t>
            </a:r>
          </a:p>
          <a:p>
            <a:pPr marL="0" marR="0" lvl="0" indent="0" algn="l" rtl="0">
              <a:spcBef>
                <a:spcPts val="0"/>
              </a:spcBef>
              <a:spcAft>
                <a:spcPts val="0"/>
              </a:spcAft>
              <a:buSzPct val="25000"/>
              <a:buNone/>
            </a:pPr>
            <a:r>
              <a:rPr lang="en-GB" sz="3200" b="0" i="0" u="none" strike="noStrike" cap="none" baseline="0">
                <a:solidFill>
                  <a:srgbClr val="C00000"/>
                </a:solidFill>
                <a:latin typeface="Arial"/>
                <a:ea typeface="Arial"/>
                <a:cs typeface="Arial"/>
                <a:sym typeface="Arial"/>
              </a:rPr>
              <a:t>From the station Occurrence Book</a:t>
            </a:r>
          </a:p>
        </p:txBody>
      </p:sp>
      <p:pic>
        <p:nvPicPr>
          <p:cNvPr id="140" name="Shape 140"/>
          <p:cNvPicPr preferRelativeResize="0"/>
          <p:nvPr/>
        </p:nvPicPr>
        <p:blipFill rotWithShape="1">
          <a:blip r:embed="rId3">
            <a:alphaModFix/>
          </a:blip>
          <a:srcRect/>
          <a:stretch/>
        </p:blipFill>
        <p:spPr>
          <a:xfrm>
            <a:off x="608210" y="980728"/>
            <a:ext cx="7842621" cy="3519680"/>
          </a:xfrm>
          <a:prstGeom prst="rect">
            <a:avLst/>
          </a:prstGeom>
          <a:noFill/>
          <a:ln>
            <a:noFill/>
          </a:ln>
        </p:spPr>
      </p:pic>
    </p:spTree>
  </p:cSld>
  <p:clrMapOvr>
    <a:masterClrMapping/>
  </p:clrMapOvr>
  <p:transition spd="slow">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Shape 146"/>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rmAutofit/>
          </a:bodyPr>
          <a:lstStyle/>
          <a:p>
            <a:pPr marL="0" marR="0" lvl="0" indent="0" algn="r" rtl="0">
              <a:spcBef>
                <a:spcPts val="0"/>
              </a:spcBef>
              <a:spcAft>
                <a:spcPts val="0"/>
              </a:spcAft>
              <a:buSzPct val="25000"/>
              <a:buNone/>
            </a:pPr>
            <a:r>
              <a:rPr lang="en-GB"/>
              <a:t> </a:t>
            </a:r>
          </a:p>
        </p:txBody>
      </p:sp>
      <p:pic>
        <p:nvPicPr>
          <p:cNvPr id="147" name="Shape 147"/>
          <p:cNvPicPr preferRelativeResize="0"/>
          <p:nvPr/>
        </p:nvPicPr>
        <p:blipFill rotWithShape="1">
          <a:blip r:embed="rId3">
            <a:alphaModFix/>
          </a:blip>
          <a:srcRect/>
          <a:stretch/>
        </p:blipFill>
        <p:spPr>
          <a:xfrm>
            <a:off x="-17089" y="188640"/>
            <a:ext cx="8568951" cy="6336703"/>
          </a:xfrm>
          <a:prstGeom prst="rect">
            <a:avLst/>
          </a:prstGeom>
          <a:noFill/>
          <a:ln>
            <a:noFill/>
          </a:ln>
        </p:spPr>
      </p:pic>
      <p:sp>
        <p:nvSpPr>
          <p:cNvPr id="148" name="Shape 148"/>
          <p:cNvSpPr txBox="1"/>
          <p:nvPr/>
        </p:nvSpPr>
        <p:spPr>
          <a:xfrm>
            <a:off x="683568" y="188640"/>
            <a:ext cx="8280919" cy="1200329"/>
          </a:xfrm>
          <a:prstGeom prst="rect">
            <a:avLst/>
          </a:prstGeom>
          <a:solidFill>
            <a:srgbClr val="DAE5F1"/>
          </a:solidFill>
          <a:ln w="9525" cap="flat">
            <a:solidFill>
              <a:schemeClr val="dk1"/>
            </a:solidFill>
            <a:prstDash val="solid"/>
            <a:round/>
            <a:headEnd type="none" w="med" len="med"/>
            <a:tailEnd type="none" w="med" len="med"/>
          </a:ln>
        </p:spPr>
        <p:txBody>
          <a:bodyPr lIns="91425" tIns="45700" rIns="91425" bIns="45700" anchor="t" anchorCtr="0">
            <a:normAutofit/>
          </a:bodyPr>
          <a:lstStyle/>
          <a:p>
            <a:pPr marL="0" marR="0" lvl="0" indent="0" algn="ctr" rtl="0">
              <a:spcBef>
                <a:spcPts val="0"/>
              </a:spcBef>
              <a:spcAft>
                <a:spcPts val="0"/>
              </a:spcAft>
              <a:buSzPct val="25000"/>
              <a:buNone/>
            </a:pPr>
            <a:r>
              <a:rPr lang="en-GB" sz="2400" b="1" i="0" u="none" strike="noStrike" cap="none" baseline="0">
                <a:solidFill>
                  <a:srgbClr val="C00000"/>
                </a:solidFill>
                <a:latin typeface="Arial"/>
                <a:ea typeface="Arial"/>
                <a:cs typeface="Arial"/>
                <a:sym typeface="Arial"/>
              </a:rPr>
              <a:t>Persons charged with drunkenness offences, </a:t>
            </a:r>
          </a:p>
          <a:p>
            <a:pPr marL="0" marR="0" lvl="0" indent="0" algn="ctr" rtl="0">
              <a:spcBef>
                <a:spcPts val="0"/>
              </a:spcBef>
              <a:spcAft>
                <a:spcPts val="0"/>
              </a:spcAft>
              <a:buSzPct val="25000"/>
              <a:buNone/>
            </a:pPr>
            <a:r>
              <a:rPr lang="en-GB" sz="2400" b="1" i="0" u="none" strike="noStrike" cap="none" baseline="0">
                <a:solidFill>
                  <a:srgbClr val="C00000"/>
                </a:solidFill>
                <a:latin typeface="Arial"/>
                <a:ea typeface="Arial"/>
                <a:cs typeface="Arial"/>
                <a:sym typeface="Arial"/>
              </a:rPr>
              <a:t>1858-1892</a:t>
            </a:r>
          </a:p>
          <a:p>
            <a:pPr marL="0" marR="0" lvl="0" indent="0" algn="ctr" rtl="0">
              <a:spcBef>
                <a:spcPts val="0"/>
              </a:spcBef>
              <a:spcAft>
                <a:spcPts val="0"/>
              </a:spcAft>
              <a:buSzPct val="25000"/>
              <a:buNone/>
            </a:pPr>
            <a:r>
              <a:rPr lang="en-GB" sz="2400" b="1" i="0" u="none" strike="noStrike" cap="none" baseline="0">
                <a:solidFill>
                  <a:srgbClr val="C00000"/>
                </a:solidFill>
                <a:latin typeface="Arial"/>
                <a:ea typeface="Arial"/>
                <a:cs typeface="Arial"/>
                <a:sym typeface="Arial"/>
              </a:rPr>
              <a:t>From Judicial Statistics</a:t>
            </a:r>
          </a:p>
        </p:txBody>
      </p:sp>
      <p:sp>
        <p:nvSpPr>
          <p:cNvPr id="149" name="Shape 149"/>
          <p:cNvSpPr txBox="1"/>
          <p:nvPr/>
        </p:nvSpPr>
        <p:spPr>
          <a:xfrm>
            <a:off x="4572000" y="5069237"/>
            <a:ext cx="3829921" cy="369332"/>
          </a:xfrm>
          <a:prstGeom prst="rect">
            <a:avLst/>
          </a:prstGeom>
          <a:noFill/>
          <a:ln>
            <a:noFill/>
          </a:ln>
        </p:spPr>
        <p:txBody>
          <a:bodyPr lIns="91425" tIns="45700" rIns="91425" bIns="45700" anchor="t" anchorCtr="0">
            <a:normAutofit/>
          </a:bodyPr>
          <a:lstStyle/>
          <a:p>
            <a:pPr marL="0" marR="0" lvl="0" indent="0" algn="l" rtl="0">
              <a:spcBef>
                <a:spcPts val="0"/>
              </a:spcBef>
              <a:spcAft>
                <a:spcPts val="0"/>
              </a:spcAft>
              <a:buSzPct val="25000"/>
              <a:buNone/>
            </a:pPr>
            <a:r>
              <a:rPr lang="en-GB" sz="1800" b="0" i="0" u="none" strike="noStrike" cap="none" baseline="0">
                <a:solidFill>
                  <a:srgbClr val="C00000"/>
                </a:solidFill>
                <a:latin typeface="Arial"/>
                <a:ea typeface="Arial"/>
                <a:cs typeface="Arial"/>
                <a:sym typeface="Arial"/>
              </a:rPr>
              <a:t>Expressed per 10000 of population</a:t>
            </a:r>
          </a:p>
        </p:txBody>
      </p:sp>
    </p:spTree>
  </p:cSld>
  <p:clrMapOvr>
    <a:masterClrMapping/>
  </p:clrMapOvr>
  <p:transition spd="slow">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Shape 155"/>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rmAutofit/>
          </a:bodyPr>
          <a:lstStyle/>
          <a:p>
            <a:pPr marL="0" marR="0" lvl="0" indent="0" algn="r" rtl="0">
              <a:spcBef>
                <a:spcPts val="0"/>
              </a:spcBef>
              <a:spcAft>
                <a:spcPts val="0"/>
              </a:spcAft>
              <a:buSzPct val="25000"/>
              <a:buNone/>
            </a:pPr>
            <a:r>
              <a:rPr lang="en-GB"/>
              <a:t> </a:t>
            </a:r>
          </a:p>
        </p:txBody>
      </p:sp>
      <p:pic>
        <p:nvPicPr>
          <p:cNvPr id="156" name="Shape 156"/>
          <p:cNvPicPr preferRelativeResize="0"/>
          <p:nvPr/>
        </p:nvPicPr>
        <p:blipFill rotWithShape="1">
          <a:blip r:embed="rId3">
            <a:alphaModFix/>
          </a:blip>
          <a:srcRect/>
          <a:stretch/>
        </p:blipFill>
        <p:spPr>
          <a:xfrm>
            <a:off x="251519" y="188640"/>
            <a:ext cx="8568951" cy="6336703"/>
          </a:xfrm>
          <a:prstGeom prst="rect">
            <a:avLst/>
          </a:prstGeom>
          <a:noFill/>
          <a:ln>
            <a:noFill/>
          </a:ln>
        </p:spPr>
      </p:pic>
      <p:sp>
        <p:nvSpPr>
          <p:cNvPr id="157" name="Shape 157"/>
          <p:cNvSpPr txBox="1"/>
          <p:nvPr/>
        </p:nvSpPr>
        <p:spPr>
          <a:xfrm>
            <a:off x="4572000" y="5069237"/>
            <a:ext cx="3829921" cy="369332"/>
          </a:xfrm>
          <a:prstGeom prst="rect">
            <a:avLst/>
          </a:prstGeom>
          <a:noFill/>
          <a:ln>
            <a:noFill/>
          </a:ln>
        </p:spPr>
        <p:txBody>
          <a:bodyPr lIns="91425" tIns="45700" rIns="91425" bIns="45700" anchor="t" anchorCtr="0">
            <a:normAutofit/>
          </a:bodyPr>
          <a:lstStyle/>
          <a:p>
            <a:pPr marL="0" marR="0" lvl="0" indent="0" algn="l" rtl="0">
              <a:spcBef>
                <a:spcPts val="0"/>
              </a:spcBef>
              <a:spcAft>
                <a:spcPts val="0"/>
              </a:spcAft>
              <a:buSzPct val="25000"/>
              <a:buNone/>
            </a:pPr>
            <a:r>
              <a:rPr lang="en-GB" sz="1800" b="0" i="0" u="none" strike="noStrike" cap="none" baseline="0">
                <a:solidFill>
                  <a:srgbClr val="C00000"/>
                </a:solidFill>
                <a:latin typeface="Arial"/>
                <a:ea typeface="Arial"/>
                <a:cs typeface="Arial"/>
                <a:sym typeface="Arial"/>
              </a:rPr>
              <a:t>Expressed per 10000 of population</a:t>
            </a:r>
          </a:p>
        </p:txBody>
      </p:sp>
      <p:sp>
        <p:nvSpPr>
          <p:cNvPr id="158" name="Shape 158"/>
          <p:cNvSpPr/>
          <p:nvPr/>
        </p:nvSpPr>
        <p:spPr>
          <a:xfrm>
            <a:off x="4427983" y="476672"/>
            <a:ext cx="504056" cy="576064"/>
          </a:xfrm>
          <a:prstGeom prst="upArrow">
            <a:avLst>
              <a:gd name="adj1" fmla="val 50000"/>
              <a:gd name="adj2" fmla="val 50000"/>
            </a:avLst>
          </a:prstGeom>
          <a:solidFill>
            <a:srgbClr val="FF0000"/>
          </a:solidFill>
          <a:ln w="9525" cap="flat">
            <a:solidFill>
              <a:schemeClr val="dk1"/>
            </a:solidFill>
            <a:prstDash val="solid"/>
            <a:round/>
            <a:headEnd type="none" w="med" len="med"/>
            <a:tailEnd type="none" w="med" len="med"/>
          </a:ln>
        </p:spPr>
        <p:txBody>
          <a:bodyPr lIns="91425" tIns="45700" rIns="91425" bIns="45700" anchor="ctr" anchorCtr="0">
            <a:normAutofit/>
          </a:bodyPr>
          <a:lstStyle/>
          <a:p>
            <a:pPr marL="0" marR="0" lvl="0" indent="0" algn="ctr" rtl="0">
              <a:spcBef>
                <a:spcPts val="0"/>
              </a:spcBef>
              <a:spcAft>
                <a:spcPts val="0"/>
              </a:spcAft>
              <a:buNone/>
            </a:pPr>
            <a:endParaRPr sz="1800" b="0" i="0" u="none" strike="noStrike" cap="none" baseline="0">
              <a:solidFill>
                <a:schemeClr val="lt1"/>
              </a:solidFill>
              <a:latin typeface="Arial"/>
              <a:ea typeface="Arial"/>
              <a:cs typeface="Arial"/>
              <a:sym typeface="Arial"/>
            </a:endParaRPr>
          </a:p>
        </p:txBody>
      </p:sp>
      <p:sp>
        <p:nvSpPr>
          <p:cNvPr id="159" name="Shape 159"/>
          <p:cNvSpPr/>
          <p:nvPr/>
        </p:nvSpPr>
        <p:spPr>
          <a:xfrm rot="5400000">
            <a:off x="4404741" y="2024844"/>
            <a:ext cx="504056" cy="576064"/>
          </a:xfrm>
          <a:prstGeom prst="upArrow">
            <a:avLst>
              <a:gd name="adj1" fmla="val 50000"/>
              <a:gd name="adj2" fmla="val 50000"/>
            </a:avLst>
          </a:prstGeom>
          <a:solidFill>
            <a:srgbClr val="FF0000"/>
          </a:solidFill>
          <a:ln w="9525" cap="flat">
            <a:solidFill>
              <a:schemeClr val="dk1"/>
            </a:solidFill>
            <a:prstDash val="solid"/>
            <a:round/>
            <a:headEnd type="none" w="med" len="med"/>
            <a:tailEnd type="none" w="med" len="med"/>
          </a:ln>
        </p:spPr>
        <p:txBody>
          <a:bodyPr lIns="91425" tIns="45700" rIns="91425" bIns="45700" anchor="ctr" anchorCtr="0">
            <a:normAutofit/>
          </a:bodyPr>
          <a:lstStyle/>
          <a:p>
            <a:pPr marL="0" marR="0" lvl="0" indent="0" algn="ctr" rtl="0">
              <a:spcBef>
                <a:spcPts val="0"/>
              </a:spcBef>
              <a:spcAft>
                <a:spcPts val="0"/>
              </a:spcAft>
              <a:buNone/>
            </a:pPr>
            <a:endParaRPr sz="1800" b="0" i="0" u="none" strike="noStrike" cap="none" baseline="0">
              <a:solidFill>
                <a:schemeClr val="lt1"/>
              </a:solidFill>
              <a:latin typeface="Arial"/>
              <a:ea typeface="Arial"/>
              <a:cs typeface="Arial"/>
              <a:sym typeface="Arial"/>
            </a:endParaRPr>
          </a:p>
        </p:txBody>
      </p:sp>
      <p:sp>
        <p:nvSpPr>
          <p:cNvPr id="160" name="Shape 160"/>
          <p:cNvSpPr txBox="1"/>
          <p:nvPr/>
        </p:nvSpPr>
        <p:spPr>
          <a:xfrm>
            <a:off x="5076055" y="476672"/>
            <a:ext cx="2736303" cy="584774"/>
          </a:xfrm>
          <a:prstGeom prst="rect">
            <a:avLst/>
          </a:prstGeom>
          <a:noFill/>
          <a:ln>
            <a:noFill/>
          </a:ln>
        </p:spPr>
        <p:txBody>
          <a:bodyPr lIns="91425" tIns="45700" rIns="91425" bIns="45700" anchor="t" anchorCtr="0">
            <a:normAutofit/>
          </a:bodyPr>
          <a:lstStyle/>
          <a:p>
            <a:pPr marL="0" marR="0" lvl="0" indent="0" algn="l" rtl="0">
              <a:spcBef>
                <a:spcPts val="0"/>
              </a:spcBef>
              <a:spcAft>
                <a:spcPts val="0"/>
              </a:spcAft>
              <a:buSzPct val="25000"/>
              <a:buNone/>
            </a:pPr>
            <a:r>
              <a:rPr lang="en-GB" sz="2400" b="1" i="0" u="none" strike="noStrike" cap="none" baseline="0" dirty="0">
                <a:solidFill>
                  <a:srgbClr val="7030A0"/>
                </a:solidFill>
                <a:latin typeface="Arial"/>
                <a:ea typeface="Arial"/>
                <a:cs typeface="Arial"/>
                <a:sym typeface="Arial"/>
              </a:rPr>
              <a:t>Liverpool</a:t>
            </a:r>
          </a:p>
        </p:txBody>
      </p:sp>
      <p:sp>
        <p:nvSpPr>
          <p:cNvPr id="161" name="Shape 161"/>
          <p:cNvSpPr txBox="1"/>
          <p:nvPr/>
        </p:nvSpPr>
        <p:spPr>
          <a:xfrm>
            <a:off x="899592" y="2128209"/>
            <a:ext cx="3453493" cy="584774"/>
          </a:xfrm>
          <a:prstGeom prst="rect">
            <a:avLst/>
          </a:prstGeom>
          <a:noFill/>
          <a:ln>
            <a:noFill/>
          </a:ln>
        </p:spPr>
        <p:txBody>
          <a:bodyPr lIns="91425" tIns="45700" rIns="91425" bIns="45700" anchor="t" anchorCtr="0">
            <a:normAutofit/>
          </a:bodyPr>
          <a:lstStyle/>
          <a:p>
            <a:pPr marL="0" marR="0" lvl="0" indent="0" algn="l" rtl="0">
              <a:spcBef>
                <a:spcPts val="0"/>
              </a:spcBef>
              <a:spcAft>
                <a:spcPts val="0"/>
              </a:spcAft>
              <a:buSzPct val="25000"/>
              <a:buNone/>
            </a:pPr>
            <a:r>
              <a:rPr lang="en-GB" sz="2400" b="1" i="0" u="none" strike="noStrike" cap="none" baseline="0" dirty="0">
                <a:solidFill>
                  <a:srgbClr val="7030A0"/>
                </a:solidFill>
                <a:sym typeface="Arial"/>
              </a:rPr>
              <a:t>Kirkby </a:t>
            </a:r>
            <a:r>
              <a:rPr lang="en-GB" sz="2400" b="1" i="0" u="none" strike="noStrike" cap="none" baseline="0" dirty="0" smtClean="0">
                <a:solidFill>
                  <a:srgbClr val="7030A0"/>
                </a:solidFill>
                <a:sym typeface="Arial"/>
              </a:rPr>
              <a:t>Stephen, </a:t>
            </a:r>
            <a:r>
              <a:rPr lang="en-GB" sz="2400" b="1" dirty="0" smtClean="0">
                <a:solidFill>
                  <a:srgbClr val="7030A0"/>
                </a:solidFill>
              </a:rPr>
              <a:t>1870s</a:t>
            </a:r>
            <a:endParaRPr lang="en-GB" sz="2400" b="1" i="0" u="none" strike="noStrike" cap="none" baseline="0" dirty="0">
              <a:solidFill>
                <a:srgbClr val="7030A0"/>
              </a:solidFill>
              <a:sym typeface="Arial"/>
            </a:endParaRPr>
          </a:p>
        </p:txBody>
      </p:sp>
    </p:spTree>
  </p:cSld>
  <p:clrMapOvr>
    <a:masterClrMapping/>
  </p:clrMapOvr>
  <p:transition spd="slow">
    <p:cut/>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2795</Words>
  <Application>Microsoft Office PowerPoint</Application>
  <PresentationFormat>On-screen Show (4:3)</PresentationFormat>
  <Paragraphs>130</Paragraphs>
  <Slides>15</Slides>
  <Notes>15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Policing Drunkenness in Cumbria, 1856-1901The Cumberland and Westmorland Constabulary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Policing Drunkenness in Cumbria, 1856-1901The Cumberland and Westmorland Constabulary</dc:title>
  <dc:creator>Guy</dc:creator>
  <cp:lastModifiedBy>Guy Woolnough</cp:lastModifiedBy>
  <cp:revision>4</cp:revision>
  <dcterms:modified xsi:type="dcterms:W3CDTF">2014-09-19T14:20:30Z</dcterms:modified>
</cp:coreProperties>
</file>