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62" r:id="rId3"/>
    <p:sldId id="259" r:id="rId4"/>
    <p:sldId id="261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bie Sparrow" initials="RS" lastIdx="1" clrIdx="0">
    <p:extLst>
      <p:ext uri="{19B8F6BF-5375-455C-9EA6-DF929625EA0E}">
        <p15:presenceInfo xmlns:p15="http://schemas.microsoft.com/office/powerpoint/2012/main" userId="7757e71d49bfb95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96"/>
    <p:restoredTop sz="94588"/>
  </p:normalViewPr>
  <p:slideViewPr>
    <p:cSldViewPr>
      <p:cViewPr>
        <p:scale>
          <a:sx n="93" d="100"/>
          <a:sy n="93" d="100"/>
        </p:scale>
        <p:origin x="264" y="10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bi\Dropbox\NIS%20and%20NRD%20Projects%20w%20Robbie-Started%202020-10-02\MitraClip%20---%20NIS\MitraClip-NIS%20-%20Racial%20and%20Income%20(Robbie)\Mitraclip%20Racial%20&amp;%20Socioeconomic%20Disparities%20Quarterly%20Analysis%20Graph%20-%202020-11-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bi\Dropbox\NIS%20and%20NRD%20Projects%20w%20Robbie-Started%202020-10-02\MitraClip%20---%20NIS\MitraClip-NIS%20-%20Racial%20and%20Income%20(Robbie)\Mitraclip%20Racial%20&amp;%20Socioeconomic%20Disparities%20Quarterly%20Analysis%20Graph%20-%202020-11-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501340779593943E-2"/>
          <c:y val="0.16335048926310328"/>
          <c:w val="0.81814311258617367"/>
          <c:h val="0.712296317654098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'6 month trends'!$B$1</c:f>
              <c:strCache>
                <c:ptCount val="1"/>
              </c:strCache>
            </c:strRef>
          </c:tx>
          <c:spPr>
            <a:noFill/>
          </c:spPr>
          <c:invertIfNegative val="0"/>
          <c:cat>
            <c:strRef>
              <c:f>'6 month trends'!$A$2:$A$9</c:f>
              <c:strCache>
                <c:ptCount val="8"/>
                <c:pt idx="0">
                  <c:v>2014                   (Jan - Jun)</c:v>
                </c:pt>
                <c:pt idx="1">
                  <c:v>2014                    (July - Dec)</c:v>
                </c:pt>
                <c:pt idx="2">
                  <c:v>2015                    (Jan - Jun)</c:v>
                </c:pt>
                <c:pt idx="3">
                  <c:v>2015                    (July - Dec)</c:v>
                </c:pt>
                <c:pt idx="4">
                  <c:v>2016                    (Jan - June)</c:v>
                </c:pt>
                <c:pt idx="5">
                  <c:v>2016                    (July - Dec)</c:v>
                </c:pt>
                <c:pt idx="6">
                  <c:v>2017                      (Jan - Jun)</c:v>
                </c:pt>
                <c:pt idx="7">
                  <c:v>2017                   (July - Dec)</c:v>
                </c:pt>
              </c:strCache>
            </c:strRef>
          </c:cat>
          <c:val>
            <c:numRef>
              <c:f>'6 month trends'!$B$6:$B$8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0-7C8F-4346-9050-CF5795F7150B}"/>
            </c:ext>
          </c:extLst>
        </c:ser>
        <c:ser>
          <c:idx val="1"/>
          <c:order val="1"/>
          <c:tx>
            <c:strRef>
              <c:f>'6 month trends'!$C$1</c:f>
              <c:strCache>
                <c:ptCount val="1"/>
                <c:pt idx="0">
                  <c:v> LAAC White</c:v>
                </c:pt>
              </c:strCache>
            </c:strRef>
          </c:tx>
          <c:spPr>
            <a:solidFill>
              <a:srgbClr val="DA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1.3253424467059452E-3"/>
                  <c:y val="6.85285356196809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8F-4346-9050-CF5795F7150B}"/>
                </c:ext>
              </c:extLst>
            </c:dLbl>
            <c:dLbl>
              <c:idx val="1"/>
              <c:layout>
                <c:manualLayout>
                  <c:x val="-1.0883593397627413E-3"/>
                  <c:y val="5.9512246052414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8F-4346-9050-CF5795F7150B}"/>
                </c:ext>
              </c:extLst>
            </c:dLbl>
            <c:dLbl>
              <c:idx val="2"/>
              <c:layout>
                <c:manualLayout>
                  <c:x val="8.0849949219186719E-4"/>
                  <c:y val="7.32796602671857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8F-4346-9050-CF5795F7150B}"/>
                </c:ext>
              </c:extLst>
            </c:dLbl>
            <c:dLbl>
              <c:idx val="3"/>
              <c:layout>
                <c:manualLayout>
                  <c:x val="-1.6442902627375613E-4"/>
                  <c:y val="9.57511204111041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8F-4346-9050-CF5795F7150B}"/>
                </c:ext>
              </c:extLst>
            </c:dLbl>
            <c:dLbl>
              <c:idx val="4"/>
              <c:layout>
                <c:manualLayout>
                  <c:x val="-8.7718293178405955E-17"/>
                  <c:y val="6.74157303370786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8F-4346-9050-CF5795F7150B}"/>
                </c:ext>
              </c:extLst>
            </c:dLbl>
            <c:dLbl>
              <c:idx val="5"/>
              <c:layout>
                <c:manualLayout>
                  <c:x val="-1.3253811853687519E-3"/>
                  <c:y val="7.18132854578101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8F-4346-9050-CF5795F715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 month trends'!$A$2:$A$9</c:f>
              <c:strCache>
                <c:ptCount val="8"/>
                <c:pt idx="0">
                  <c:v>2014                   (Jan - Jun)</c:v>
                </c:pt>
                <c:pt idx="1">
                  <c:v>2014                    (July - Dec)</c:v>
                </c:pt>
                <c:pt idx="2">
                  <c:v>2015                    (Jan - Jun)</c:v>
                </c:pt>
                <c:pt idx="3">
                  <c:v>2015                    (July - Dec)</c:v>
                </c:pt>
                <c:pt idx="4">
                  <c:v>2016                    (Jan - June)</c:v>
                </c:pt>
                <c:pt idx="5">
                  <c:v>2016                    (July - Dec)</c:v>
                </c:pt>
                <c:pt idx="6">
                  <c:v>2017                      (Jan - Jun)</c:v>
                </c:pt>
                <c:pt idx="7">
                  <c:v>2017                   (July - Dec)</c:v>
                </c:pt>
              </c:strCache>
            </c:strRef>
          </c:cat>
          <c:val>
            <c:numRef>
              <c:f>'6 month trends'!$C$2:$C$9</c:f>
              <c:numCache>
                <c:formatCode>General</c:formatCode>
                <c:ptCount val="8"/>
                <c:pt idx="0">
                  <c:v>64</c:v>
                </c:pt>
                <c:pt idx="1">
                  <c:v>102</c:v>
                </c:pt>
                <c:pt idx="2">
                  <c:v>183</c:v>
                </c:pt>
                <c:pt idx="3">
                  <c:v>221</c:v>
                </c:pt>
                <c:pt idx="4">
                  <c:v>289</c:v>
                </c:pt>
                <c:pt idx="5">
                  <c:v>314</c:v>
                </c:pt>
                <c:pt idx="6">
                  <c:v>415</c:v>
                </c:pt>
                <c:pt idx="7">
                  <c:v>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C8F-4346-9050-CF5795F7150B}"/>
            </c:ext>
          </c:extLst>
        </c:ser>
        <c:ser>
          <c:idx val="2"/>
          <c:order val="2"/>
          <c:tx>
            <c:strRef>
              <c:f>'Trends '!#REF!</c:f>
              <c:strCache>
                <c:ptCount val="1"/>
                <c:pt idx="0">
                  <c:v>#REF!</c:v>
                </c:pt>
              </c:strCache>
            </c:strRef>
          </c:tx>
          <c:spPr>
            <a:noFill/>
          </c:spPr>
          <c:invertIfNegative val="0"/>
          <c:cat>
            <c:strRef>
              <c:f>'6 month trends'!$A$2:$A$9</c:f>
              <c:strCache>
                <c:ptCount val="8"/>
                <c:pt idx="0">
                  <c:v>2014                   (Jan - Jun)</c:v>
                </c:pt>
                <c:pt idx="1">
                  <c:v>2014                    (July - Dec)</c:v>
                </c:pt>
                <c:pt idx="2">
                  <c:v>2015                    (Jan - Jun)</c:v>
                </c:pt>
                <c:pt idx="3">
                  <c:v>2015                    (July - Dec)</c:v>
                </c:pt>
                <c:pt idx="4">
                  <c:v>2016                    (Jan - June)</c:v>
                </c:pt>
                <c:pt idx="5">
                  <c:v>2016                    (July - Dec)</c:v>
                </c:pt>
                <c:pt idx="6">
                  <c:v>2017                      (Jan - Jun)</c:v>
                </c:pt>
                <c:pt idx="7">
                  <c:v>2017                   (July - Dec)</c:v>
                </c:pt>
              </c:strCache>
            </c:strRef>
          </c:cat>
          <c:val>
            <c:numRef>
              <c:f>'Trends 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C8F-4346-9050-CF5795F7150B}"/>
            </c:ext>
          </c:extLst>
        </c:ser>
        <c:ser>
          <c:idx val="3"/>
          <c:order val="3"/>
          <c:tx>
            <c:strRef>
              <c:f>'6 month trends'!$E$1</c:f>
              <c:strCache>
                <c:ptCount val="1"/>
                <c:pt idx="0">
                  <c:v>Comp Rate - White</c:v>
                </c:pt>
              </c:strCache>
            </c:strRef>
          </c:tx>
          <c:spPr>
            <a:noFill/>
          </c:spPr>
          <c:invertIfNegative val="0"/>
          <c:cat>
            <c:strRef>
              <c:f>'6 month trends'!$A$2:$A$9</c:f>
              <c:strCache>
                <c:ptCount val="8"/>
                <c:pt idx="0">
                  <c:v>2014                   (Jan - Jun)</c:v>
                </c:pt>
                <c:pt idx="1">
                  <c:v>2014                    (July - Dec)</c:v>
                </c:pt>
                <c:pt idx="2">
                  <c:v>2015                    (Jan - Jun)</c:v>
                </c:pt>
                <c:pt idx="3">
                  <c:v>2015                    (July - Dec)</c:v>
                </c:pt>
                <c:pt idx="4">
                  <c:v>2016                    (Jan - June)</c:v>
                </c:pt>
                <c:pt idx="5">
                  <c:v>2016                    (July - Dec)</c:v>
                </c:pt>
                <c:pt idx="6">
                  <c:v>2017                      (Jan - Jun)</c:v>
                </c:pt>
                <c:pt idx="7">
                  <c:v>2017                   (July - Dec)</c:v>
                </c:pt>
              </c:strCache>
            </c:strRef>
          </c:cat>
          <c:val>
            <c:numRef>
              <c:f>'6 month trends'!$E$2:$E$9</c:f>
              <c:numCache>
                <c:formatCode>0.0</c:formatCode>
                <c:ptCount val="8"/>
                <c:pt idx="0">
                  <c:v>54.6875</c:v>
                </c:pt>
                <c:pt idx="1">
                  <c:v>37.254901960784316</c:v>
                </c:pt>
                <c:pt idx="2">
                  <c:v>36.612021857923501</c:v>
                </c:pt>
                <c:pt idx="3">
                  <c:v>19.909502262443439</c:v>
                </c:pt>
                <c:pt idx="4">
                  <c:v>26.643598615916954</c:v>
                </c:pt>
                <c:pt idx="5">
                  <c:v>23.248407643312103</c:v>
                </c:pt>
                <c:pt idx="6">
                  <c:v>23.132530120481928</c:v>
                </c:pt>
                <c:pt idx="7">
                  <c:v>21.61520190023753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C8F-4346-9050-CF5795F7150B}"/>
            </c:ext>
          </c:extLst>
        </c:ser>
        <c:ser>
          <c:idx val="4"/>
          <c:order val="4"/>
          <c:tx>
            <c:strRef>
              <c:f>'6 month trends'!$F$1</c:f>
              <c:strCache>
                <c:ptCount val="1"/>
                <c:pt idx="0">
                  <c:v>Comp Rate - NW</c:v>
                </c:pt>
              </c:strCache>
            </c:strRef>
          </c:tx>
          <c:spPr>
            <a:noFill/>
          </c:spPr>
          <c:invertIfNegative val="0"/>
          <c:cat>
            <c:strRef>
              <c:f>'6 month trends'!$A$2:$A$9</c:f>
              <c:strCache>
                <c:ptCount val="8"/>
                <c:pt idx="0">
                  <c:v>2014                   (Jan - Jun)</c:v>
                </c:pt>
                <c:pt idx="1">
                  <c:v>2014                    (July - Dec)</c:v>
                </c:pt>
                <c:pt idx="2">
                  <c:v>2015                    (Jan - Jun)</c:v>
                </c:pt>
                <c:pt idx="3">
                  <c:v>2015                    (July - Dec)</c:v>
                </c:pt>
                <c:pt idx="4">
                  <c:v>2016                    (Jan - June)</c:v>
                </c:pt>
                <c:pt idx="5">
                  <c:v>2016                    (July - Dec)</c:v>
                </c:pt>
                <c:pt idx="6">
                  <c:v>2017                      (Jan - Jun)</c:v>
                </c:pt>
                <c:pt idx="7">
                  <c:v>2017                   (July - Dec)</c:v>
                </c:pt>
              </c:strCache>
            </c:strRef>
          </c:cat>
          <c:val>
            <c:numRef>
              <c:f>'6 month trends'!$F$2:$F$9</c:f>
              <c:numCache>
                <c:formatCode>0.0</c:formatCode>
                <c:ptCount val="8"/>
                <c:pt idx="0">
                  <c:v>53.846153846153847</c:v>
                </c:pt>
                <c:pt idx="1">
                  <c:v>35.714285714285715</c:v>
                </c:pt>
                <c:pt idx="2">
                  <c:v>34.210526315789473</c:v>
                </c:pt>
                <c:pt idx="3">
                  <c:v>37.096774193548384</c:v>
                </c:pt>
                <c:pt idx="4">
                  <c:v>20.27027027027027</c:v>
                </c:pt>
                <c:pt idx="5">
                  <c:v>29.72972972972973</c:v>
                </c:pt>
                <c:pt idx="6">
                  <c:v>21.917808219178081</c:v>
                </c:pt>
                <c:pt idx="7">
                  <c:v>32.727272727272727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C8F-4346-9050-CF5795F7150B}"/>
            </c:ext>
          </c:extLst>
        </c:ser>
        <c:ser>
          <c:idx val="5"/>
          <c:order val="5"/>
          <c:tx>
            <c:strRef>
              <c:f>'6 month trends'!$G$1</c:f>
              <c:strCache>
                <c:ptCount val="1"/>
                <c:pt idx="0">
                  <c:v>Quarterly LAAC procedures for Women (n)</c:v>
                </c:pt>
              </c:strCache>
            </c:strRef>
          </c:tx>
          <c:spPr>
            <a:noFill/>
          </c:spPr>
          <c:invertIfNegative val="0"/>
          <c:cat>
            <c:strRef>
              <c:f>'6 month trends'!$A$2:$A$9</c:f>
              <c:strCache>
                <c:ptCount val="8"/>
                <c:pt idx="0">
                  <c:v>2014                   (Jan - Jun)</c:v>
                </c:pt>
                <c:pt idx="1">
                  <c:v>2014                    (July - Dec)</c:v>
                </c:pt>
                <c:pt idx="2">
                  <c:v>2015                    (Jan - Jun)</c:v>
                </c:pt>
                <c:pt idx="3">
                  <c:v>2015                    (July - Dec)</c:v>
                </c:pt>
                <c:pt idx="4">
                  <c:v>2016                    (Jan - June)</c:v>
                </c:pt>
                <c:pt idx="5">
                  <c:v>2016                    (July - Dec)</c:v>
                </c:pt>
                <c:pt idx="6">
                  <c:v>2017                      (Jan - Jun)</c:v>
                </c:pt>
                <c:pt idx="7">
                  <c:v>2017                   (July - Dec)</c:v>
                </c:pt>
              </c:strCache>
            </c:strRef>
          </c:cat>
          <c:val>
            <c:numRef>
              <c:f>'6 month trends'!$G$6:$G$9</c:f>
              <c:numCache>
                <c:formatCode>General</c:formatCode>
                <c:ptCount val="4"/>
                <c:pt idx="0">
                  <c:v>53</c:v>
                </c:pt>
                <c:pt idx="1">
                  <c:v>120</c:v>
                </c:pt>
                <c:pt idx="2">
                  <c:v>152</c:v>
                </c:pt>
                <c:pt idx="3">
                  <c:v>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C8F-4346-9050-CF5795F7150B}"/>
            </c:ext>
          </c:extLst>
        </c:ser>
        <c:ser>
          <c:idx val="6"/>
          <c:order val="6"/>
          <c:tx>
            <c:strRef>
              <c:f>'6 month trends'!$D$1</c:f>
              <c:strCache>
                <c:ptCount val="1"/>
                <c:pt idx="0">
                  <c:v>LAAC NW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"/>
              <c:layout>
                <c:manualLayout>
                  <c:x val="-1.8174753312926869E-3"/>
                  <c:y val="6.58478669268755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C8F-4346-9050-CF5795F7150B}"/>
                </c:ext>
              </c:extLst>
            </c:dLbl>
            <c:dLbl>
              <c:idx val="2"/>
              <c:layout>
                <c:manualLayout>
                  <c:x val="1.1248654631580341E-3"/>
                  <c:y val="5.609944276734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C8F-4346-9050-CF5795F7150B}"/>
                </c:ext>
              </c:extLst>
            </c:dLbl>
            <c:dLbl>
              <c:idx val="3"/>
              <c:layout>
                <c:manualLayout>
                  <c:x val="0"/>
                  <c:y val="5.66495830754240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C8F-4346-9050-CF5795F7150B}"/>
                </c:ext>
              </c:extLst>
            </c:dLbl>
            <c:dLbl>
              <c:idx val="4"/>
              <c:layout>
                <c:manualLayout>
                  <c:x val="-3.2252055346837379E-3"/>
                  <c:y val="-1.5822007549858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C8F-4346-9050-CF5795F7150B}"/>
                </c:ext>
              </c:extLst>
            </c:dLbl>
            <c:dLbl>
              <c:idx val="5"/>
              <c:layout>
                <c:manualLayout>
                  <c:x val="0"/>
                  <c:y val="5.66495830754240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C8F-4346-9050-CF5795F7150B}"/>
                </c:ext>
              </c:extLst>
            </c:dLbl>
            <c:dLbl>
              <c:idx val="6"/>
              <c:layout>
                <c:manualLayout>
                  <c:x val="-1.3503481452702408E-3"/>
                  <c:y val="5.44767261247121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C8F-4346-9050-CF5795F7150B}"/>
                </c:ext>
              </c:extLst>
            </c:dLbl>
            <c:dLbl>
              <c:idx val="7"/>
              <c:layout>
                <c:manualLayout>
                  <c:x val="0"/>
                  <c:y val="7.50981449969744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C8F-4346-9050-CF5795F7150B}"/>
                </c:ext>
              </c:extLst>
            </c:dLbl>
            <c:dLbl>
              <c:idx val="8"/>
              <c:layout>
                <c:manualLayout>
                  <c:x val="0"/>
                  <c:y val="7.50981449969744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C8F-4346-9050-CF5795F715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 month trends'!$A$2:$A$9</c:f>
              <c:strCache>
                <c:ptCount val="8"/>
                <c:pt idx="0">
                  <c:v>2014                   (Jan - Jun)</c:v>
                </c:pt>
                <c:pt idx="1">
                  <c:v>2014                    (July - Dec)</c:v>
                </c:pt>
                <c:pt idx="2">
                  <c:v>2015                    (Jan - Jun)</c:v>
                </c:pt>
                <c:pt idx="3">
                  <c:v>2015                    (July - Dec)</c:v>
                </c:pt>
                <c:pt idx="4">
                  <c:v>2016                    (Jan - June)</c:v>
                </c:pt>
                <c:pt idx="5">
                  <c:v>2016                    (July - Dec)</c:v>
                </c:pt>
                <c:pt idx="6">
                  <c:v>2017                      (Jan - Jun)</c:v>
                </c:pt>
                <c:pt idx="7">
                  <c:v>2017                   (July - Dec)</c:v>
                </c:pt>
              </c:strCache>
            </c:strRef>
          </c:cat>
          <c:val>
            <c:numRef>
              <c:f>'6 month trends'!$D$2:$D$9</c:f>
              <c:numCache>
                <c:formatCode>General</c:formatCode>
                <c:ptCount val="8"/>
                <c:pt idx="0">
                  <c:v>13</c:v>
                </c:pt>
                <c:pt idx="1">
                  <c:v>28</c:v>
                </c:pt>
                <c:pt idx="2">
                  <c:v>38</c:v>
                </c:pt>
                <c:pt idx="3">
                  <c:v>62</c:v>
                </c:pt>
                <c:pt idx="4">
                  <c:v>74</c:v>
                </c:pt>
                <c:pt idx="5">
                  <c:v>74</c:v>
                </c:pt>
                <c:pt idx="6">
                  <c:v>73</c:v>
                </c:pt>
                <c:pt idx="7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C8F-4346-9050-CF5795F715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"/>
        <c:overlap val="80"/>
        <c:axId val="134242688"/>
        <c:axId val="134244224"/>
      </c:barChart>
      <c:lineChart>
        <c:grouping val="standard"/>
        <c:varyColors val="0"/>
        <c:ser>
          <c:idx val="7"/>
          <c:order val="7"/>
          <c:tx>
            <c:strRef>
              <c:f>'6 month trends'!$I$1</c:f>
              <c:strCache>
                <c:ptCount val="1"/>
                <c:pt idx="0">
                  <c:v>Quarterly in-hospital complications rate for women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7386618349017753E-3"/>
                  <c:y val="-1.0047590969269162E-2"/>
                </c:manualLayout>
              </c:layout>
              <c:tx>
                <c:rich>
                  <a:bodyPr/>
                  <a:lstStyle/>
                  <a:p>
                    <a:fld id="{56FF7C49-1E10-4792-BF7B-B4506CF4A9EA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7C8F-4346-9050-CF5795F7150B}"/>
                </c:ext>
              </c:extLst>
            </c:dLbl>
            <c:dLbl>
              <c:idx val="1"/>
              <c:layout>
                <c:manualLayout>
                  <c:x val="-1.6643060139113895E-2"/>
                  <c:y val="-3.4870420397894182E-2"/>
                </c:manualLayout>
              </c:layout>
              <c:tx>
                <c:rich>
                  <a:bodyPr/>
                  <a:lstStyle/>
                  <a:p>
                    <a:fld id="{A8566994-EF58-4830-A0E0-3843C8E02188}" type="VALUE">
                      <a:rPr lang="en-US"/>
                      <a:pPr/>
                      <a:t>[VALUE]</a:t>
                    </a:fld>
                    <a:r>
                      <a:rPr lang="en-US" sz="1000" b="1" i="0" u="none" strike="noStrike" kern="1200" baseline="0">
                        <a:solidFill>
                          <a:srgbClr val="F79646">
                            <a:lumMod val="75000"/>
                          </a:srgbClr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7C8F-4346-9050-CF5795F7150B}"/>
                </c:ext>
              </c:extLst>
            </c:dLbl>
            <c:dLbl>
              <c:idx val="2"/>
              <c:layout>
                <c:manualLayout>
                  <c:x val="-2.4249060311964412E-2"/>
                  <c:y val="-2.9224329674223084E-2"/>
                </c:manualLayout>
              </c:layout>
              <c:tx>
                <c:rich>
                  <a:bodyPr/>
                  <a:lstStyle/>
                  <a:p>
                    <a:fld id="{60501507-BE5A-4962-94B5-F4524376240C}" type="VALUE">
                      <a:rPr lang="en-US"/>
                      <a:pPr/>
                      <a:t>[VALUE]</a:t>
                    </a:fld>
                    <a:r>
                      <a:rPr lang="en-US" sz="1000" b="1" i="0" u="none" strike="noStrike" kern="1200" baseline="0">
                        <a:solidFill>
                          <a:srgbClr val="F79646">
                            <a:lumMod val="75000"/>
                          </a:srgbClr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7C8F-4346-9050-CF5795F7150B}"/>
                </c:ext>
              </c:extLst>
            </c:dLbl>
            <c:dLbl>
              <c:idx val="3"/>
              <c:layout>
                <c:manualLayout>
                  <c:x val="-4.4572116717276856E-3"/>
                  <c:y val="1.1854866799201369E-2"/>
                </c:manualLayout>
              </c:layout>
              <c:tx>
                <c:rich>
                  <a:bodyPr/>
                  <a:lstStyle/>
                  <a:p>
                    <a:fld id="{289ACC7D-78FA-4466-93DA-C09A659297E4}" type="VALUE">
                      <a:rPr lang="en-US"/>
                      <a:pPr/>
                      <a:t>[VALUE]</a:t>
                    </a:fld>
                    <a:r>
                      <a:rPr lang="en-US" sz="1000" b="1" i="0" u="none" strike="noStrike" kern="1200" baseline="0">
                        <a:solidFill>
                          <a:srgbClr val="F79646">
                            <a:lumMod val="75000"/>
                          </a:srgbClr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8-7C8F-4346-9050-CF5795F7150B}"/>
                </c:ext>
              </c:extLst>
            </c:dLbl>
            <c:dLbl>
              <c:idx val="4"/>
              <c:layout>
                <c:manualLayout>
                  <c:x val="-6.4098086394799572E-3"/>
                  <c:y val="-2.5428823218656835E-2"/>
                </c:manualLayout>
              </c:layout>
              <c:tx>
                <c:rich>
                  <a:bodyPr/>
                  <a:lstStyle/>
                  <a:p>
                    <a:fld id="{04E6F9A0-B365-4E18-BB73-1D5BFE5F53D4}" type="VALUE">
                      <a:rPr lang="en-US"/>
                      <a:pPr/>
                      <a:t>[VALUE]</a:t>
                    </a:fld>
                    <a:r>
                      <a:rPr lang="en-US" sz="1000" b="1" i="0" u="none" strike="noStrike" kern="1200" baseline="0">
                        <a:solidFill>
                          <a:srgbClr val="F79646">
                            <a:lumMod val="75000"/>
                          </a:srgbClr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7C8F-4346-9050-CF5795F7150B}"/>
                </c:ext>
              </c:extLst>
            </c:dLbl>
            <c:dLbl>
              <c:idx val="5"/>
              <c:layout>
                <c:manualLayout>
                  <c:x val="-6.2723396771678991E-3"/>
                  <c:y val="2.6800379472306426E-2"/>
                </c:manualLayout>
              </c:layout>
              <c:tx>
                <c:rich>
                  <a:bodyPr/>
                  <a:lstStyle/>
                  <a:p>
                    <a:fld id="{7815932F-F28B-4EE2-9C3A-61D76514F8CF}" type="VALUE">
                      <a:rPr lang="en-US"/>
                      <a:pPr/>
                      <a:t>[VALUE]</a:t>
                    </a:fld>
                    <a:r>
                      <a:rPr lang="en-US" sz="1000" b="1" i="0" u="none" strike="noStrike" kern="1200" baseline="0">
                        <a:solidFill>
                          <a:srgbClr val="F79646">
                            <a:lumMod val="75000"/>
                          </a:srgbClr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A-7C8F-4346-9050-CF5795F7150B}"/>
                </c:ext>
              </c:extLst>
            </c:dLbl>
            <c:dLbl>
              <c:idx val="6"/>
              <c:layout>
                <c:manualLayout>
                  <c:x val="-6.645406385470262E-3"/>
                  <c:y val="-9.6473344212501935E-2"/>
                </c:manualLayout>
              </c:layout>
              <c:tx>
                <c:rich>
                  <a:bodyPr/>
                  <a:lstStyle/>
                  <a:p>
                    <a:fld id="{30E8C403-3625-43DD-A522-997DBD4B8F52}" type="VALUE">
                      <a:rPr lang="en-US"/>
                      <a:pPr/>
                      <a:t>[VALUE]</a:t>
                    </a:fld>
                    <a:r>
                      <a:rPr lang="en-US" sz="1000" b="1" i="0" u="none" strike="noStrike" kern="1200" baseline="0">
                        <a:solidFill>
                          <a:srgbClr val="F79646">
                            <a:lumMod val="75000"/>
                          </a:srgbClr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7C8F-4346-9050-CF5795F7150B}"/>
                </c:ext>
              </c:extLst>
            </c:dLbl>
            <c:dLbl>
              <c:idx val="7"/>
              <c:layout>
                <c:manualLayout>
                  <c:x val="-5.7264324667040869E-3"/>
                  <c:y val="2.714918883114149E-2"/>
                </c:manualLayout>
              </c:layout>
              <c:tx>
                <c:rich>
                  <a:bodyPr/>
                  <a:lstStyle/>
                  <a:p>
                    <a:fld id="{BC306377-2248-468F-9FD3-408EEB36E652}" type="VALUE">
                      <a:rPr lang="en-US"/>
                      <a:pPr/>
                      <a:t>[VALUE]</a:t>
                    </a:fld>
                    <a:r>
                      <a:rPr lang="en-US" sz="1000" b="1" i="0" u="none" strike="noStrike" kern="1200" baseline="0">
                        <a:solidFill>
                          <a:srgbClr val="F79646">
                            <a:lumMod val="75000"/>
                          </a:srgbClr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C-7C8F-4346-9050-CF5795F7150B}"/>
                </c:ext>
              </c:extLst>
            </c:dLbl>
            <c:dLbl>
              <c:idx val="8"/>
              <c:layout>
                <c:manualLayout>
                  <c:x val="-7.541857159062716E-3"/>
                  <c:y val="1.7522900499294256E-2"/>
                </c:manualLayout>
              </c:layout>
              <c:tx>
                <c:rich>
                  <a:bodyPr/>
                  <a:lstStyle/>
                  <a:p>
                    <a:fld id="{50F29226-3545-4043-947A-6B2B335049E9}" type="VALUE">
                      <a:rPr lang="en-US" sz="1200"/>
                      <a:pPr/>
                      <a:t>[VALUE]</a:t>
                    </a:fld>
                    <a:r>
                      <a:rPr lang="en-US" sz="1050" b="1" i="0" u="none" strike="noStrike" kern="1200" baseline="0">
                        <a:solidFill>
                          <a:srgbClr val="F79646">
                            <a:lumMod val="75000"/>
                          </a:srgbClr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D-7C8F-4346-9050-CF5795F715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 month trends'!$A$6:$A$8</c:f>
              <c:strCache>
                <c:ptCount val="3"/>
                <c:pt idx="0">
                  <c:v>2016                    (Jan - June)</c:v>
                </c:pt>
                <c:pt idx="1">
                  <c:v>2016                    (July - Dec)</c:v>
                </c:pt>
                <c:pt idx="2">
                  <c:v>2017                      (Jan - Jun)</c:v>
                </c:pt>
              </c:strCache>
            </c:strRef>
          </c:cat>
          <c:val>
            <c:numRef>
              <c:f>'6 month trends'!$E$2:$E$9</c:f>
              <c:numCache>
                <c:formatCode>0.0</c:formatCode>
                <c:ptCount val="8"/>
                <c:pt idx="0">
                  <c:v>54.6875</c:v>
                </c:pt>
                <c:pt idx="1">
                  <c:v>37.254901960784316</c:v>
                </c:pt>
                <c:pt idx="2">
                  <c:v>36.612021857923501</c:v>
                </c:pt>
                <c:pt idx="3">
                  <c:v>19.909502262443439</c:v>
                </c:pt>
                <c:pt idx="4">
                  <c:v>26.643598615916954</c:v>
                </c:pt>
                <c:pt idx="5">
                  <c:v>23.248407643312103</c:v>
                </c:pt>
                <c:pt idx="6">
                  <c:v>23.132530120481928</c:v>
                </c:pt>
                <c:pt idx="7">
                  <c:v>21.61520190023753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7C8F-4346-9050-CF5795F7150B}"/>
            </c:ext>
          </c:extLst>
        </c:ser>
        <c:ser>
          <c:idx val="8"/>
          <c:order val="8"/>
          <c:tx>
            <c:strRef>
              <c:f>'6 month trends'!$J$1</c:f>
              <c:strCache>
                <c:ptCount val="1"/>
                <c:pt idx="0">
                  <c:v>Quarterly in-hospital complications rate for men</c:v>
                </c:pt>
              </c:strCache>
            </c:strRef>
          </c:tx>
          <c:spPr>
            <a:ln cap="sq">
              <a:solidFill>
                <a:schemeClr val="accent1"/>
              </a:solidFill>
              <a:prstDash val="solid"/>
              <a:headEnd type="none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9694188708262428E-2"/>
                  <c:y val="4.9565125858045199E-2"/>
                </c:manualLayout>
              </c:layout>
              <c:tx>
                <c:rich>
                  <a:bodyPr/>
                  <a:lstStyle/>
                  <a:p>
                    <a:fld id="{05EB9968-19AF-4380-B9B6-A6AE8EE0E0CB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F-7C8F-4346-9050-CF5795F7150B}"/>
                </c:ext>
              </c:extLst>
            </c:dLbl>
            <c:dLbl>
              <c:idx val="1"/>
              <c:layout>
                <c:manualLayout>
                  <c:x val="-3.88030472782354E-2"/>
                  <c:y val="2.6816625431429472E-2"/>
                </c:manualLayout>
              </c:layout>
              <c:tx>
                <c:rich>
                  <a:bodyPr/>
                  <a:lstStyle/>
                  <a:p>
                    <a:fld id="{A37D929D-D7C0-4D6F-8808-471EF7F49451}" type="VALUE">
                      <a:rPr lang="en-US" sz="1200">
                        <a:solidFill>
                          <a:srgbClr val="0070C0"/>
                        </a:solidFill>
                      </a:rPr>
                      <a:pPr/>
                      <a:t>[VALUE]</a:t>
                    </a:fld>
                    <a:r>
                      <a:rPr lang="en-US" sz="1200" b="1" i="0" u="none" strike="noStrike" kern="1200" baseline="0">
                        <a:solidFill>
                          <a:srgbClr val="0070C0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0-7C8F-4346-9050-CF5795F7150B}"/>
                </c:ext>
              </c:extLst>
            </c:dLbl>
            <c:dLbl>
              <c:idx val="2"/>
              <c:layout>
                <c:manualLayout>
                  <c:x val="-4.2457067705491867E-2"/>
                  <c:y val="2.9926255820501263E-2"/>
                </c:manualLayout>
              </c:layout>
              <c:tx>
                <c:rich>
                  <a:bodyPr/>
                  <a:lstStyle/>
                  <a:p>
                    <a:fld id="{26ECE21B-832D-44B1-9ECD-5C0DF5A07F05}" type="VALUE">
                      <a:rPr lang="en-US" sz="1200" b="1" i="0" u="none" strike="noStrike" kern="1200" baseline="0">
                        <a:solidFill>
                          <a:srgbClr val="0070C0"/>
                        </a:solidFill>
                      </a:rPr>
                      <a:pPr/>
                      <a:t>[VALUE]</a:t>
                    </a:fld>
                    <a:r>
                      <a:rPr lang="en-US" sz="1200" b="1" i="0" u="none" strike="noStrike" kern="1200" baseline="0">
                        <a:solidFill>
                          <a:srgbClr val="0070C0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1-7C8F-4346-9050-CF5795F7150B}"/>
                </c:ext>
              </c:extLst>
            </c:dLbl>
            <c:dLbl>
              <c:idx val="3"/>
              <c:layout>
                <c:manualLayout>
                  <c:x val="-2.9101700662297798E-2"/>
                  <c:y val="-3.0051887079064681E-2"/>
                </c:manualLayout>
              </c:layout>
              <c:tx>
                <c:rich>
                  <a:bodyPr/>
                  <a:lstStyle/>
                  <a:p>
                    <a:fld id="{2047A5AA-F800-4611-89AD-E9341AA85137}" type="VALUE">
                      <a:rPr lang="en-US" sz="1200">
                        <a:solidFill>
                          <a:srgbClr val="0070C0"/>
                        </a:solidFill>
                      </a:rPr>
                      <a:pPr/>
                      <a:t>[VALUE]</a:t>
                    </a:fld>
                    <a:r>
                      <a:rPr lang="en-US" sz="1200" b="1" i="0" u="none" strike="noStrike" kern="1200" baseline="0">
                        <a:solidFill>
                          <a:srgbClr val="0070C0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2-7C8F-4346-9050-CF5795F7150B}"/>
                </c:ext>
              </c:extLst>
            </c:dLbl>
            <c:dLbl>
              <c:idx val="4"/>
              <c:layout>
                <c:manualLayout>
                  <c:x val="-2.2941030302766098E-3"/>
                  <c:y val="2.1038956815538648E-2"/>
                </c:manualLayout>
              </c:layout>
              <c:tx>
                <c:rich>
                  <a:bodyPr/>
                  <a:lstStyle/>
                  <a:p>
                    <a:fld id="{271AD459-4FCE-43CE-862E-6E114E7F03D4}" type="VALUE">
                      <a:rPr lang="en-US" sz="1200">
                        <a:solidFill>
                          <a:srgbClr val="0070C0"/>
                        </a:solidFill>
                      </a:rPr>
                      <a:pPr/>
                      <a:t>[VALUE]</a:t>
                    </a:fld>
                    <a:r>
                      <a:rPr lang="en-US" sz="1200" b="1" i="0" u="none" strike="noStrike" kern="1200" baseline="0">
                        <a:solidFill>
                          <a:srgbClr val="0070C0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3-7C8F-4346-9050-CF5795F7150B}"/>
                </c:ext>
              </c:extLst>
            </c:dLbl>
            <c:dLbl>
              <c:idx val="5"/>
              <c:layout>
                <c:manualLayout>
                  <c:x val="-3.3746982148984851E-3"/>
                  <c:y val="-1.0614288154869552E-2"/>
                </c:manualLayout>
              </c:layout>
              <c:tx>
                <c:rich>
                  <a:bodyPr/>
                  <a:lstStyle/>
                  <a:p>
                    <a:fld id="{01536092-06CC-4FAB-AC14-630B3519107E}" type="VALUE">
                      <a:rPr lang="en-US" sz="1200">
                        <a:solidFill>
                          <a:srgbClr val="0070C0"/>
                        </a:solidFill>
                      </a:rPr>
                      <a:pPr/>
                      <a:t>[VALUE]</a:t>
                    </a:fld>
                    <a:r>
                      <a:rPr lang="en-US" sz="1200" b="1" i="0" u="none" strike="noStrike" kern="1200" baseline="0">
                        <a:solidFill>
                          <a:srgbClr val="0070C0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4-7C8F-4346-9050-CF5795F7150B}"/>
                </c:ext>
              </c:extLst>
            </c:dLbl>
            <c:dLbl>
              <c:idx val="6"/>
              <c:layout>
                <c:manualLayout>
                  <c:x val="-4.5837403427523475E-3"/>
                  <c:y val="2.205376298995549E-2"/>
                </c:manualLayout>
              </c:layout>
              <c:tx>
                <c:rich>
                  <a:bodyPr/>
                  <a:lstStyle/>
                  <a:p>
                    <a:fld id="{C20AE865-747A-4E8B-84E8-45F340AFACD3}" type="VALUE">
                      <a:rPr lang="en-US" sz="1200">
                        <a:solidFill>
                          <a:srgbClr val="0070C0"/>
                        </a:solidFill>
                      </a:rPr>
                      <a:pPr/>
                      <a:t>[VALUE]</a:t>
                    </a:fld>
                    <a:r>
                      <a:rPr lang="en-US" sz="1200" b="1" i="0" u="none" strike="noStrike" kern="1200" baseline="0">
                        <a:solidFill>
                          <a:srgbClr val="0070C0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5-7C8F-4346-9050-CF5795F7150B}"/>
                </c:ext>
              </c:extLst>
            </c:dLbl>
            <c:dLbl>
              <c:idx val="7"/>
              <c:layout>
                <c:manualLayout>
                  <c:x val="-5.3438171378596844E-3"/>
                  <c:y val="-1.7205556631984292E-2"/>
                </c:manualLayout>
              </c:layout>
              <c:tx>
                <c:rich>
                  <a:bodyPr/>
                  <a:lstStyle/>
                  <a:p>
                    <a:fld id="{B8D220B0-00C2-4CFD-9633-DC05779DBC62}" type="VALUE">
                      <a:rPr lang="en-US" sz="1200">
                        <a:solidFill>
                          <a:srgbClr val="0070C0"/>
                        </a:solidFill>
                      </a:rPr>
                      <a:pPr/>
                      <a:t>[VALUE]</a:t>
                    </a:fld>
                    <a:r>
                      <a:rPr lang="en-US" sz="1200" b="1" i="0" u="none" strike="noStrike" kern="1200" baseline="0">
                        <a:solidFill>
                          <a:srgbClr val="0070C0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6-7C8F-4346-9050-CF5795F7150B}"/>
                </c:ext>
              </c:extLst>
            </c:dLbl>
            <c:dLbl>
              <c:idx val="8"/>
              <c:layout>
                <c:manualLayout>
                  <c:x val="-7.8666459781719465E-3"/>
                  <c:y val="-6.0610707576299024E-3"/>
                </c:manualLayout>
              </c:layout>
              <c:tx>
                <c:rich>
                  <a:bodyPr/>
                  <a:lstStyle/>
                  <a:p>
                    <a:fld id="{870CF27B-7167-45DE-98F1-52407F88C273}" type="VALUE">
                      <a:rPr lang="en-US" sz="1200">
                        <a:solidFill>
                          <a:srgbClr val="0070C0"/>
                        </a:solidFill>
                      </a:rPr>
                      <a:pPr/>
                      <a:t>[VALUE]</a:t>
                    </a:fld>
                    <a:r>
                      <a:rPr lang="en-US" sz="1200" b="1" i="0" u="none" strike="noStrike" kern="1200" baseline="0">
                        <a:solidFill>
                          <a:srgbClr val="0070C0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7-7C8F-4346-9050-CF5795F715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 month trends'!$A$6:$A$8</c:f>
              <c:strCache>
                <c:ptCount val="3"/>
                <c:pt idx="0">
                  <c:v>2016                    (Jan - June)</c:v>
                </c:pt>
                <c:pt idx="1">
                  <c:v>2016                    (July - Dec)</c:v>
                </c:pt>
                <c:pt idx="2">
                  <c:v>2017                      (Jan - Jun)</c:v>
                </c:pt>
              </c:strCache>
            </c:strRef>
          </c:cat>
          <c:val>
            <c:numRef>
              <c:f>'6 month trends'!$F$2:$F$9</c:f>
              <c:numCache>
                <c:formatCode>0.0</c:formatCode>
                <c:ptCount val="8"/>
                <c:pt idx="0">
                  <c:v>53.846153846153847</c:v>
                </c:pt>
                <c:pt idx="1">
                  <c:v>35.714285714285715</c:v>
                </c:pt>
                <c:pt idx="2">
                  <c:v>34.210526315789473</c:v>
                </c:pt>
                <c:pt idx="3">
                  <c:v>37.096774193548384</c:v>
                </c:pt>
                <c:pt idx="4">
                  <c:v>20.27027027027027</c:v>
                </c:pt>
                <c:pt idx="5">
                  <c:v>29.72972972972973</c:v>
                </c:pt>
                <c:pt idx="6">
                  <c:v>21.917808219178081</c:v>
                </c:pt>
                <c:pt idx="7">
                  <c:v>32.727272727272727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8-7C8F-4346-9050-CF5795F715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252416"/>
        <c:axId val="134250496"/>
      </c:lineChart>
      <c:catAx>
        <c:axId val="134242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34244224"/>
        <c:crosses val="autoZero"/>
        <c:auto val="1"/>
        <c:lblAlgn val="ctr"/>
        <c:lblOffset val="100"/>
        <c:noMultiLvlLbl val="0"/>
      </c:catAx>
      <c:valAx>
        <c:axId val="1342442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400" b="0" i="0" baseline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Number of procedures</a:t>
                </a:r>
                <a:endParaRPr lang="en-US" sz="1400" b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7625217854347615E-3"/>
              <c:y val="0.2748603838882831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34242688"/>
        <c:crosses val="autoZero"/>
        <c:crossBetween val="between"/>
      </c:valAx>
      <c:valAx>
        <c:axId val="134250496"/>
        <c:scaling>
          <c:orientation val="minMax"/>
          <c:max val="6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400" b="0" i="0" baseline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In-hospital major adverse event rate  (%)</a:t>
                </a:r>
                <a:endParaRPr lang="en-US" sz="1400" b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95358996565555232"/>
              <c:y val="0.18081017103812752"/>
            </c:manualLayout>
          </c:layout>
          <c:overlay val="0"/>
        </c:title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34252416"/>
        <c:crosses val="max"/>
        <c:crossBetween val="between"/>
        <c:majorUnit val="10"/>
        <c:minorUnit val="2"/>
      </c:valAx>
      <c:catAx>
        <c:axId val="134252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4250496"/>
        <c:crossesAt val="0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 w="22225"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501340779593943E-2"/>
          <c:y val="0.16335048926310328"/>
          <c:w val="0.81814311258617367"/>
          <c:h val="0.712296317654098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'6 month Comorbidity'!$B$1</c:f>
              <c:strCache>
                <c:ptCount val="1"/>
              </c:strCache>
            </c:strRef>
          </c:tx>
          <c:spPr>
            <a:noFill/>
          </c:spPr>
          <c:invertIfNegative val="0"/>
          <c:cat>
            <c:strRef>
              <c:f>'6 month Comorbidity'!$A$2:$A$9</c:f>
              <c:strCache>
                <c:ptCount val="8"/>
                <c:pt idx="0">
                  <c:v>2014                   (Jan - Jun)</c:v>
                </c:pt>
                <c:pt idx="1">
                  <c:v>2014                    (July - Dec)</c:v>
                </c:pt>
                <c:pt idx="2">
                  <c:v>2015                    (Jan - Jun)</c:v>
                </c:pt>
                <c:pt idx="3">
                  <c:v>2015                    (July - Dec)</c:v>
                </c:pt>
                <c:pt idx="4">
                  <c:v>2016                    (Jan - June)</c:v>
                </c:pt>
                <c:pt idx="5">
                  <c:v>2016                    (July - Dec)</c:v>
                </c:pt>
                <c:pt idx="6">
                  <c:v>2017                      (Jan - Jun)</c:v>
                </c:pt>
                <c:pt idx="7">
                  <c:v>2017                   (July - Dec)</c:v>
                </c:pt>
              </c:strCache>
            </c:strRef>
          </c:cat>
          <c:val>
            <c:numRef>
              <c:f>'6 month Comorbidity'!$B$6:$B$8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0-9603-40F4-91B9-3CA0F4DEE133}"/>
            </c:ext>
          </c:extLst>
        </c:ser>
        <c:ser>
          <c:idx val="1"/>
          <c:order val="1"/>
          <c:tx>
            <c:strRef>
              <c:f>'6 month Comorbidity'!$C$1</c:f>
              <c:strCache>
                <c:ptCount val="1"/>
                <c:pt idx="0">
                  <c:v>Mean CCI</c:v>
                </c:pt>
              </c:strCache>
            </c:strRef>
          </c:tx>
          <c:spPr>
            <a:solidFill>
              <a:srgbClr val="DA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1.3253424467059452E-3"/>
                  <c:y val="6.85285356196809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03-40F4-91B9-3CA0F4DEE133}"/>
                </c:ext>
              </c:extLst>
            </c:dLbl>
            <c:dLbl>
              <c:idx val="1"/>
              <c:layout>
                <c:manualLayout>
                  <c:x val="-1.0883593397627413E-3"/>
                  <c:y val="5.9512246052414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03-40F4-91B9-3CA0F4DEE133}"/>
                </c:ext>
              </c:extLst>
            </c:dLbl>
            <c:dLbl>
              <c:idx val="2"/>
              <c:layout>
                <c:manualLayout>
                  <c:x val="8.0849949219186719E-4"/>
                  <c:y val="7.32796602671857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03-40F4-91B9-3CA0F4DEE133}"/>
                </c:ext>
              </c:extLst>
            </c:dLbl>
            <c:dLbl>
              <c:idx val="3"/>
              <c:layout>
                <c:manualLayout>
                  <c:x val="-1.6442902627375613E-4"/>
                  <c:y val="9.57511204111041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603-40F4-91B9-3CA0F4DEE133}"/>
                </c:ext>
              </c:extLst>
            </c:dLbl>
            <c:dLbl>
              <c:idx val="4"/>
              <c:layout>
                <c:manualLayout>
                  <c:x val="-8.7718293178405955E-17"/>
                  <c:y val="6.74157303370786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03-40F4-91B9-3CA0F4DEE133}"/>
                </c:ext>
              </c:extLst>
            </c:dLbl>
            <c:dLbl>
              <c:idx val="5"/>
              <c:layout>
                <c:manualLayout>
                  <c:x val="-1.3253811853687519E-3"/>
                  <c:y val="7.18132854578101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603-40F4-91B9-3CA0F4DEE1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 month Comorbidity'!$A$2:$A$9</c:f>
              <c:strCache>
                <c:ptCount val="8"/>
                <c:pt idx="0">
                  <c:v>2014                   (Jan - Jun)</c:v>
                </c:pt>
                <c:pt idx="1">
                  <c:v>2014                    (July - Dec)</c:v>
                </c:pt>
                <c:pt idx="2">
                  <c:v>2015                    (Jan - Jun)</c:v>
                </c:pt>
                <c:pt idx="3">
                  <c:v>2015                    (July - Dec)</c:v>
                </c:pt>
                <c:pt idx="4">
                  <c:v>2016                    (Jan - June)</c:v>
                </c:pt>
                <c:pt idx="5">
                  <c:v>2016                    (July - Dec)</c:v>
                </c:pt>
                <c:pt idx="6">
                  <c:v>2017                      (Jan - Jun)</c:v>
                </c:pt>
                <c:pt idx="7">
                  <c:v>2017                   (July - Dec)</c:v>
                </c:pt>
              </c:strCache>
            </c:strRef>
          </c:cat>
          <c:val>
            <c:numRef>
              <c:f>'6 month Comorbidity'!$C$2:$C$9</c:f>
              <c:numCache>
                <c:formatCode>General</c:formatCode>
                <c:ptCount val="8"/>
                <c:pt idx="0">
                  <c:v>2.62</c:v>
                </c:pt>
                <c:pt idx="1">
                  <c:v>2.83</c:v>
                </c:pt>
                <c:pt idx="2">
                  <c:v>2.67</c:v>
                </c:pt>
                <c:pt idx="3">
                  <c:v>2.87</c:v>
                </c:pt>
                <c:pt idx="4">
                  <c:v>2.81</c:v>
                </c:pt>
                <c:pt idx="5">
                  <c:v>2.82</c:v>
                </c:pt>
                <c:pt idx="6">
                  <c:v>2.82</c:v>
                </c:pt>
                <c:pt idx="7">
                  <c:v>3.18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603-40F4-91B9-3CA0F4DEE133}"/>
            </c:ext>
          </c:extLst>
        </c:ser>
        <c:ser>
          <c:idx val="2"/>
          <c:order val="2"/>
          <c:tx>
            <c:strRef>
              <c:f>'Trends '!#REF!</c:f>
              <c:strCache>
                <c:ptCount val="1"/>
                <c:pt idx="0">
                  <c:v>#REF!</c:v>
                </c:pt>
              </c:strCache>
            </c:strRef>
          </c:tx>
          <c:spPr>
            <a:noFill/>
          </c:spPr>
          <c:invertIfNegative val="0"/>
          <c:cat>
            <c:strRef>
              <c:f>'6 month Comorbidity'!$A$2:$A$9</c:f>
              <c:strCache>
                <c:ptCount val="8"/>
                <c:pt idx="0">
                  <c:v>2014                   (Jan - Jun)</c:v>
                </c:pt>
                <c:pt idx="1">
                  <c:v>2014                    (July - Dec)</c:v>
                </c:pt>
                <c:pt idx="2">
                  <c:v>2015                    (Jan - Jun)</c:v>
                </c:pt>
                <c:pt idx="3">
                  <c:v>2015                    (July - Dec)</c:v>
                </c:pt>
                <c:pt idx="4">
                  <c:v>2016                    (Jan - June)</c:v>
                </c:pt>
                <c:pt idx="5">
                  <c:v>2016                    (July - Dec)</c:v>
                </c:pt>
                <c:pt idx="6">
                  <c:v>2017                      (Jan - Jun)</c:v>
                </c:pt>
                <c:pt idx="7">
                  <c:v>2017                   (July - Dec)</c:v>
                </c:pt>
              </c:strCache>
            </c:strRef>
          </c:cat>
          <c:val>
            <c:numRef>
              <c:f>'Trends 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03-40F4-91B9-3CA0F4DEE133}"/>
            </c:ext>
          </c:extLst>
        </c:ser>
        <c:ser>
          <c:idx val="3"/>
          <c:order val="3"/>
          <c:tx>
            <c:strRef>
              <c:f>'6 month Comorbidity'!$E$1</c:f>
              <c:strCache>
                <c:ptCount val="1"/>
                <c:pt idx="0">
                  <c:v>Comp Rate - White</c:v>
                </c:pt>
              </c:strCache>
            </c:strRef>
          </c:tx>
          <c:spPr>
            <a:noFill/>
          </c:spPr>
          <c:invertIfNegative val="0"/>
          <c:cat>
            <c:strRef>
              <c:f>'6 month Comorbidity'!$A$2:$A$9</c:f>
              <c:strCache>
                <c:ptCount val="8"/>
                <c:pt idx="0">
                  <c:v>2014                   (Jan - Jun)</c:v>
                </c:pt>
                <c:pt idx="1">
                  <c:v>2014                    (July - Dec)</c:v>
                </c:pt>
                <c:pt idx="2">
                  <c:v>2015                    (Jan - Jun)</c:v>
                </c:pt>
                <c:pt idx="3">
                  <c:v>2015                    (July - Dec)</c:v>
                </c:pt>
                <c:pt idx="4">
                  <c:v>2016                    (Jan - June)</c:v>
                </c:pt>
                <c:pt idx="5">
                  <c:v>2016                    (July - Dec)</c:v>
                </c:pt>
                <c:pt idx="6">
                  <c:v>2017                      (Jan - Jun)</c:v>
                </c:pt>
                <c:pt idx="7">
                  <c:v>2017                   (July - Dec)</c:v>
                </c:pt>
              </c:strCache>
            </c:strRef>
          </c:cat>
          <c:val>
            <c:numRef>
              <c:f>'6 month Comorbidity'!$E$2:$E$9</c:f>
              <c:numCache>
                <c:formatCode>0.0</c:formatCode>
                <c:ptCount val="8"/>
                <c:pt idx="0">
                  <c:v>54.54545454545454</c:v>
                </c:pt>
                <c:pt idx="1">
                  <c:v>36.923076923076927</c:v>
                </c:pt>
                <c:pt idx="2">
                  <c:v>36.199095022624434</c:v>
                </c:pt>
                <c:pt idx="3">
                  <c:v>23.674911660777383</c:v>
                </c:pt>
                <c:pt idx="4">
                  <c:v>25.344352617079892</c:v>
                </c:pt>
                <c:pt idx="5">
                  <c:v>24.484536082474225</c:v>
                </c:pt>
                <c:pt idx="6">
                  <c:v>22.950819672131146</c:v>
                </c:pt>
                <c:pt idx="7">
                  <c:v>23.917137476459509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603-40F4-91B9-3CA0F4DEE133}"/>
            </c:ext>
          </c:extLst>
        </c:ser>
        <c:ser>
          <c:idx val="4"/>
          <c:order val="4"/>
          <c:tx>
            <c:strRef>
              <c:f>'6 month Comorbidity'!$F$1</c:f>
              <c:strCache>
                <c:ptCount val="1"/>
                <c:pt idx="0">
                  <c:v>Comp Rate - NW</c:v>
                </c:pt>
              </c:strCache>
            </c:strRef>
          </c:tx>
          <c:spPr>
            <a:noFill/>
          </c:spPr>
          <c:invertIfNegative val="0"/>
          <c:cat>
            <c:strRef>
              <c:f>'6 month Comorbidity'!$A$2:$A$9</c:f>
              <c:strCache>
                <c:ptCount val="8"/>
                <c:pt idx="0">
                  <c:v>2014                   (Jan - Jun)</c:v>
                </c:pt>
                <c:pt idx="1">
                  <c:v>2014                    (July - Dec)</c:v>
                </c:pt>
                <c:pt idx="2">
                  <c:v>2015                    (Jan - Jun)</c:v>
                </c:pt>
                <c:pt idx="3">
                  <c:v>2015                    (July - Dec)</c:v>
                </c:pt>
                <c:pt idx="4">
                  <c:v>2016                    (Jan - June)</c:v>
                </c:pt>
                <c:pt idx="5">
                  <c:v>2016                    (July - Dec)</c:v>
                </c:pt>
                <c:pt idx="6">
                  <c:v>2017                      (Jan - Jun)</c:v>
                </c:pt>
                <c:pt idx="7">
                  <c:v>2017                   (July - Dec)</c:v>
                </c:pt>
              </c:strCache>
            </c:strRef>
          </c:cat>
          <c:val>
            <c:numRef>
              <c:f>'6 month Comorbidity'!$F$2:$F$9</c:f>
              <c:numCache>
                <c:formatCode>0.0</c:formatCode>
                <c:ptCount val="8"/>
                <c:pt idx="0">
                  <c:v>50.17921146953406</c:v>
                </c:pt>
                <c:pt idx="1">
                  <c:v>68.728522336769757</c:v>
                </c:pt>
                <c:pt idx="2">
                  <c:v>90.466249130132226</c:v>
                </c:pt>
                <c:pt idx="3">
                  <c:v>174.24242424242425</c:v>
                </c:pt>
                <c:pt idx="4">
                  <c:v>118.01730920535012</c:v>
                </c:pt>
                <c:pt idx="5">
                  <c:v>170.67494181536074</c:v>
                </c:pt>
                <c:pt idx="6">
                  <c:v>122.04424103737605</c:v>
                </c:pt>
                <c:pt idx="7">
                  <c:v>277.13625866050808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603-40F4-91B9-3CA0F4DEE133}"/>
            </c:ext>
          </c:extLst>
        </c:ser>
        <c:ser>
          <c:idx val="5"/>
          <c:order val="5"/>
          <c:tx>
            <c:strRef>
              <c:f>'6 month Comorbidity'!$G$1</c:f>
              <c:strCache>
                <c:ptCount val="1"/>
                <c:pt idx="0">
                  <c:v> LAAC White</c:v>
                </c:pt>
              </c:strCache>
            </c:strRef>
          </c:tx>
          <c:spPr>
            <a:noFill/>
          </c:spPr>
          <c:invertIfNegative val="0"/>
          <c:cat>
            <c:strRef>
              <c:f>'6 month Comorbidity'!$A$2:$A$9</c:f>
              <c:strCache>
                <c:ptCount val="8"/>
                <c:pt idx="0">
                  <c:v>2014                   (Jan - Jun)</c:v>
                </c:pt>
                <c:pt idx="1">
                  <c:v>2014                    (July - Dec)</c:v>
                </c:pt>
                <c:pt idx="2">
                  <c:v>2015                    (Jan - Jun)</c:v>
                </c:pt>
                <c:pt idx="3">
                  <c:v>2015                    (July - Dec)</c:v>
                </c:pt>
                <c:pt idx="4">
                  <c:v>2016                    (Jan - June)</c:v>
                </c:pt>
                <c:pt idx="5">
                  <c:v>2016                    (July - Dec)</c:v>
                </c:pt>
                <c:pt idx="6">
                  <c:v>2017                      (Jan - Jun)</c:v>
                </c:pt>
                <c:pt idx="7">
                  <c:v>2017                   (July - Dec)</c:v>
                </c:pt>
              </c:strCache>
            </c:strRef>
          </c:cat>
          <c:val>
            <c:numRef>
              <c:f>'6 month Comorbidity'!$G$6:$G$9</c:f>
              <c:numCache>
                <c:formatCode>General</c:formatCode>
                <c:ptCount val="4"/>
                <c:pt idx="0">
                  <c:v>289</c:v>
                </c:pt>
                <c:pt idx="1">
                  <c:v>314</c:v>
                </c:pt>
                <c:pt idx="2">
                  <c:v>415</c:v>
                </c:pt>
                <c:pt idx="3">
                  <c:v>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603-40F4-91B9-3CA0F4DEE133}"/>
            </c:ext>
          </c:extLst>
        </c:ser>
        <c:ser>
          <c:idx val="6"/>
          <c:order val="6"/>
          <c:tx>
            <c:strRef>
              <c:f>'6 month Comorbidity'!$D$1</c:f>
              <c:strCache>
                <c:ptCount val="1"/>
                <c:pt idx="0">
                  <c:v>LAAC NW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"/>
              <c:layout>
                <c:manualLayout>
                  <c:x val="-1.8174753312926869E-3"/>
                  <c:y val="6.58478669268755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603-40F4-91B9-3CA0F4DEE133}"/>
                </c:ext>
              </c:extLst>
            </c:dLbl>
            <c:dLbl>
              <c:idx val="2"/>
              <c:layout>
                <c:manualLayout>
                  <c:x val="1.1248654631580341E-3"/>
                  <c:y val="5.609944276734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603-40F4-91B9-3CA0F4DEE133}"/>
                </c:ext>
              </c:extLst>
            </c:dLbl>
            <c:dLbl>
              <c:idx val="3"/>
              <c:layout>
                <c:manualLayout>
                  <c:x val="0"/>
                  <c:y val="5.66495830754240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603-40F4-91B9-3CA0F4DEE133}"/>
                </c:ext>
              </c:extLst>
            </c:dLbl>
            <c:dLbl>
              <c:idx val="4"/>
              <c:layout>
                <c:manualLayout>
                  <c:x val="-3.2252055346837379E-3"/>
                  <c:y val="-1.5822007549858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603-40F4-91B9-3CA0F4DEE133}"/>
                </c:ext>
              </c:extLst>
            </c:dLbl>
            <c:dLbl>
              <c:idx val="5"/>
              <c:layout>
                <c:manualLayout>
                  <c:x val="0"/>
                  <c:y val="5.66495830754240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603-40F4-91B9-3CA0F4DEE133}"/>
                </c:ext>
              </c:extLst>
            </c:dLbl>
            <c:dLbl>
              <c:idx val="6"/>
              <c:layout>
                <c:manualLayout>
                  <c:x val="-1.3503481452702408E-3"/>
                  <c:y val="5.44767261247121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603-40F4-91B9-3CA0F4DEE133}"/>
                </c:ext>
              </c:extLst>
            </c:dLbl>
            <c:dLbl>
              <c:idx val="7"/>
              <c:layout>
                <c:manualLayout>
                  <c:x val="0"/>
                  <c:y val="7.50981449969744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603-40F4-91B9-3CA0F4DEE133}"/>
                </c:ext>
              </c:extLst>
            </c:dLbl>
            <c:dLbl>
              <c:idx val="8"/>
              <c:layout>
                <c:manualLayout>
                  <c:x val="0"/>
                  <c:y val="7.50981449969744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603-40F4-91B9-3CA0F4DEE1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 month Comorbidity'!$A$2:$A$9</c:f>
              <c:strCache>
                <c:ptCount val="8"/>
                <c:pt idx="0">
                  <c:v>2014                   (Jan - Jun)</c:v>
                </c:pt>
                <c:pt idx="1">
                  <c:v>2014                    (July - Dec)</c:v>
                </c:pt>
                <c:pt idx="2">
                  <c:v>2015                    (Jan - Jun)</c:v>
                </c:pt>
                <c:pt idx="3">
                  <c:v>2015                    (July - Dec)</c:v>
                </c:pt>
                <c:pt idx="4">
                  <c:v>2016                    (Jan - June)</c:v>
                </c:pt>
                <c:pt idx="5">
                  <c:v>2016                    (July - Dec)</c:v>
                </c:pt>
                <c:pt idx="6">
                  <c:v>2017                      (Jan - Jun)</c:v>
                </c:pt>
                <c:pt idx="7">
                  <c:v>2017                   (July - Dec)</c:v>
                </c:pt>
              </c:strCache>
            </c:strRef>
          </c:cat>
          <c:val>
            <c:numRef>
              <c:f>'6 month Comorbidity'!$D$2:$D$9</c:f>
              <c:numCache>
                <c:formatCode>General</c:formatCode>
                <c:ptCount val="8"/>
                <c:pt idx="0">
                  <c:v>13.95</c:v>
                </c:pt>
                <c:pt idx="1">
                  <c:v>14.55</c:v>
                </c:pt>
                <c:pt idx="2">
                  <c:v>14.37</c:v>
                </c:pt>
                <c:pt idx="3">
                  <c:v>13.2</c:v>
                </c:pt>
                <c:pt idx="4">
                  <c:v>12.71</c:v>
                </c:pt>
                <c:pt idx="5">
                  <c:v>12.89</c:v>
                </c:pt>
                <c:pt idx="6">
                  <c:v>13.11</c:v>
                </c:pt>
                <c:pt idx="7">
                  <c:v>12.99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9603-40F4-91B9-3CA0F4DEE1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"/>
        <c:overlap val="80"/>
        <c:axId val="134242688"/>
        <c:axId val="134244224"/>
      </c:barChart>
      <c:lineChart>
        <c:grouping val="standard"/>
        <c:varyColors val="0"/>
        <c:ser>
          <c:idx val="8"/>
          <c:order val="7"/>
          <c:tx>
            <c:strRef>
              <c:f>'6 month Comorbidity'!$J$1</c:f>
              <c:strCache>
                <c:ptCount val="1"/>
              </c:strCache>
            </c:strRef>
          </c:tx>
          <c:spPr>
            <a:ln cap="sq">
              <a:solidFill>
                <a:schemeClr val="accent1"/>
              </a:solidFill>
              <a:prstDash val="solid"/>
              <a:headEnd type="none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9694188708262428E-2"/>
                  <c:y val="4.9565125858045199E-2"/>
                </c:manualLayout>
              </c:layout>
              <c:tx>
                <c:rich>
                  <a:bodyPr/>
                  <a:lstStyle/>
                  <a:p>
                    <a:fld id="{05EB9968-19AF-4380-B9B6-A6AE8EE0E0CB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9603-40F4-91B9-3CA0F4DEE133}"/>
                </c:ext>
              </c:extLst>
            </c:dLbl>
            <c:dLbl>
              <c:idx val="1"/>
              <c:layout>
                <c:manualLayout>
                  <c:x val="-3.88030472782354E-2"/>
                  <c:y val="2.6816625431429472E-2"/>
                </c:manualLayout>
              </c:layout>
              <c:tx>
                <c:rich>
                  <a:bodyPr/>
                  <a:lstStyle/>
                  <a:p>
                    <a:fld id="{A37D929D-D7C0-4D6F-8808-471EF7F49451}" type="VALUE">
                      <a:rPr lang="en-US" sz="1200">
                        <a:solidFill>
                          <a:srgbClr val="0070C0"/>
                        </a:solidFill>
                      </a:rPr>
                      <a:pPr/>
                      <a:t>[VALUE]</a:t>
                    </a:fld>
                    <a:r>
                      <a:rPr lang="en-US" sz="1200" b="1" i="0" u="none" strike="noStrike" kern="1200" baseline="0">
                        <a:solidFill>
                          <a:srgbClr val="0070C0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9603-40F4-91B9-3CA0F4DEE133}"/>
                </c:ext>
              </c:extLst>
            </c:dLbl>
            <c:dLbl>
              <c:idx val="2"/>
              <c:layout>
                <c:manualLayout>
                  <c:x val="-4.2457067705491867E-2"/>
                  <c:y val="2.9926255820501263E-2"/>
                </c:manualLayout>
              </c:layout>
              <c:tx>
                <c:rich>
                  <a:bodyPr/>
                  <a:lstStyle/>
                  <a:p>
                    <a:fld id="{26ECE21B-832D-44B1-9ECD-5C0DF5A07F05}" type="VALUE">
                      <a:rPr lang="en-US" sz="1200" b="1" i="0" u="none" strike="noStrike" kern="1200" baseline="0">
                        <a:solidFill>
                          <a:srgbClr val="0070C0"/>
                        </a:solidFill>
                      </a:rPr>
                      <a:pPr/>
                      <a:t>[VALUE]</a:t>
                    </a:fld>
                    <a:r>
                      <a:rPr lang="en-US" sz="1200" b="1" i="0" u="none" strike="noStrike" kern="1200" baseline="0">
                        <a:solidFill>
                          <a:srgbClr val="0070C0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9603-40F4-91B9-3CA0F4DEE133}"/>
                </c:ext>
              </c:extLst>
            </c:dLbl>
            <c:dLbl>
              <c:idx val="3"/>
              <c:layout>
                <c:manualLayout>
                  <c:x val="-2.910166080348375E-2"/>
                  <c:y val="1.9786358794870115E-2"/>
                </c:manualLayout>
              </c:layout>
              <c:tx>
                <c:rich>
                  <a:bodyPr/>
                  <a:lstStyle/>
                  <a:p>
                    <a:fld id="{2047A5AA-F800-4611-89AD-E9341AA85137}" type="VALUE">
                      <a:rPr lang="en-US" sz="1200">
                        <a:solidFill>
                          <a:srgbClr val="0070C0"/>
                        </a:solidFill>
                      </a:rPr>
                      <a:pPr/>
                      <a:t>[VALUE]</a:t>
                    </a:fld>
                    <a:r>
                      <a:rPr lang="en-US" sz="1200" b="1" i="0" u="none" strike="noStrike" kern="1200" baseline="0">
                        <a:solidFill>
                          <a:srgbClr val="0070C0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8-9603-40F4-91B9-3CA0F4DEE133}"/>
                </c:ext>
              </c:extLst>
            </c:dLbl>
            <c:dLbl>
              <c:idx val="4"/>
              <c:layout>
                <c:manualLayout>
                  <c:x val="-2.2941030302766098E-3"/>
                  <c:y val="2.1038956815538648E-2"/>
                </c:manualLayout>
              </c:layout>
              <c:tx>
                <c:rich>
                  <a:bodyPr/>
                  <a:lstStyle/>
                  <a:p>
                    <a:fld id="{271AD459-4FCE-43CE-862E-6E114E7F03D4}" type="VALUE">
                      <a:rPr lang="en-US" sz="1200">
                        <a:solidFill>
                          <a:srgbClr val="0070C0"/>
                        </a:solidFill>
                      </a:rPr>
                      <a:pPr/>
                      <a:t>[VALUE]</a:t>
                    </a:fld>
                    <a:r>
                      <a:rPr lang="en-US" sz="1200" b="1" i="0" u="none" strike="noStrike" kern="1200" baseline="0">
                        <a:solidFill>
                          <a:srgbClr val="0070C0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9603-40F4-91B9-3CA0F4DEE133}"/>
                </c:ext>
              </c:extLst>
            </c:dLbl>
            <c:dLbl>
              <c:idx val="5"/>
              <c:layout>
                <c:manualLayout>
                  <c:x val="-3.3746857592962709E-3"/>
                  <c:y val="-2.8975751956608446E-2"/>
                </c:manualLayout>
              </c:layout>
              <c:tx>
                <c:rich>
                  <a:bodyPr/>
                  <a:lstStyle/>
                  <a:p>
                    <a:fld id="{01536092-06CC-4FAB-AC14-630B3519107E}" type="VALUE">
                      <a:rPr lang="en-US" sz="1200">
                        <a:solidFill>
                          <a:srgbClr val="0070C0"/>
                        </a:solidFill>
                      </a:rPr>
                      <a:pPr/>
                      <a:t>[VALUE]</a:t>
                    </a:fld>
                    <a:r>
                      <a:rPr lang="en-US" sz="1200" b="1" i="0" u="none" strike="noStrike" kern="1200" baseline="0">
                        <a:solidFill>
                          <a:srgbClr val="0070C0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A-9603-40F4-91B9-3CA0F4DEE133}"/>
                </c:ext>
              </c:extLst>
            </c:dLbl>
            <c:dLbl>
              <c:idx val="6"/>
              <c:layout>
                <c:manualLayout>
                  <c:x val="-4.5837403427523475E-3"/>
                  <c:y val="2.205376298995549E-2"/>
                </c:manualLayout>
              </c:layout>
              <c:tx>
                <c:rich>
                  <a:bodyPr/>
                  <a:lstStyle/>
                  <a:p>
                    <a:fld id="{C20AE865-747A-4E8B-84E8-45F340AFACD3}" type="VALUE">
                      <a:rPr lang="en-US" sz="1200">
                        <a:solidFill>
                          <a:srgbClr val="0070C0"/>
                        </a:solidFill>
                      </a:rPr>
                      <a:pPr/>
                      <a:t>[VALUE]</a:t>
                    </a:fld>
                    <a:r>
                      <a:rPr lang="en-US" sz="1200" b="1" i="0" u="none" strike="noStrike" kern="1200" baseline="0">
                        <a:solidFill>
                          <a:srgbClr val="0070C0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9603-40F4-91B9-3CA0F4DEE133}"/>
                </c:ext>
              </c:extLst>
            </c:dLbl>
            <c:dLbl>
              <c:idx val="7"/>
              <c:layout>
                <c:manualLayout>
                  <c:x val="-5.3438171378596844E-3"/>
                  <c:y val="-1.7205556631984292E-2"/>
                </c:manualLayout>
              </c:layout>
              <c:tx>
                <c:rich>
                  <a:bodyPr/>
                  <a:lstStyle/>
                  <a:p>
                    <a:fld id="{B8D220B0-00C2-4CFD-9633-DC05779DBC62}" type="VALUE">
                      <a:rPr lang="en-US" sz="1200">
                        <a:solidFill>
                          <a:srgbClr val="0070C0"/>
                        </a:solidFill>
                      </a:rPr>
                      <a:pPr/>
                      <a:t>[VALUE]</a:t>
                    </a:fld>
                    <a:r>
                      <a:rPr lang="en-US" sz="1200" b="1" i="0" u="none" strike="noStrike" kern="1200" baseline="0">
                        <a:solidFill>
                          <a:srgbClr val="0070C0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C-9603-40F4-91B9-3CA0F4DEE133}"/>
                </c:ext>
              </c:extLst>
            </c:dLbl>
            <c:dLbl>
              <c:idx val="8"/>
              <c:layout>
                <c:manualLayout>
                  <c:x val="-7.8666459781719465E-3"/>
                  <c:y val="-6.0610707576299024E-3"/>
                </c:manualLayout>
              </c:layout>
              <c:tx>
                <c:rich>
                  <a:bodyPr/>
                  <a:lstStyle/>
                  <a:p>
                    <a:fld id="{870CF27B-7167-45DE-98F1-52407F88C273}" type="VALUE">
                      <a:rPr lang="en-US" sz="1200">
                        <a:solidFill>
                          <a:srgbClr val="0070C0"/>
                        </a:solidFill>
                      </a:rPr>
                      <a:pPr/>
                      <a:t>[VALUE]</a:t>
                    </a:fld>
                    <a:r>
                      <a:rPr lang="en-US" sz="1200" b="1" i="0" u="none" strike="noStrike" kern="1200" baseline="0">
                        <a:solidFill>
                          <a:srgbClr val="0070C0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D-9603-40F4-91B9-3CA0F4DEE1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 month Comorbidity'!$A$2:$A$9</c:f>
              <c:strCache>
                <c:ptCount val="8"/>
                <c:pt idx="0">
                  <c:v>2014                   (Jan - Jun)</c:v>
                </c:pt>
                <c:pt idx="1">
                  <c:v>2014                    (July - Dec)</c:v>
                </c:pt>
                <c:pt idx="2">
                  <c:v>2015                    (Jan - Jun)</c:v>
                </c:pt>
                <c:pt idx="3">
                  <c:v>2015                    (July - Dec)</c:v>
                </c:pt>
                <c:pt idx="4">
                  <c:v>2016                    (Jan - June)</c:v>
                </c:pt>
                <c:pt idx="5">
                  <c:v>2016                    (July - Dec)</c:v>
                </c:pt>
                <c:pt idx="6">
                  <c:v>2017                      (Jan - Jun)</c:v>
                </c:pt>
                <c:pt idx="7">
                  <c:v>2017                   (July - Dec)</c:v>
                </c:pt>
              </c:strCache>
            </c:strRef>
          </c:cat>
          <c:val>
            <c:numRef>
              <c:f>'6 month Comorbidity'!$E$2:$E$9</c:f>
              <c:numCache>
                <c:formatCode>0.0</c:formatCode>
                <c:ptCount val="8"/>
                <c:pt idx="0">
                  <c:v>54.54545454545454</c:v>
                </c:pt>
                <c:pt idx="1">
                  <c:v>36.923076923076927</c:v>
                </c:pt>
                <c:pt idx="2">
                  <c:v>36.199095022624434</c:v>
                </c:pt>
                <c:pt idx="3">
                  <c:v>23.674911660777383</c:v>
                </c:pt>
                <c:pt idx="4">
                  <c:v>25.344352617079892</c:v>
                </c:pt>
                <c:pt idx="5">
                  <c:v>24.484536082474225</c:v>
                </c:pt>
                <c:pt idx="6">
                  <c:v>22.950819672131146</c:v>
                </c:pt>
                <c:pt idx="7">
                  <c:v>23.917137476459509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9603-40F4-91B9-3CA0F4DEE1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252416"/>
        <c:axId val="134250496"/>
      </c:lineChart>
      <c:catAx>
        <c:axId val="134242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34244224"/>
        <c:crosses val="autoZero"/>
        <c:auto val="1"/>
        <c:lblAlgn val="ctr"/>
        <c:lblOffset val="100"/>
        <c:noMultiLvlLbl val="0"/>
      </c:catAx>
      <c:valAx>
        <c:axId val="134244224"/>
        <c:scaling>
          <c:orientation val="minMax"/>
          <c:max val="16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800" b="0" i="0" baseline="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Mean comorbidity scores</a:t>
                </a:r>
                <a:endParaRPr lang="en-US" sz="1800" b="0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1.5752939467046256E-2"/>
              <c:y val="0.2276452603430759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34242688"/>
        <c:crosses val="autoZero"/>
        <c:crossBetween val="between"/>
      </c:valAx>
      <c:valAx>
        <c:axId val="134250496"/>
        <c:scaling>
          <c:orientation val="minMax"/>
          <c:max val="6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6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600" b="0" i="0" baseline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In-hospital major adverse event rate  (%)</a:t>
                </a:r>
                <a:endParaRPr lang="en-US" sz="1600" b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95358998387560234"/>
              <c:y val="0.14146423475045486"/>
            </c:manualLayout>
          </c:layout>
          <c:overlay val="0"/>
        </c:title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34252416"/>
        <c:crosses val="max"/>
        <c:crossBetween val="between"/>
        <c:majorUnit val="10"/>
        <c:minorUnit val="2"/>
      </c:valAx>
      <c:catAx>
        <c:axId val="134252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4250496"/>
        <c:crossesAt val="0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0AFEE-E025-4704-83C9-F22A8A5C97C5}" type="datetimeFigureOut">
              <a:rPr lang="en-US" smtClean="0"/>
              <a:t>11/21/20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32F77-C1DD-4669-9F9B-381491231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BD5C-4372-4949-BAF8-9B0746762DD1}" type="datetimeFigureOut">
              <a:rPr lang="en-US" smtClean="0"/>
              <a:t>11/21/20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AC96-7D88-40F3-A03D-F85A1B59E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03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BD5C-4372-4949-BAF8-9B0746762DD1}" type="datetimeFigureOut">
              <a:rPr lang="en-US" smtClean="0"/>
              <a:t>11/21/20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AC96-7D88-40F3-A03D-F85A1B59E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60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BD5C-4372-4949-BAF8-9B0746762DD1}" type="datetimeFigureOut">
              <a:rPr lang="en-US" smtClean="0"/>
              <a:t>11/21/20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AC96-7D88-40F3-A03D-F85A1B59E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6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BD5C-4372-4949-BAF8-9B0746762DD1}" type="datetimeFigureOut">
              <a:rPr lang="en-US" smtClean="0"/>
              <a:t>11/21/20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AC96-7D88-40F3-A03D-F85A1B59E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19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BD5C-4372-4949-BAF8-9B0746762DD1}" type="datetimeFigureOut">
              <a:rPr lang="en-US" smtClean="0"/>
              <a:t>11/21/20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AC96-7D88-40F3-A03D-F85A1B59E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8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BD5C-4372-4949-BAF8-9B0746762DD1}" type="datetimeFigureOut">
              <a:rPr lang="en-US" smtClean="0"/>
              <a:t>11/21/20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AC96-7D88-40F3-A03D-F85A1B59E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2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BD5C-4372-4949-BAF8-9B0746762DD1}" type="datetimeFigureOut">
              <a:rPr lang="en-US" smtClean="0"/>
              <a:t>11/21/20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AC96-7D88-40F3-A03D-F85A1B59E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81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BD5C-4372-4949-BAF8-9B0746762DD1}" type="datetimeFigureOut">
              <a:rPr lang="en-US" smtClean="0"/>
              <a:t>11/21/20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AC96-7D88-40F3-A03D-F85A1B59E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41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BD5C-4372-4949-BAF8-9B0746762DD1}" type="datetimeFigureOut">
              <a:rPr lang="en-US" smtClean="0"/>
              <a:t>11/21/20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AC96-7D88-40F3-A03D-F85A1B59E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7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BD5C-4372-4949-BAF8-9B0746762DD1}" type="datetimeFigureOut">
              <a:rPr lang="en-US" smtClean="0"/>
              <a:t>11/21/20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AC96-7D88-40F3-A03D-F85A1B59E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5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BD5C-4372-4949-BAF8-9B0746762DD1}" type="datetimeFigureOut">
              <a:rPr lang="en-US" smtClean="0"/>
              <a:t>11/21/20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AC96-7D88-40F3-A03D-F85A1B59E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0BD5C-4372-4949-BAF8-9B0746762DD1}" type="datetimeFigureOut">
              <a:rPr lang="en-US" smtClean="0"/>
              <a:t>11/21/20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9AC96-7D88-40F3-A03D-F85A1B59E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4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0D07F9E-52ED-4547-ADB9-EAD0980E378B}"/>
              </a:ext>
            </a:extLst>
          </p:cNvPr>
          <p:cNvGrpSpPr/>
          <p:nvPr/>
        </p:nvGrpSpPr>
        <p:grpSpPr>
          <a:xfrm>
            <a:off x="374815" y="1008165"/>
            <a:ext cx="8394370" cy="4841669"/>
            <a:chOff x="0" y="0"/>
            <a:chExt cx="12521914" cy="8769261"/>
          </a:xfrm>
        </p:grpSpPr>
        <p:graphicFrame>
          <p:nvGraphicFramePr>
            <p:cNvPr id="27" name="Chart 26">
              <a:extLst>
                <a:ext uri="{FF2B5EF4-FFF2-40B4-BE49-F238E27FC236}">
                  <a16:creationId xmlns:a16="http://schemas.microsoft.com/office/drawing/2014/main" id="{6FCE3676-31C5-4278-84B4-0DB3A5A6F50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91590446"/>
                </p:ext>
              </p:extLst>
            </p:nvPr>
          </p:nvGraphicFramePr>
          <p:xfrm>
            <a:off x="0" y="0"/>
            <a:ext cx="12521914" cy="87692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6138917-F8C8-4600-83E6-4B50C74C3E28}"/>
                </a:ext>
              </a:extLst>
            </p:cNvPr>
            <p:cNvGrpSpPr/>
            <p:nvPr/>
          </p:nvGrpSpPr>
          <p:grpSpPr>
            <a:xfrm>
              <a:off x="893532" y="123386"/>
              <a:ext cx="10571108" cy="1092842"/>
              <a:chOff x="1031977" y="123386"/>
              <a:chExt cx="13578859" cy="1092842"/>
            </a:xfrm>
          </p:grpSpPr>
          <p:sp>
            <p:nvSpPr>
              <p:cNvPr id="29" name="TextBox 4">
                <a:extLst>
                  <a:ext uri="{FF2B5EF4-FFF2-40B4-BE49-F238E27FC236}">
                    <a16:creationId xmlns:a16="http://schemas.microsoft.com/office/drawing/2014/main" id="{2740FC75-953D-45AF-B4F9-27E3ED78A73F}"/>
                  </a:ext>
                </a:extLst>
              </p:cNvPr>
              <p:cNvSpPr txBox="1"/>
              <p:nvPr/>
            </p:nvSpPr>
            <p:spPr>
              <a:xfrm>
                <a:off x="1031977" y="123386"/>
                <a:ext cx="13578859" cy="1092842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sz="1300" b="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   TMVR procedures for white patients	</a:t>
                </a:r>
                <a:r>
                  <a:rPr lang="en-CA" sz="1300" dirty="0">
                    <a:latin typeface="Arial" panose="020B0604020202020204" pitchFamily="34" charset="0"/>
                    <a:cs typeface="Arial" panose="020B0604020202020204" pitchFamily="34" charset="0"/>
                  </a:rPr>
                  <a:t>TMVR </a:t>
                </a:r>
                <a:r>
                  <a:rPr lang="en-CA" sz="1300" b="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procedures for non-white patients</a:t>
                </a:r>
              </a:p>
              <a:p>
                <a:r>
                  <a:rPr lang="en-CA" sz="1300" b="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   Complication rate for white patients		C</a:t>
                </a:r>
                <a:r>
                  <a:rPr lang="en-CA" sz="1300" b="0" baseline="0" dirty="0">
                    <a:solidFill>
                      <a:schemeClr val="dk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omplication rate for non-white patients</a:t>
                </a:r>
                <a:endParaRPr lang="en-CA" sz="13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Box 5">
                <a:extLst>
                  <a:ext uri="{FF2B5EF4-FFF2-40B4-BE49-F238E27FC236}">
                    <a16:creationId xmlns:a16="http://schemas.microsoft.com/office/drawing/2014/main" id="{A46A3FA8-F9A7-4A0A-9B1F-73A9CB63F8E1}"/>
                  </a:ext>
                </a:extLst>
              </p:cNvPr>
              <p:cNvSpPr txBox="1"/>
              <p:nvPr/>
            </p:nvSpPr>
            <p:spPr>
              <a:xfrm>
                <a:off x="1048314" y="288787"/>
                <a:ext cx="307844" cy="270170"/>
              </a:xfrm>
              <a:prstGeom prst="rect">
                <a:avLst/>
              </a:prstGeom>
              <a:solidFill>
                <a:srgbClr val="DA0000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CA" sz="1100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A456CBD-32E8-4569-BB54-AB9ECC0ED13C}"/>
                  </a:ext>
                </a:extLst>
              </p:cNvPr>
              <p:cNvCxnSpPr/>
              <p:nvPr/>
            </p:nvCxnSpPr>
            <p:spPr>
              <a:xfrm>
                <a:off x="1048314" y="792828"/>
                <a:ext cx="268619" cy="0"/>
              </a:xfrm>
              <a:prstGeom prst="line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50800" dir="5400000" sx="16000" sy="16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2" name="TextBox 7">
                <a:extLst>
                  <a:ext uri="{FF2B5EF4-FFF2-40B4-BE49-F238E27FC236}">
                    <a16:creationId xmlns:a16="http://schemas.microsoft.com/office/drawing/2014/main" id="{EF4B6BDC-31E2-4716-B597-3A220D3851E8}"/>
                  </a:ext>
                </a:extLst>
              </p:cNvPr>
              <p:cNvSpPr txBox="1"/>
              <p:nvPr/>
            </p:nvSpPr>
            <p:spPr>
              <a:xfrm>
                <a:off x="7764737" y="253753"/>
                <a:ext cx="307844" cy="270170"/>
              </a:xfrm>
              <a:prstGeom prst="rect">
                <a:avLst/>
              </a:prstGeom>
              <a:solidFill>
                <a:srgbClr val="002060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CA" sz="1100"/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7A294528-EBA3-4218-9AA4-98BF3F577F40}"/>
                  </a:ext>
                </a:extLst>
              </p:cNvPr>
              <p:cNvCxnSpPr/>
              <p:nvPr/>
            </p:nvCxnSpPr>
            <p:spPr>
              <a:xfrm>
                <a:off x="7764737" y="796269"/>
                <a:ext cx="268619" cy="0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  <a:effectLst>
                <a:outerShdw blurRad="50800" dist="50800" dir="5400000" sx="16000" sy="16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TextBox 9">
            <a:extLst>
              <a:ext uri="{FF2B5EF4-FFF2-40B4-BE49-F238E27FC236}">
                <a16:creationId xmlns:a16="http://schemas.microsoft.com/office/drawing/2014/main" id="{B4EE4EC5-BF7F-44F6-B98F-6442AC7D9250}"/>
              </a:ext>
            </a:extLst>
          </p:cNvPr>
          <p:cNvSpPr txBox="1"/>
          <p:nvPr/>
        </p:nvSpPr>
        <p:spPr>
          <a:xfrm>
            <a:off x="4018037" y="1797600"/>
            <a:ext cx="1422201" cy="358588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CA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trend</a:t>
            </a: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 = 0.68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383319-269F-40C9-9FE0-93840FD782F3}"/>
              </a:ext>
            </a:extLst>
          </p:cNvPr>
          <p:cNvSpPr txBox="1"/>
          <p:nvPr/>
        </p:nvSpPr>
        <p:spPr>
          <a:xfrm>
            <a:off x="334990" y="103587"/>
            <a:ext cx="8465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1: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transcatheter mitral valve repair procedures performed (red/navy) and 6-month complication rates (orange/light blue) per 6-month period for patients of white and non-white race/ethnicity, respectively. Cochran-Armitage trend test demonstrated no statistically significant difference in complication rates over the time between white and non-white race/ethnicity (P=0.68).</a:t>
            </a:r>
          </a:p>
        </p:txBody>
      </p:sp>
    </p:spTree>
    <p:extLst>
      <p:ext uri="{BB962C8B-B14F-4D97-AF65-F5344CB8AC3E}">
        <p14:creationId xmlns:p14="http://schemas.microsoft.com/office/powerpoint/2010/main" val="3962542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65D951B-3E74-4A3B-9CB1-0A2EE6E472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9437153"/>
              </p:ext>
            </p:extLst>
          </p:nvPr>
        </p:nvGraphicFramePr>
        <p:xfrm>
          <a:off x="-563052" y="995996"/>
          <a:ext cx="10591801" cy="4841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E179429A-BD77-48B4-B06E-66A5FA50D2D4}"/>
              </a:ext>
            </a:extLst>
          </p:cNvPr>
          <p:cNvGrpSpPr/>
          <p:nvPr/>
        </p:nvGrpSpPr>
        <p:grpSpPr>
          <a:xfrm>
            <a:off x="2858252" y="1143000"/>
            <a:ext cx="3749192" cy="603378"/>
            <a:chOff x="2716553" y="128240"/>
            <a:chExt cx="5801306" cy="109284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D6B7E9-B32D-451D-9D0F-C0329E738BEC}"/>
                </a:ext>
              </a:extLst>
            </p:cNvPr>
            <p:cNvSpPr txBox="1"/>
            <p:nvPr/>
          </p:nvSpPr>
          <p:spPr>
            <a:xfrm>
              <a:off x="2716553" y="128240"/>
              <a:ext cx="5801306" cy="1092842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CA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CA" sz="1300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CA" sz="1300" b="0" dirty="0">
                  <a:latin typeface="Arial" panose="020B0604020202020204" pitchFamily="34" charset="0"/>
                  <a:cs typeface="Arial" panose="020B0604020202020204" pitchFamily="34" charset="0"/>
                </a:rPr>
                <a:t>ean</a:t>
              </a:r>
              <a:r>
                <a:rPr lang="en-CA" sz="1300" b="0" baseline="0" dirty="0">
                  <a:latin typeface="Arial" panose="020B0604020202020204" pitchFamily="34" charset="0"/>
                  <a:cs typeface="Arial" panose="020B0604020202020204" pitchFamily="34" charset="0"/>
                </a:rPr>
                <a:t> CCI scores 	  Mean ECS scores </a:t>
              </a:r>
            </a:p>
            <a:p>
              <a:pPr>
                <a:lnSpc>
                  <a:spcPct val="150000"/>
                </a:lnSpc>
              </a:pPr>
              <a:r>
                <a:rPr lang="en-CA" sz="1300" b="0" baseline="0" dirty="0">
                  <a:latin typeface="Arial" panose="020B0604020202020204" pitchFamily="34" charset="0"/>
                  <a:cs typeface="Arial" panose="020B0604020202020204" pitchFamily="34" charset="0"/>
                </a:rPr>
                <a:t>  	   </a:t>
              </a:r>
              <a:r>
                <a:rPr lang="en-CA" sz="1300" dirty="0">
                  <a:latin typeface="Arial" panose="020B0604020202020204" pitchFamily="34" charset="0"/>
                  <a:cs typeface="Arial" panose="020B0604020202020204" pitchFamily="34" charset="0"/>
                </a:rPr>
                <a:t> T</a:t>
              </a:r>
              <a:r>
                <a:rPr lang="en-CA" sz="1300" b="0" baseline="0" dirty="0">
                  <a:solidFill>
                    <a:schemeClr val="dk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otal complication rate</a:t>
              </a:r>
              <a:endParaRPr lang="en-CA" sz="13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3D67F77-B6BD-47AC-80E6-DACECB9CA33B}"/>
                </a:ext>
              </a:extLst>
            </p:cNvPr>
            <p:cNvSpPr txBox="1"/>
            <p:nvPr/>
          </p:nvSpPr>
          <p:spPr>
            <a:xfrm>
              <a:off x="2716553" y="360409"/>
              <a:ext cx="307843" cy="270170"/>
            </a:xfrm>
            <a:prstGeom prst="rect">
              <a:avLst/>
            </a:prstGeom>
            <a:solidFill>
              <a:srgbClr val="DA0000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 sz="110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E7E775E8-1122-489C-BA95-8AA165A1CAB6}"/>
                </a:ext>
              </a:extLst>
            </p:cNvPr>
            <p:cNvSpPr txBox="1"/>
            <p:nvPr/>
          </p:nvSpPr>
          <p:spPr>
            <a:xfrm>
              <a:off x="5373259" y="360409"/>
              <a:ext cx="307843" cy="270170"/>
            </a:xfrm>
            <a:prstGeom prst="rect">
              <a:avLst/>
            </a:prstGeom>
            <a:solidFill>
              <a:srgbClr val="002060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CA" sz="110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3C37F06-FF28-4CB1-9F59-E97A9AB88B2E}"/>
                </a:ext>
              </a:extLst>
            </p:cNvPr>
            <p:cNvCxnSpPr/>
            <p:nvPr/>
          </p:nvCxnSpPr>
          <p:spPr>
            <a:xfrm>
              <a:off x="4189239" y="956323"/>
              <a:ext cx="268618" cy="0"/>
            </a:xfrm>
            <a:prstGeom prst="line">
              <a:avLst/>
            </a:prstGeom>
            <a:ln w="76200">
              <a:solidFill>
                <a:srgbClr val="0070C0"/>
              </a:solidFill>
            </a:ln>
            <a:effectLst>
              <a:outerShdw blurRad="50800" dist="50800" dir="5400000" sx="16000" sy="16000" algn="ctr" rotWithShape="0">
                <a:srgbClr val="000000">
                  <a:alpha val="43137"/>
                </a:srgbClr>
              </a:outerShd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329B0AA-F108-4482-98B5-9949D2D4162A}"/>
              </a:ext>
            </a:extLst>
          </p:cNvPr>
          <p:cNvSpPr txBox="1"/>
          <p:nvPr/>
        </p:nvSpPr>
        <p:spPr>
          <a:xfrm>
            <a:off x="488444" y="251190"/>
            <a:ext cx="8426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2: Burden of comorbidities expressed as mean Charlson Comorbidity Index (CCI, red) and Elixhauser Comorbidity Score (ECS, navy) in relationship with total complication rates (light blue)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9CE5E0-75DF-0C44-B991-400280644427}"/>
              </a:ext>
            </a:extLst>
          </p:cNvPr>
          <p:cNvSpPr/>
          <p:nvPr/>
        </p:nvSpPr>
        <p:spPr>
          <a:xfrm>
            <a:off x="-457200" y="1143000"/>
            <a:ext cx="10363200" cy="471900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84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9F6422-3E3A-4566-B057-C22D24D2ECA5}"/>
              </a:ext>
            </a:extLst>
          </p:cNvPr>
          <p:cNvSpPr txBox="1"/>
          <p:nvPr/>
        </p:nvSpPr>
        <p:spPr>
          <a:xfrm>
            <a:off x="152400" y="2286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CA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3: Forest Plot showing multilevel multivariable regression analysis for in-hospital major adverse events adjusted by age, sex, relevant comorbidities, and racial/ethnic and neighbourhood income quartiles. A)</a:t>
            </a:r>
            <a:r>
              <a:rPr lang="en-CA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Stratified by racial/ethnic groups and adjusted by ZIP code median household income quartiles. </a:t>
            </a:r>
            <a:r>
              <a:rPr lang="en-CA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CA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Stratified by ZIP code median household income quartiles and adjusted by racial/ethnic groups. OR: odds ratio; CI: confidence interval; TIA: transient ischemic attack.</a:t>
            </a:r>
          </a:p>
        </p:txBody>
      </p:sp>
      <p:pic>
        <p:nvPicPr>
          <p:cNvPr id="14" name="Picture 13" descr="Chart, box and whisker chart&#10;&#10;Description automatically generated">
            <a:extLst>
              <a:ext uri="{FF2B5EF4-FFF2-40B4-BE49-F238E27FC236}">
                <a16:creationId xmlns:a16="http://schemas.microsoft.com/office/drawing/2014/main" id="{EA48D06A-DD5D-4C2F-B890-4A5183DFA2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18" y="1792800"/>
            <a:ext cx="4161086" cy="3236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 descr="Chart, box and whisker chart&#10;&#10;Description automatically generated">
            <a:extLst>
              <a:ext uri="{FF2B5EF4-FFF2-40B4-BE49-F238E27FC236}">
                <a16:creationId xmlns:a16="http://schemas.microsoft.com/office/drawing/2014/main" id="{F0B4A590-B7EF-41F9-A47F-1B32DC902B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89200"/>
            <a:ext cx="4165714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8254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box and whisker chart&#10;&#10;Description automatically generated">
            <a:extLst>
              <a:ext uri="{FF2B5EF4-FFF2-40B4-BE49-F238E27FC236}">
                <a16:creationId xmlns:a16="http://schemas.microsoft.com/office/drawing/2014/main" id="{CC7D6461-11A0-42A1-8311-0BE6555143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65400"/>
            <a:ext cx="4165715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3C2E0A-C802-456D-AD12-717C6B6F4FE5}"/>
              </a:ext>
            </a:extLst>
          </p:cNvPr>
          <p:cNvSpPr txBox="1"/>
          <p:nvPr/>
        </p:nvSpPr>
        <p:spPr>
          <a:xfrm>
            <a:off x="551427" y="228600"/>
            <a:ext cx="7838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4: Forest Plots showing a sensitivity analysis to determine the effect that adjustment by racial/ethnic and neighbourhood income quartiles had on their corresponding model for in-hospital major adverse events. Multilevel multivariable regression analysis adjusted by age, sex, and relevant comorbidities. A)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Stratified by racial/ethnic groups.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Stratified by ZIP code median household income quartiles. OR: odds ratio; CI: confidence interval; TIA: transient ischemic attack.</a:t>
            </a:r>
          </a:p>
        </p:txBody>
      </p:sp>
      <p:pic>
        <p:nvPicPr>
          <p:cNvPr id="8" name="Picture 7" descr="Chart, box and whisker chart&#10;&#10;Description automatically generated">
            <a:extLst>
              <a:ext uri="{FF2B5EF4-FFF2-40B4-BE49-F238E27FC236}">
                <a16:creationId xmlns:a16="http://schemas.microsoft.com/office/drawing/2014/main" id="{00CB6CCF-5D1F-431B-960D-A30426F917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515" y="1865400"/>
            <a:ext cx="4165714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8910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4CE85A3-1EF0-430E-AAF2-28392CAEA65F}"/>
              </a:ext>
            </a:extLst>
          </p:cNvPr>
          <p:cNvSpPr txBox="1"/>
          <p:nvPr/>
        </p:nvSpPr>
        <p:spPr>
          <a:xfrm>
            <a:off x="1033347" y="182132"/>
            <a:ext cx="7077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5: Forest plot showing multilevel multivariable regression analyses for comorbidities associated with in-hospital major adverse events. A)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Adjusted by racial/ethnic groups.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Adjusted by median household income quartiles.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OR: odds ratio; CI: confidence interval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Chart, box and whisker chart&#10;&#10;Description automatically generated">
            <a:extLst>
              <a:ext uri="{FF2B5EF4-FFF2-40B4-BE49-F238E27FC236}">
                <a16:creationId xmlns:a16="http://schemas.microsoft.com/office/drawing/2014/main" id="{AC916931-F66B-4777-981A-0E8CA98A7D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13" y="1143000"/>
            <a:ext cx="4628571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Chart, box and whisker chart&#10;&#10;Description automatically generated">
            <a:extLst>
              <a:ext uri="{FF2B5EF4-FFF2-40B4-BE49-F238E27FC236}">
                <a16:creationId xmlns:a16="http://schemas.microsoft.com/office/drawing/2014/main" id="{32E3DEC3-FEC1-45AA-BD6F-254D37D879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13" y="3352800"/>
            <a:ext cx="4628571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039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7616</TotalTime>
  <Words>459</Words>
  <Application>Microsoft Macintosh PowerPoint</Application>
  <PresentationFormat>On-screen Show (4:3)</PresentationFormat>
  <Paragraphs>67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Shubrandu Sanjoy</dc:creator>
  <cp:lastModifiedBy>Rodrigo Bagur</cp:lastModifiedBy>
  <cp:revision>211</cp:revision>
  <dcterms:created xsi:type="dcterms:W3CDTF">2019-11-02T18:52:18Z</dcterms:created>
  <dcterms:modified xsi:type="dcterms:W3CDTF">2020-11-21T22:20:12Z</dcterms:modified>
</cp:coreProperties>
</file>