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77" r:id="rId3"/>
    <p:sldId id="269" r:id="rId4"/>
    <p:sldId id="258" r:id="rId5"/>
    <p:sldId id="270" r:id="rId6"/>
    <p:sldId id="271" r:id="rId7"/>
    <p:sldId id="274" r:id="rId8"/>
    <p:sldId id="273" r:id="rId9"/>
    <p:sldId id="272" r:id="rId10"/>
    <p:sldId id="264" r:id="rId11"/>
    <p:sldId id="267" r:id="rId12"/>
    <p:sldId id="265" r:id="rId13"/>
    <p:sldId id="275" r:id="rId14"/>
    <p:sldId id="276" r:id="rId15"/>
    <p:sldId id="266"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D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69" autoAdjust="0"/>
  </p:normalViewPr>
  <p:slideViewPr>
    <p:cSldViewPr>
      <p:cViewPr varScale="1">
        <p:scale>
          <a:sx n="41" d="100"/>
          <a:sy n="41" d="100"/>
        </p:scale>
        <p:origin x="1531"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F8EAA09-B33A-4D0D-A364-79320A5AC51D}" type="datetimeFigureOut">
              <a:rPr lang="en-GB" smtClean="0"/>
              <a:t>22/03/2016</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4F8EF85-1A75-49E4-8E12-36EC64FF3D35}" type="slidenum">
              <a:rPr lang="en-GB" smtClean="0"/>
              <a:t>‹#›</a:t>
            </a:fld>
            <a:endParaRPr lang="en-GB"/>
          </a:p>
        </p:txBody>
      </p:sp>
    </p:spTree>
    <p:extLst>
      <p:ext uri="{BB962C8B-B14F-4D97-AF65-F5344CB8AC3E}">
        <p14:creationId xmlns:p14="http://schemas.microsoft.com/office/powerpoint/2010/main" val="3679117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7E205F3-7D13-40C5-B33A-A15CD4E605BD}" type="datetimeFigureOut">
              <a:rPr lang="en-GB" smtClean="0"/>
              <a:t>22/03/2016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3EA00AD-8C70-4D65-BBF1-90674CB4E7A9}" type="slidenum">
              <a:rPr lang="en-GB" smtClean="0"/>
              <a:t>‹#›</a:t>
            </a:fld>
            <a:endParaRPr lang="en-GB"/>
          </a:p>
        </p:txBody>
      </p:sp>
    </p:spTree>
    <p:extLst>
      <p:ext uri="{BB962C8B-B14F-4D97-AF65-F5344CB8AC3E}">
        <p14:creationId xmlns:p14="http://schemas.microsoft.com/office/powerpoint/2010/main" val="3046161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11250" y="541338"/>
            <a:ext cx="2084388" cy="1563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89" name="Shape 89"/>
          <p:cNvSpPr txBox="1">
            <a:spLocks noGrp="1"/>
          </p:cNvSpPr>
          <p:nvPr>
            <p:ph type="body" idx="1"/>
          </p:nvPr>
        </p:nvSpPr>
        <p:spPr>
          <a:xfrm>
            <a:off x="531659" y="2495797"/>
            <a:ext cx="5820062" cy="6865925"/>
          </a:xfrm>
          <a:prstGeom prst="rect">
            <a:avLst/>
          </a:prstGeom>
          <a:noFill/>
          <a:ln>
            <a:noFill/>
          </a:ln>
        </p:spPr>
        <p:txBody>
          <a:bodyPr lIns="91425" tIns="45700" rIns="91425" bIns="45700" anchor="t" anchorCtr="0">
            <a:normAutofit fontScale="77500" lnSpcReduction="20000"/>
          </a:bodyPr>
          <a:lstStyle/>
          <a:p>
            <a:pPr marL="0" marR="0" lvl="0" indent="0" algn="l" rtl="0">
              <a:spcBef>
                <a:spcPts val="0"/>
              </a:spcBef>
              <a:spcAft>
                <a:spcPts val="0"/>
              </a:spcAft>
              <a:buSzPct val="25000"/>
              <a:buNone/>
            </a:pPr>
            <a:r>
              <a:rPr lang="en-GB" sz="2400" b="0" i="0" u="none" strike="noStrike" cap="none" baseline="0" dirty="0" smtClean="0">
                <a:solidFill>
                  <a:schemeClr val="dk1"/>
                </a:solidFill>
                <a:latin typeface="Calibri"/>
                <a:ea typeface="Calibri"/>
                <a:cs typeface="Calibri"/>
                <a:sym typeface="Calibri"/>
              </a:rPr>
              <a:t>Mid-century there was a growth of middle class concern with the ‘problem’ of the criminal classes. This manifested itself in state policies like the formation of police forces and the reforms of the penal system, which resulted in all of England being policed, with prisons that were properly organised with deterrent regimes. It is easy to see these as policies designed to control and coerce the marginal classes (rather than the working classes), the vagrants, the unskilled and the feckless, who were seen as the source of criminality in Britain. See Robert </a:t>
            </a:r>
            <a:r>
              <a:rPr lang="en-GB" sz="2400" b="0" i="0" u="none" strike="noStrike" cap="none" baseline="0" dirty="0" err="1" smtClean="0">
                <a:solidFill>
                  <a:schemeClr val="dk1"/>
                </a:solidFill>
                <a:latin typeface="Calibri"/>
                <a:ea typeface="Calibri"/>
                <a:cs typeface="Calibri"/>
                <a:sym typeface="Calibri"/>
              </a:rPr>
              <a:t>Storch</a:t>
            </a:r>
            <a:r>
              <a:rPr lang="en-GB" sz="2400" b="0" i="0" u="none" strike="noStrike" cap="none" baseline="0" dirty="0" smtClean="0">
                <a:solidFill>
                  <a:schemeClr val="dk1"/>
                </a:solidFill>
                <a:latin typeface="Calibri"/>
                <a:ea typeface="Calibri"/>
                <a:cs typeface="Calibri"/>
                <a:sym typeface="Calibri"/>
              </a:rPr>
              <a:t>, Victor Bailey “The Fabrication of deviance: ‘Dangerous classes’ and  ‘criminal classes’ in Victorian England.’ Don’t forget Darwin, Lombroso, Du Cane, Galton. But the respectable classes were seen all too easily as above suspicion. Since 1993 when Bailey wrote about the criminal classes, a lot more research into offending using the primary sources has enabled a more nuanced approach, that is what this paper does, not by looking at the lowest social strata , but by looking at the affluent middle classes. There were few professional criminals, but this paper looks at one, Henry </a:t>
            </a:r>
            <a:r>
              <a:rPr lang="en-GB" sz="2400" b="0" i="0" u="none" strike="noStrike" cap="none" baseline="0" dirty="0" err="1" smtClean="0">
                <a:solidFill>
                  <a:schemeClr val="dk1"/>
                </a:solidFill>
                <a:latin typeface="Calibri"/>
                <a:ea typeface="Calibri"/>
                <a:cs typeface="Calibri"/>
                <a:sym typeface="Calibri"/>
              </a:rPr>
              <a:t>Wilshin</a:t>
            </a:r>
            <a:r>
              <a:rPr lang="en-GB" sz="2400" b="0" i="0" u="none" strike="noStrike" cap="none" baseline="0" dirty="0" smtClean="0">
                <a:solidFill>
                  <a:schemeClr val="dk1"/>
                </a:solidFill>
                <a:latin typeface="Calibri"/>
                <a:ea typeface="Calibri"/>
                <a:cs typeface="Calibri"/>
                <a:sym typeface="Calibri"/>
              </a:rPr>
              <a:t>.</a:t>
            </a:r>
          </a:p>
          <a:p>
            <a:pPr marL="0" marR="0" lvl="0" indent="0" algn="l" rtl="0">
              <a:spcBef>
                <a:spcPts val="0"/>
              </a:spcBef>
              <a:spcAft>
                <a:spcPts val="0"/>
              </a:spcAft>
              <a:buSzPct val="25000"/>
              <a:buNone/>
            </a:pPr>
            <a:r>
              <a:rPr lang="en-GB" sz="2400" b="0" i="0" u="none" strike="noStrike" cap="none" baseline="0" dirty="0" smtClean="0">
                <a:solidFill>
                  <a:schemeClr val="dk1"/>
                </a:solidFill>
                <a:latin typeface="Calibri"/>
                <a:ea typeface="Calibri"/>
                <a:cs typeface="Calibri"/>
                <a:sym typeface="Calibri"/>
              </a:rPr>
              <a:t>Sarah Wilson (2014) wrote of financial crime that there were inevitable </a:t>
            </a:r>
            <a:r>
              <a:rPr lang="en-GB" sz="2400" b="0" i="0" u="none" strike="noStrike" cap="none" baseline="0" dirty="0" smtClean="0">
                <a:solidFill>
                  <a:schemeClr val="dk1"/>
                </a:solidFill>
                <a:latin typeface="Calibri"/>
                <a:ea typeface="Calibri"/>
                <a:cs typeface="Calibri"/>
                <a:sym typeface="Calibri"/>
              </a:rPr>
              <a:t>silences </a:t>
            </a:r>
            <a:r>
              <a:rPr lang="en-GB" sz="2400" b="0" i="0" u="none" strike="noStrike" cap="none" baseline="0" dirty="0" smtClean="0">
                <a:solidFill>
                  <a:schemeClr val="dk1"/>
                </a:solidFill>
                <a:latin typeface="Calibri"/>
                <a:ea typeface="Calibri"/>
                <a:cs typeface="Calibri"/>
                <a:sym typeface="Calibri"/>
              </a:rPr>
              <a:t>in the evidence, but that </a:t>
            </a:r>
            <a:r>
              <a:rPr lang="en-GB" sz="2400" b="0" i="0" u="none" strike="noStrike" cap="none" baseline="0" dirty="0" smtClean="0">
                <a:solidFill>
                  <a:schemeClr val="dk1"/>
                </a:solidFill>
                <a:latin typeface="Calibri"/>
                <a:ea typeface="Calibri"/>
                <a:cs typeface="Calibri"/>
                <a:sym typeface="Calibri"/>
              </a:rPr>
              <a:t>trials </a:t>
            </a:r>
            <a:r>
              <a:rPr lang="en-GB" sz="2400" b="0" i="0" u="none" strike="noStrike" cap="none" baseline="0" dirty="0" smtClean="0">
                <a:solidFill>
                  <a:schemeClr val="dk1"/>
                </a:solidFill>
                <a:latin typeface="Calibri"/>
                <a:ea typeface="Calibri"/>
                <a:cs typeface="Calibri"/>
                <a:sym typeface="Calibri"/>
              </a:rPr>
              <a:t>provide the most complete picture. </a:t>
            </a:r>
            <a:r>
              <a:rPr lang="en-GB" sz="2400" b="0" i="0" u="none" strike="noStrike" cap="none" baseline="0" dirty="0" err="1" smtClean="0">
                <a:solidFill>
                  <a:schemeClr val="dk1"/>
                </a:solidFill>
                <a:latin typeface="Calibri"/>
                <a:ea typeface="Calibri"/>
                <a:cs typeface="Calibri"/>
                <a:sym typeface="Calibri"/>
              </a:rPr>
              <a:t>Wilshin</a:t>
            </a:r>
            <a:r>
              <a:rPr lang="en-GB" sz="2400" b="0" i="0" u="none" strike="noStrike" cap="none" baseline="0" dirty="0" smtClean="0">
                <a:solidFill>
                  <a:schemeClr val="dk1"/>
                </a:solidFill>
                <a:latin typeface="Calibri"/>
                <a:ea typeface="Calibri"/>
                <a:cs typeface="Calibri"/>
                <a:sym typeface="Calibri"/>
              </a:rPr>
              <a:t> is interesting because his career of deception and fraud is evidenced in many sources beyond the trial. </a:t>
            </a:r>
          </a:p>
        </p:txBody>
      </p:sp>
      <p:sp>
        <p:nvSpPr>
          <p:cNvPr id="90" name="Shape 90"/>
          <p:cNvSpPr txBox="1">
            <a:spLocks noGrp="1"/>
          </p:cNvSpPr>
          <p:nvPr>
            <p:ph type="sldNum" idx="12"/>
          </p:nvPr>
        </p:nvSpPr>
        <p:spPr>
          <a:xfrm>
            <a:off x="3817223" y="10235124"/>
            <a:ext cx="2919053" cy="539415"/>
          </a:xfrm>
          <a:prstGeom prst="rect">
            <a:avLst/>
          </a:prstGeom>
          <a:noFill/>
          <a:ln>
            <a:noFill/>
          </a:ln>
        </p:spPr>
        <p:txBody>
          <a:bodyPr lIns="91425" tIns="45700" rIns="91425" bIns="45700" anchor="b" anchorCtr="0">
            <a:normAutofit/>
          </a:bodyPr>
          <a:lstStyle/>
          <a:p>
            <a:pPr>
              <a:buSzPct val="25000"/>
            </a:pPr>
            <a:r>
              <a:rPr lang="en-GB"/>
              <a:t> </a:t>
            </a:r>
          </a:p>
        </p:txBody>
      </p:sp>
    </p:spTree>
    <p:extLst>
      <p:ext uri="{BB962C8B-B14F-4D97-AF65-F5344CB8AC3E}">
        <p14:creationId xmlns:p14="http://schemas.microsoft.com/office/powerpoint/2010/main" val="4150972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Wilshin</a:t>
            </a:r>
            <a:r>
              <a:rPr lang="en-GB" baseline="0" dirty="0" smtClean="0"/>
              <a:t> also was very active matrimonially. The women he married were under age and rich, and with fathers who were missing. Two of his marriages were bigamous, three ended in divorce.</a:t>
            </a:r>
            <a:endParaRPr lang="en-GB" dirty="0"/>
          </a:p>
        </p:txBody>
      </p:sp>
      <p:sp>
        <p:nvSpPr>
          <p:cNvPr id="4" name="Slide Number Placeholder 3"/>
          <p:cNvSpPr>
            <a:spLocks noGrp="1"/>
          </p:cNvSpPr>
          <p:nvPr>
            <p:ph type="sldNum" sz="quarter" idx="10"/>
          </p:nvPr>
        </p:nvSpPr>
        <p:spPr/>
        <p:txBody>
          <a:bodyPr/>
          <a:lstStyle/>
          <a:p>
            <a:fld id="{83EA00AD-8C70-4D65-BBF1-90674CB4E7A9}" type="slidenum">
              <a:rPr lang="en-GB" smtClean="0"/>
              <a:t>10</a:t>
            </a:fld>
            <a:endParaRPr lang="en-GB"/>
          </a:p>
        </p:txBody>
      </p:sp>
    </p:spTree>
    <p:extLst>
      <p:ext uri="{BB962C8B-B14F-4D97-AF65-F5344CB8AC3E}">
        <p14:creationId xmlns:p14="http://schemas.microsoft.com/office/powerpoint/2010/main" val="2824747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one of his bigamous marriages in more detail.</a:t>
            </a:r>
            <a:endParaRPr lang="en-GB" dirty="0"/>
          </a:p>
        </p:txBody>
      </p:sp>
      <p:sp>
        <p:nvSpPr>
          <p:cNvPr id="4" name="Slide Number Placeholder 3"/>
          <p:cNvSpPr>
            <a:spLocks noGrp="1"/>
          </p:cNvSpPr>
          <p:nvPr>
            <p:ph type="sldNum" sz="quarter" idx="10"/>
          </p:nvPr>
        </p:nvSpPr>
        <p:spPr/>
        <p:txBody>
          <a:bodyPr/>
          <a:lstStyle/>
          <a:p>
            <a:fld id="{83EA00AD-8C70-4D65-BBF1-90674CB4E7A9}" type="slidenum">
              <a:rPr lang="en-GB" smtClean="0"/>
              <a:t>11</a:t>
            </a:fld>
            <a:endParaRPr lang="en-GB"/>
          </a:p>
        </p:txBody>
      </p:sp>
    </p:spTree>
    <p:extLst>
      <p:ext uri="{BB962C8B-B14F-4D97-AF65-F5344CB8AC3E}">
        <p14:creationId xmlns:p14="http://schemas.microsoft.com/office/powerpoint/2010/main" val="3627604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Henry had received a letter from Lottie telling him that she</a:t>
            </a:r>
            <a:r>
              <a:rPr lang="en-GB" baseline="0" dirty="0" smtClean="0"/>
              <a:t> never wanted to see him again. She did not mention that she had been living with another man for some years now. Henry’s reply is interesting for how he asserts his upper class status and respectability. Hard work and education, and how unfairly he has been treated. </a:t>
            </a:r>
            <a:endParaRPr lang="en-GB" dirty="0"/>
          </a:p>
        </p:txBody>
      </p:sp>
      <p:sp>
        <p:nvSpPr>
          <p:cNvPr id="4" name="Slide Number Placeholder 3"/>
          <p:cNvSpPr>
            <a:spLocks noGrp="1"/>
          </p:cNvSpPr>
          <p:nvPr>
            <p:ph type="sldNum" sz="quarter" idx="10"/>
          </p:nvPr>
        </p:nvSpPr>
        <p:spPr/>
        <p:txBody>
          <a:bodyPr/>
          <a:lstStyle/>
          <a:p>
            <a:fld id="{83EA00AD-8C70-4D65-BBF1-90674CB4E7A9}" type="slidenum">
              <a:rPr lang="en-GB" smtClean="0"/>
              <a:t>12</a:t>
            </a:fld>
            <a:endParaRPr lang="en-GB"/>
          </a:p>
        </p:txBody>
      </p:sp>
    </p:spTree>
    <p:extLst>
      <p:ext uri="{BB962C8B-B14F-4D97-AF65-F5344CB8AC3E}">
        <p14:creationId xmlns:p14="http://schemas.microsoft.com/office/powerpoint/2010/main" val="3365679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Henry frequently complained of poor treatment in gaol. He was under-fed, made to do hard manual labour, not allowed to do work suitable for a man of his station. Despite</a:t>
            </a:r>
            <a:r>
              <a:rPr lang="en-GB" baseline="0" dirty="0" smtClean="0"/>
              <a:t> the strictures of prison discipline, he managed to get a message to his friend Goring, who then took up his case with the director of convict prisons. Du cane wrote immediately to the governor of Portland prison, ordering him to report back on </a:t>
            </a:r>
            <a:r>
              <a:rPr lang="en-GB" baseline="0" dirty="0" err="1" smtClean="0"/>
              <a:t>Wilshin’s</a:t>
            </a:r>
            <a:r>
              <a:rPr lang="en-GB" baseline="0" dirty="0" smtClean="0"/>
              <a:t> case.</a:t>
            </a:r>
            <a:endParaRPr lang="en-GB" dirty="0"/>
          </a:p>
        </p:txBody>
      </p:sp>
      <p:sp>
        <p:nvSpPr>
          <p:cNvPr id="4" name="Slide Number Placeholder 3"/>
          <p:cNvSpPr>
            <a:spLocks noGrp="1"/>
          </p:cNvSpPr>
          <p:nvPr>
            <p:ph type="sldNum" sz="quarter" idx="10"/>
          </p:nvPr>
        </p:nvSpPr>
        <p:spPr/>
        <p:txBody>
          <a:bodyPr/>
          <a:lstStyle/>
          <a:p>
            <a:fld id="{83EA00AD-8C70-4D65-BBF1-90674CB4E7A9}" type="slidenum">
              <a:rPr lang="en-GB" smtClean="0"/>
              <a:t>13</a:t>
            </a:fld>
            <a:endParaRPr lang="en-GB"/>
          </a:p>
        </p:txBody>
      </p:sp>
    </p:spTree>
    <p:extLst>
      <p:ext uri="{BB962C8B-B14F-4D97-AF65-F5344CB8AC3E}">
        <p14:creationId xmlns:p14="http://schemas.microsoft.com/office/powerpoint/2010/main" val="3708019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governor’s report was lengthy, rebutting point by point everything that had been in Goring’s letter. </a:t>
            </a:r>
            <a:endParaRPr lang="en-GB" dirty="0"/>
          </a:p>
        </p:txBody>
      </p:sp>
      <p:sp>
        <p:nvSpPr>
          <p:cNvPr id="4" name="Slide Number Placeholder 3"/>
          <p:cNvSpPr>
            <a:spLocks noGrp="1"/>
          </p:cNvSpPr>
          <p:nvPr>
            <p:ph type="sldNum" sz="quarter" idx="10"/>
          </p:nvPr>
        </p:nvSpPr>
        <p:spPr/>
        <p:txBody>
          <a:bodyPr/>
          <a:lstStyle/>
          <a:p>
            <a:fld id="{83EA00AD-8C70-4D65-BBF1-90674CB4E7A9}" type="slidenum">
              <a:rPr lang="en-GB" smtClean="0"/>
              <a:t>14</a:t>
            </a:fld>
            <a:endParaRPr lang="en-GB"/>
          </a:p>
        </p:txBody>
      </p:sp>
    </p:spTree>
    <p:extLst>
      <p:ext uri="{BB962C8B-B14F-4D97-AF65-F5344CB8AC3E}">
        <p14:creationId xmlns:p14="http://schemas.microsoft.com/office/powerpoint/2010/main" val="3640597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3EA00AD-8C70-4D65-BBF1-90674CB4E7A9}" type="slidenum">
              <a:rPr lang="en-GB" smtClean="0"/>
              <a:t>15</a:t>
            </a:fld>
            <a:endParaRPr lang="en-GB"/>
          </a:p>
        </p:txBody>
      </p:sp>
    </p:spTree>
    <p:extLst>
      <p:ext uri="{BB962C8B-B14F-4D97-AF65-F5344CB8AC3E}">
        <p14:creationId xmlns:p14="http://schemas.microsoft.com/office/powerpoint/2010/main" val="1596976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a:t>
            </a:r>
            <a:r>
              <a:rPr lang="en-GB" baseline="0" dirty="0" smtClean="0"/>
              <a:t> is a key point. It was relatively easy for upper class offenders to get away with behaviour that would today be clearly seen as fraud. </a:t>
            </a:r>
          </a:p>
          <a:p>
            <a:r>
              <a:rPr lang="en-GB" baseline="0" dirty="0" smtClean="0"/>
              <a:t>Where a mere clerk might get several years for embezzling a few pounds, a gentleman could escape prosecution for fraudulent business practice that netted thousands. Part of this was the problem for a jury and judge of understanding the complexities of business practice. Laissez faire and caveat emptor were fundamental principles: the police and the state did not concern themselves with prosecution, legal action was matter for the victim to pursue.</a:t>
            </a:r>
            <a:endParaRPr lang="en-GB" dirty="0"/>
          </a:p>
        </p:txBody>
      </p:sp>
      <p:sp>
        <p:nvSpPr>
          <p:cNvPr id="4" name="Slide Number Placeholder 3"/>
          <p:cNvSpPr>
            <a:spLocks noGrp="1"/>
          </p:cNvSpPr>
          <p:nvPr>
            <p:ph type="sldNum" sz="quarter" idx="10"/>
          </p:nvPr>
        </p:nvSpPr>
        <p:spPr/>
        <p:txBody>
          <a:bodyPr/>
          <a:lstStyle/>
          <a:p>
            <a:fld id="{83EA00AD-8C70-4D65-BBF1-90674CB4E7A9}" type="slidenum">
              <a:rPr lang="en-GB" smtClean="0"/>
              <a:t>2</a:t>
            </a:fld>
            <a:endParaRPr lang="en-GB"/>
          </a:p>
        </p:txBody>
      </p:sp>
    </p:spTree>
    <p:extLst>
      <p:ext uri="{BB962C8B-B14F-4D97-AF65-F5344CB8AC3E}">
        <p14:creationId xmlns:p14="http://schemas.microsoft.com/office/powerpoint/2010/main" val="1922251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 the respectable</a:t>
            </a:r>
            <a:r>
              <a:rPr lang="en-GB" baseline="0" dirty="0" smtClean="0"/>
              <a:t> face of </a:t>
            </a:r>
            <a:r>
              <a:rPr lang="en-GB" baseline="0" dirty="0" err="1" smtClean="0"/>
              <a:t>Wilshin</a:t>
            </a:r>
            <a:r>
              <a:rPr lang="en-GB" baseline="0" dirty="0" smtClean="0"/>
              <a:t>.  Much of this is derived from newspapers. </a:t>
            </a:r>
            <a:endParaRPr lang="en-GB" dirty="0"/>
          </a:p>
        </p:txBody>
      </p:sp>
      <p:sp>
        <p:nvSpPr>
          <p:cNvPr id="4" name="Slide Number Placeholder 3"/>
          <p:cNvSpPr>
            <a:spLocks noGrp="1"/>
          </p:cNvSpPr>
          <p:nvPr>
            <p:ph type="sldNum" sz="quarter" idx="10"/>
          </p:nvPr>
        </p:nvSpPr>
        <p:spPr/>
        <p:txBody>
          <a:bodyPr/>
          <a:lstStyle/>
          <a:p>
            <a:fld id="{83EA00AD-8C70-4D65-BBF1-90674CB4E7A9}" type="slidenum">
              <a:rPr lang="en-GB" smtClean="0"/>
              <a:t>3</a:t>
            </a:fld>
            <a:endParaRPr lang="en-GB"/>
          </a:p>
        </p:txBody>
      </p:sp>
    </p:spTree>
    <p:extLst>
      <p:ext uri="{BB962C8B-B14F-4D97-AF65-F5344CB8AC3E}">
        <p14:creationId xmlns:p14="http://schemas.microsoft.com/office/powerpoint/2010/main" val="2092487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498475"/>
            <a:ext cx="1652587" cy="1239838"/>
          </a:xfrm>
        </p:spPr>
      </p:sp>
      <p:sp>
        <p:nvSpPr>
          <p:cNvPr id="3" name="Notes Placeholder 2"/>
          <p:cNvSpPr>
            <a:spLocks noGrp="1"/>
          </p:cNvSpPr>
          <p:nvPr>
            <p:ph type="body" idx="1"/>
          </p:nvPr>
        </p:nvSpPr>
        <p:spPr/>
        <p:txBody>
          <a:bodyPr/>
          <a:lstStyle/>
          <a:p>
            <a:r>
              <a:rPr lang="en-GB" dirty="0" smtClean="0"/>
              <a:t>The photo presents him a hardened</a:t>
            </a:r>
            <a:r>
              <a:rPr lang="en-GB" baseline="0" dirty="0" smtClean="0"/>
              <a:t> convict. When this was taken he was 38 and starting his fourth prison sentence</a:t>
            </a:r>
            <a:r>
              <a:rPr lang="en-GB" baseline="0" dirty="0" smtClean="0"/>
              <a:t>. An advantage of the prison records is the detail is gives. All his aliases are given here, which facilitates discovering his exploits. By the time he was nearing the end  of this sentence, the prison governor was describing him as no longer a gentleman but now a hardened criminal, a member of the criminal classes.</a:t>
            </a:r>
            <a:endParaRPr lang="en-GB" dirty="0"/>
          </a:p>
        </p:txBody>
      </p:sp>
      <p:sp>
        <p:nvSpPr>
          <p:cNvPr id="4" name="Slide Number Placeholder 3"/>
          <p:cNvSpPr>
            <a:spLocks noGrp="1"/>
          </p:cNvSpPr>
          <p:nvPr>
            <p:ph type="sldNum" sz="quarter" idx="10"/>
          </p:nvPr>
        </p:nvSpPr>
        <p:spPr/>
        <p:txBody>
          <a:bodyPr/>
          <a:lstStyle/>
          <a:p>
            <a:fld id="{87CF0E47-4C4B-4201-8CF8-2720411197F6}" type="slidenum">
              <a:rPr lang="en-GB" smtClean="0"/>
              <a:t>4</a:t>
            </a:fld>
            <a:endParaRPr lang="en-GB"/>
          </a:p>
        </p:txBody>
      </p:sp>
    </p:spTree>
    <p:extLst>
      <p:ext uri="{BB962C8B-B14F-4D97-AF65-F5344CB8AC3E}">
        <p14:creationId xmlns:p14="http://schemas.microsoft.com/office/powerpoint/2010/main" val="3678124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the court cases in which I found him.</a:t>
            </a:r>
            <a:r>
              <a:rPr lang="en-GB" baseline="0" dirty="0" smtClean="0"/>
              <a:t> He was in the Old Bailey, the magistrates’ court, Chancery, Divorce courts, Queen’s Bench, he was defendant, witness and prosecutor.</a:t>
            </a:r>
          </a:p>
          <a:p>
            <a:r>
              <a:rPr lang="en-GB" baseline="0" dirty="0" smtClean="0"/>
              <a:t>Remember that divorce was new: Matrimonial Causes act, </a:t>
            </a:r>
            <a:r>
              <a:rPr lang="en-GB" baseline="0" dirty="0" smtClean="0"/>
              <a:t>1857.</a:t>
            </a:r>
          </a:p>
          <a:p>
            <a:r>
              <a:rPr lang="en-GB" baseline="0" dirty="0" smtClean="0"/>
              <a:t>He was acquitted of fraud, but all his convictions relate to women. His last sentence was for stealing from his </a:t>
            </a:r>
            <a:r>
              <a:rPr lang="en-GB" baseline="0" dirty="0" err="1" smtClean="0"/>
              <a:t>emplower</a:t>
            </a:r>
            <a:r>
              <a:rPr lang="en-GB" baseline="0" dirty="0" smtClean="0"/>
              <a:t>, a solicitor, but the case involved a fraud committed against a widow.</a:t>
            </a:r>
            <a:endParaRPr lang="en-GB" dirty="0"/>
          </a:p>
        </p:txBody>
      </p:sp>
      <p:sp>
        <p:nvSpPr>
          <p:cNvPr id="4" name="Slide Number Placeholder 3"/>
          <p:cNvSpPr>
            <a:spLocks noGrp="1"/>
          </p:cNvSpPr>
          <p:nvPr>
            <p:ph type="sldNum" sz="quarter" idx="10"/>
          </p:nvPr>
        </p:nvSpPr>
        <p:spPr/>
        <p:txBody>
          <a:bodyPr/>
          <a:lstStyle/>
          <a:p>
            <a:fld id="{83EA00AD-8C70-4D65-BBF1-90674CB4E7A9}" type="slidenum">
              <a:rPr lang="en-GB" smtClean="0"/>
              <a:t>5</a:t>
            </a:fld>
            <a:endParaRPr lang="en-GB"/>
          </a:p>
        </p:txBody>
      </p:sp>
    </p:spTree>
    <p:extLst>
      <p:ext uri="{BB962C8B-B14F-4D97-AF65-F5344CB8AC3E}">
        <p14:creationId xmlns:p14="http://schemas.microsoft.com/office/powerpoint/2010/main" val="2066035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Wilshin</a:t>
            </a:r>
            <a:r>
              <a:rPr lang="en-GB" dirty="0" smtClean="0"/>
              <a:t> made his living as a solicitor, accountant, secretary to limited companies and a bill discounter.</a:t>
            </a:r>
          </a:p>
          <a:p>
            <a:r>
              <a:rPr lang="en-GB" dirty="0" smtClean="0"/>
              <a:t>This is what a bill of exchange</a:t>
            </a:r>
            <a:r>
              <a:rPr lang="en-GB" baseline="0" dirty="0" smtClean="0"/>
              <a:t> looked like, and this is a transcription of a bill written by </a:t>
            </a:r>
            <a:r>
              <a:rPr lang="en-GB" baseline="0" dirty="0" err="1" smtClean="0"/>
              <a:t>Wilshin</a:t>
            </a:r>
            <a:r>
              <a:rPr lang="en-GB" baseline="0" dirty="0" smtClean="0"/>
              <a:t> when he was </a:t>
            </a:r>
            <a:r>
              <a:rPr lang="en-GB" baseline="0" dirty="0" smtClean="0"/>
              <a:t>working </a:t>
            </a:r>
            <a:r>
              <a:rPr lang="en-GB" baseline="0" dirty="0" smtClean="0"/>
              <a:t>with the wine merchant Partridge</a:t>
            </a:r>
            <a:r>
              <a:rPr lang="en-GB" baseline="0" dirty="0" smtClean="0"/>
              <a:t>. The bill is phoney, but it says that Charles </a:t>
            </a:r>
            <a:r>
              <a:rPr lang="en-GB" baseline="0" dirty="0" err="1" smtClean="0"/>
              <a:t>Wix</a:t>
            </a:r>
            <a:r>
              <a:rPr lang="en-GB" baseline="0" dirty="0" smtClean="0"/>
              <a:t> and co will pay Henry </a:t>
            </a:r>
            <a:r>
              <a:rPr lang="en-GB" baseline="0" dirty="0" err="1" smtClean="0"/>
              <a:t>Gray</a:t>
            </a:r>
            <a:r>
              <a:rPr lang="en-GB" baseline="0" dirty="0" smtClean="0"/>
              <a:t> £174 next January. </a:t>
            </a:r>
            <a:r>
              <a:rPr lang="en-GB" baseline="0" dirty="0" err="1" smtClean="0"/>
              <a:t>Gray</a:t>
            </a:r>
            <a:r>
              <a:rPr lang="en-GB" baseline="0" dirty="0" smtClean="0"/>
              <a:t> would hold the bill and present it for payment on the due date.</a:t>
            </a:r>
            <a:endParaRPr lang="en-GB" dirty="0"/>
          </a:p>
        </p:txBody>
      </p:sp>
      <p:sp>
        <p:nvSpPr>
          <p:cNvPr id="4" name="Slide Number Placeholder 3"/>
          <p:cNvSpPr>
            <a:spLocks noGrp="1"/>
          </p:cNvSpPr>
          <p:nvPr>
            <p:ph type="sldNum" sz="quarter" idx="10"/>
          </p:nvPr>
        </p:nvSpPr>
        <p:spPr/>
        <p:txBody>
          <a:bodyPr/>
          <a:lstStyle/>
          <a:p>
            <a:fld id="{83EA00AD-8C70-4D65-BBF1-90674CB4E7A9}" type="slidenum">
              <a:rPr lang="en-GB" smtClean="0"/>
              <a:t>6</a:t>
            </a:fld>
            <a:endParaRPr lang="en-GB"/>
          </a:p>
        </p:txBody>
      </p:sp>
    </p:spTree>
    <p:extLst>
      <p:ext uri="{BB962C8B-B14F-4D97-AF65-F5344CB8AC3E}">
        <p14:creationId xmlns:p14="http://schemas.microsoft.com/office/powerpoint/2010/main" val="4180435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bill was phony. Partridge</a:t>
            </a:r>
            <a:r>
              <a:rPr lang="en-GB" baseline="0" dirty="0" smtClean="0"/>
              <a:t> discovered it screwed up in </a:t>
            </a:r>
            <a:br>
              <a:rPr lang="en-GB" baseline="0" dirty="0" smtClean="0"/>
            </a:br>
            <a:r>
              <a:rPr lang="en-GB" baseline="0" dirty="0" err="1" smtClean="0"/>
              <a:t>Wilshin’s</a:t>
            </a:r>
            <a:r>
              <a:rPr lang="en-GB" baseline="0" dirty="0" smtClean="0"/>
              <a:t> office. This one was never discounted, but others were.</a:t>
            </a:r>
            <a:endParaRPr lang="en-GB" dirty="0"/>
          </a:p>
        </p:txBody>
      </p:sp>
      <p:sp>
        <p:nvSpPr>
          <p:cNvPr id="4" name="Slide Number Placeholder 3"/>
          <p:cNvSpPr>
            <a:spLocks noGrp="1"/>
          </p:cNvSpPr>
          <p:nvPr>
            <p:ph type="sldNum" sz="quarter" idx="10"/>
          </p:nvPr>
        </p:nvSpPr>
        <p:spPr/>
        <p:txBody>
          <a:bodyPr/>
          <a:lstStyle/>
          <a:p>
            <a:fld id="{83EA00AD-8C70-4D65-BBF1-90674CB4E7A9}" type="slidenum">
              <a:rPr lang="en-GB" smtClean="0"/>
              <a:t>7</a:t>
            </a:fld>
            <a:endParaRPr lang="en-GB"/>
          </a:p>
        </p:txBody>
      </p:sp>
    </p:spTree>
    <p:extLst>
      <p:ext uri="{BB962C8B-B14F-4D97-AF65-F5344CB8AC3E}">
        <p14:creationId xmlns:p14="http://schemas.microsoft.com/office/powerpoint/2010/main" val="2009749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Wilshin</a:t>
            </a:r>
            <a:r>
              <a:rPr lang="en-GB" dirty="0" smtClean="0"/>
              <a:t> was using phony bills. The first set have been discounted by </a:t>
            </a:r>
            <a:r>
              <a:rPr lang="en-GB" dirty="0" err="1" smtClean="0"/>
              <a:t>Wilshin</a:t>
            </a:r>
            <a:r>
              <a:rPr lang="en-GB" dirty="0" smtClean="0"/>
              <a:t> on behalf of Partridge, so the bill holder when he can’t get the money from Tulle comes</a:t>
            </a:r>
            <a:r>
              <a:rPr lang="en-GB" baseline="0" dirty="0" smtClean="0"/>
              <a:t> back to Partridge for payment.</a:t>
            </a:r>
          </a:p>
          <a:p>
            <a:r>
              <a:rPr lang="en-GB" baseline="0" dirty="0" smtClean="0"/>
              <a:t>The second set are presented to Partridge for payment. Henry’s uncle passed the bill to Binge who discounted it and is now presenting it to </a:t>
            </a:r>
            <a:r>
              <a:rPr lang="en-GB" baseline="0" dirty="0" err="1" smtClean="0"/>
              <a:t>Partridge.These</a:t>
            </a:r>
            <a:r>
              <a:rPr lang="en-GB" baseline="0" dirty="0" smtClean="0"/>
              <a:t> bills did not result in </a:t>
            </a:r>
            <a:r>
              <a:rPr lang="en-GB" baseline="0" dirty="0" err="1" smtClean="0"/>
              <a:t>Wilshin’s</a:t>
            </a:r>
            <a:r>
              <a:rPr lang="en-GB" baseline="0" dirty="0" smtClean="0"/>
              <a:t> prosecution. Partridge was in the court of Chancery seeking to terminate his partnership with </a:t>
            </a:r>
            <a:r>
              <a:rPr lang="en-GB" baseline="0" dirty="0" err="1" smtClean="0"/>
              <a:t>Wishin</a:t>
            </a:r>
            <a:r>
              <a:rPr lang="en-GB" baseline="0" dirty="0" smtClean="0"/>
              <a:t>. </a:t>
            </a:r>
            <a:r>
              <a:rPr lang="en-GB" baseline="0" dirty="0" err="1" smtClean="0"/>
              <a:t>Wilshin</a:t>
            </a:r>
            <a:r>
              <a:rPr lang="en-GB" baseline="0" dirty="0" smtClean="0"/>
              <a:t> argued that his actions were reasonable because he was a partner in the company and had invested £1000 in the business.</a:t>
            </a:r>
          </a:p>
          <a:p>
            <a:r>
              <a:rPr lang="en-GB" baseline="0" dirty="0" err="1" smtClean="0"/>
              <a:t>JJBrown</a:t>
            </a:r>
            <a:r>
              <a:rPr lang="en-GB" baseline="0" dirty="0" smtClean="0"/>
              <a:t> prosecuted </a:t>
            </a:r>
            <a:r>
              <a:rPr lang="en-GB" baseline="0" dirty="0" err="1" smtClean="0"/>
              <a:t>Wilshin</a:t>
            </a:r>
            <a:r>
              <a:rPr lang="en-GB" baseline="0" dirty="0" smtClean="0"/>
              <a:t>. Evidence was brought to show that </a:t>
            </a:r>
            <a:r>
              <a:rPr lang="en-GB" baseline="0" dirty="0" err="1" smtClean="0"/>
              <a:t>Preece</a:t>
            </a:r>
            <a:r>
              <a:rPr lang="en-GB" baseline="0" dirty="0" smtClean="0"/>
              <a:t> of </a:t>
            </a:r>
            <a:r>
              <a:rPr lang="en-GB" baseline="0" dirty="0" err="1" smtClean="0"/>
              <a:t>Soton</a:t>
            </a:r>
            <a:r>
              <a:rPr lang="en-GB" baseline="0" dirty="0" smtClean="0"/>
              <a:t> was fictitious. </a:t>
            </a:r>
            <a:r>
              <a:rPr lang="en-GB" baseline="0" dirty="0" err="1" smtClean="0"/>
              <a:t>Wilshin</a:t>
            </a:r>
            <a:r>
              <a:rPr lang="en-GB" baseline="0" dirty="0" smtClean="0"/>
              <a:t> claimed that </a:t>
            </a:r>
            <a:r>
              <a:rPr lang="en-GB" baseline="0" dirty="0" err="1" smtClean="0"/>
              <a:t>WDPreece</a:t>
            </a:r>
            <a:r>
              <a:rPr lang="en-GB" baseline="0" dirty="0" smtClean="0"/>
              <a:t> had died on the day the bill fell due. He was acquitted of fraud, but was still liable to settle the bill. His older brother paid off the bill and settled the account with </a:t>
            </a:r>
            <a:r>
              <a:rPr lang="en-GB" baseline="0" dirty="0" err="1" smtClean="0"/>
              <a:t>Wilshin’s</a:t>
            </a:r>
            <a:r>
              <a:rPr lang="en-GB" baseline="0" dirty="0" smtClean="0"/>
              <a:t> solicitor. This </a:t>
            </a:r>
            <a:r>
              <a:rPr lang="en-GB" baseline="0" dirty="0" err="1" smtClean="0"/>
              <a:t>brotherl;y</a:t>
            </a:r>
            <a:r>
              <a:rPr lang="en-GB" baseline="0" dirty="0" smtClean="0"/>
              <a:t> act resulted in court case some years later.</a:t>
            </a:r>
            <a:endParaRPr lang="en-GB" dirty="0"/>
          </a:p>
        </p:txBody>
      </p:sp>
      <p:sp>
        <p:nvSpPr>
          <p:cNvPr id="4" name="Slide Number Placeholder 3"/>
          <p:cNvSpPr>
            <a:spLocks noGrp="1"/>
          </p:cNvSpPr>
          <p:nvPr>
            <p:ph type="sldNum" sz="quarter" idx="10"/>
          </p:nvPr>
        </p:nvSpPr>
        <p:spPr/>
        <p:txBody>
          <a:bodyPr/>
          <a:lstStyle/>
          <a:p>
            <a:fld id="{83EA00AD-8C70-4D65-BBF1-90674CB4E7A9}" type="slidenum">
              <a:rPr lang="en-GB" smtClean="0"/>
              <a:t>8</a:t>
            </a:fld>
            <a:endParaRPr lang="en-GB"/>
          </a:p>
        </p:txBody>
      </p:sp>
    </p:spTree>
    <p:extLst>
      <p:ext uri="{BB962C8B-B14F-4D97-AF65-F5344CB8AC3E}">
        <p14:creationId xmlns:p14="http://schemas.microsoft.com/office/powerpoint/2010/main" val="1823712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Discounting bills was common practice in the mid-century, but it was fraught with danger. The prestigious and very large discount house of O and G collapsed with massive debts in 1866. They had been propping</a:t>
            </a:r>
            <a:r>
              <a:rPr lang="en-GB" baseline="0" dirty="0" smtClean="0"/>
              <a:t> themselves up for some years with spurious bills. A private prosecution was brought by some of the casualties of this collapse but it failed: the judge and jury simply could not understand the financial complexities. </a:t>
            </a:r>
            <a:r>
              <a:rPr lang="en-GB" baseline="0" dirty="0" err="1" smtClean="0"/>
              <a:t>Wilshin’s</a:t>
            </a:r>
            <a:r>
              <a:rPr lang="en-GB" baseline="0" dirty="0" smtClean="0"/>
              <a:t> grandmother was a Gurney.</a:t>
            </a:r>
          </a:p>
          <a:p>
            <a:endParaRPr lang="en-GB" dirty="0"/>
          </a:p>
        </p:txBody>
      </p:sp>
      <p:sp>
        <p:nvSpPr>
          <p:cNvPr id="4" name="Slide Number Placeholder 3"/>
          <p:cNvSpPr>
            <a:spLocks noGrp="1"/>
          </p:cNvSpPr>
          <p:nvPr>
            <p:ph type="sldNum" sz="quarter" idx="10"/>
          </p:nvPr>
        </p:nvSpPr>
        <p:spPr/>
        <p:txBody>
          <a:bodyPr/>
          <a:lstStyle/>
          <a:p>
            <a:fld id="{83EA00AD-8C70-4D65-BBF1-90674CB4E7A9}" type="slidenum">
              <a:rPr lang="en-GB" smtClean="0"/>
              <a:t>9</a:t>
            </a:fld>
            <a:endParaRPr lang="en-GB"/>
          </a:p>
        </p:txBody>
      </p:sp>
    </p:spTree>
    <p:extLst>
      <p:ext uri="{BB962C8B-B14F-4D97-AF65-F5344CB8AC3E}">
        <p14:creationId xmlns:p14="http://schemas.microsoft.com/office/powerpoint/2010/main" val="1690060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720BC64-6E68-4C2B-A0AC-3EB20DB2BFD4}" type="datetimeFigureOut">
              <a:rPr lang="en-GB" smtClean="0"/>
              <a:t>22/03/2016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5717FF-8D02-4846-999E-8DA3528790EA}" type="slidenum">
              <a:rPr lang="en-GB" smtClean="0"/>
              <a:t>‹#›</a:t>
            </a:fld>
            <a:endParaRPr lang="en-GB"/>
          </a:p>
        </p:txBody>
      </p:sp>
    </p:spTree>
    <p:extLst>
      <p:ext uri="{BB962C8B-B14F-4D97-AF65-F5344CB8AC3E}">
        <p14:creationId xmlns:p14="http://schemas.microsoft.com/office/powerpoint/2010/main" val="48399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20BC64-6E68-4C2B-A0AC-3EB20DB2BFD4}" type="datetimeFigureOut">
              <a:rPr lang="en-GB" smtClean="0"/>
              <a:t>22/03/2016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5717FF-8D02-4846-999E-8DA3528790EA}" type="slidenum">
              <a:rPr lang="en-GB" smtClean="0"/>
              <a:t>‹#›</a:t>
            </a:fld>
            <a:endParaRPr lang="en-GB"/>
          </a:p>
        </p:txBody>
      </p:sp>
    </p:spTree>
    <p:extLst>
      <p:ext uri="{BB962C8B-B14F-4D97-AF65-F5344CB8AC3E}">
        <p14:creationId xmlns:p14="http://schemas.microsoft.com/office/powerpoint/2010/main" val="232094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20BC64-6E68-4C2B-A0AC-3EB20DB2BFD4}" type="datetimeFigureOut">
              <a:rPr lang="en-GB" smtClean="0"/>
              <a:t>22/03/2016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5717FF-8D02-4846-999E-8DA3528790EA}" type="slidenum">
              <a:rPr lang="en-GB" smtClean="0"/>
              <a:t>‹#›</a:t>
            </a:fld>
            <a:endParaRPr lang="en-GB"/>
          </a:p>
        </p:txBody>
      </p:sp>
    </p:spTree>
    <p:extLst>
      <p:ext uri="{BB962C8B-B14F-4D97-AF65-F5344CB8AC3E}">
        <p14:creationId xmlns:p14="http://schemas.microsoft.com/office/powerpoint/2010/main" val="74719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20BC64-6E68-4C2B-A0AC-3EB20DB2BFD4}" type="datetimeFigureOut">
              <a:rPr lang="en-GB" smtClean="0"/>
              <a:t>22/03/2016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5717FF-8D02-4846-999E-8DA3528790EA}" type="slidenum">
              <a:rPr lang="en-GB" smtClean="0"/>
              <a:t>‹#›</a:t>
            </a:fld>
            <a:endParaRPr lang="en-GB"/>
          </a:p>
        </p:txBody>
      </p:sp>
    </p:spTree>
    <p:extLst>
      <p:ext uri="{BB962C8B-B14F-4D97-AF65-F5344CB8AC3E}">
        <p14:creationId xmlns:p14="http://schemas.microsoft.com/office/powerpoint/2010/main" val="1079415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20BC64-6E68-4C2B-A0AC-3EB20DB2BFD4}" type="datetimeFigureOut">
              <a:rPr lang="en-GB" smtClean="0"/>
              <a:t>22/03/2016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5717FF-8D02-4846-999E-8DA3528790EA}" type="slidenum">
              <a:rPr lang="en-GB" smtClean="0"/>
              <a:t>‹#›</a:t>
            </a:fld>
            <a:endParaRPr lang="en-GB"/>
          </a:p>
        </p:txBody>
      </p:sp>
    </p:spTree>
    <p:extLst>
      <p:ext uri="{BB962C8B-B14F-4D97-AF65-F5344CB8AC3E}">
        <p14:creationId xmlns:p14="http://schemas.microsoft.com/office/powerpoint/2010/main" val="399016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20BC64-6E68-4C2B-A0AC-3EB20DB2BFD4}" type="datetimeFigureOut">
              <a:rPr lang="en-GB" smtClean="0"/>
              <a:t>22/03/2016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5717FF-8D02-4846-999E-8DA3528790EA}" type="slidenum">
              <a:rPr lang="en-GB" smtClean="0"/>
              <a:t>‹#›</a:t>
            </a:fld>
            <a:endParaRPr lang="en-GB"/>
          </a:p>
        </p:txBody>
      </p:sp>
    </p:spTree>
    <p:extLst>
      <p:ext uri="{BB962C8B-B14F-4D97-AF65-F5344CB8AC3E}">
        <p14:creationId xmlns:p14="http://schemas.microsoft.com/office/powerpoint/2010/main" val="353396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720BC64-6E68-4C2B-A0AC-3EB20DB2BFD4}" type="datetimeFigureOut">
              <a:rPr lang="en-GB" smtClean="0"/>
              <a:t>22/03/2016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5717FF-8D02-4846-999E-8DA3528790EA}" type="slidenum">
              <a:rPr lang="en-GB" smtClean="0"/>
              <a:t>‹#›</a:t>
            </a:fld>
            <a:endParaRPr lang="en-GB"/>
          </a:p>
        </p:txBody>
      </p:sp>
    </p:spTree>
    <p:extLst>
      <p:ext uri="{BB962C8B-B14F-4D97-AF65-F5344CB8AC3E}">
        <p14:creationId xmlns:p14="http://schemas.microsoft.com/office/powerpoint/2010/main" val="85707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720BC64-6E68-4C2B-A0AC-3EB20DB2BFD4}" type="datetimeFigureOut">
              <a:rPr lang="en-GB" smtClean="0"/>
              <a:t>22/03/2016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5717FF-8D02-4846-999E-8DA3528790EA}" type="slidenum">
              <a:rPr lang="en-GB" smtClean="0"/>
              <a:t>‹#›</a:t>
            </a:fld>
            <a:endParaRPr lang="en-GB"/>
          </a:p>
        </p:txBody>
      </p:sp>
    </p:spTree>
    <p:extLst>
      <p:ext uri="{BB962C8B-B14F-4D97-AF65-F5344CB8AC3E}">
        <p14:creationId xmlns:p14="http://schemas.microsoft.com/office/powerpoint/2010/main" val="380661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0BC64-6E68-4C2B-A0AC-3EB20DB2BFD4}" type="datetimeFigureOut">
              <a:rPr lang="en-GB" smtClean="0"/>
              <a:t>22/03/2016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5717FF-8D02-4846-999E-8DA3528790EA}" type="slidenum">
              <a:rPr lang="en-GB" smtClean="0"/>
              <a:t>‹#›</a:t>
            </a:fld>
            <a:endParaRPr lang="en-GB"/>
          </a:p>
        </p:txBody>
      </p:sp>
    </p:spTree>
    <p:extLst>
      <p:ext uri="{BB962C8B-B14F-4D97-AF65-F5344CB8AC3E}">
        <p14:creationId xmlns:p14="http://schemas.microsoft.com/office/powerpoint/2010/main" val="78794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20BC64-6E68-4C2B-A0AC-3EB20DB2BFD4}" type="datetimeFigureOut">
              <a:rPr lang="en-GB" smtClean="0"/>
              <a:t>22/03/2016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5717FF-8D02-4846-999E-8DA3528790EA}" type="slidenum">
              <a:rPr lang="en-GB" smtClean="0"/>
              <a:t>‹#›</a:t>
            </a:fld>
            <a:endParaRPr lang="en-GB"/>
          </a:p>
        </p:txBody>
      </p:sp>
    </p:spTree>
    <p:extLst>
      <p:ext uri="{BB962C8B-B14F-4D97-AF65-F5344CB8AC3E}">
        <p14:creationId xmlns:p14="http://schemas.microsoft.com/office/powerpoint/2010/main" val="3700535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20BC64-6E68-4C2B-A0AC-3EB20DB2BFD4}" type="datetimeFigureOut">
              <a:rPr lang="en-GB" smtClean="0"/>
              <a:t>22/03/2016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5717FF-8D02-4846-999E-8DA3528790EA}" type="slidenum">
              <a:rPr lang="en-GB" smtClean="0"/>
              <a:t>‹#›</a:t>
            </a:fld>
            <a:endParaRPr lang="en-GB"/>
          </a:p>
        </p:txBody>
      </p:sp>
    </p:spTree>
    <p:extLst>
      <p:ext uri="{BB962C8B-B14F-4D97-AF65-F5344CB8AC3E}">
        <p14:creationId xmlns:p14="http://schemas.microsoft.com/office/powerpoint/2010/main" val="76291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0BC64-6E68-4C2B-A0AC-3EB20DB2BFD4}" type="datetimeFigureOut">
              <a:rPr lang="en-GB" smtClean="0"/>
              <a:t>22/03/2016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717FF-8D02-4846-999E-8DA3528790EA}" type="slidenum">
              <a:rPr lang="en-GB" smtClean="0"/>
              <a:t>‹#›</a:t>
            </a:fld>
            <a:endParaRPr lang="en-GB"/>
          </a:p>
        </p:txBody>
      </p:sp>
    </p:spTree>
    <p:extLst>
      <p:ext uri="{BB962C8B-B14F-4D97-AF65-F5344CB8AC3E}">
        <p14:creationId xmlns:p14="http://schemas.microsoft.com/office/powerpoint/2010/main" val="1252917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woolnough@keele.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467543" y="476672"/>
            <a:ext cx="8352928" cy="4464496"/>
          </a:xfrm>
          <a:prstGeom prst="rect">
            <a:avLst/>
          </a:prstGeom>
          <a:noFill/>
          <a:ln>
            <a:noFill/>
          </a:ln>
        </p:spPr>
        <p:txBody>
          <a:bodyPr lIns="91425" tIns="45700" rIns="91425" bIns="45700" anchor="ctr" anchorCtr="0">
            <a:normAutofit/>
          </a:bodyPr>
          <a:lstStyle/>
          <a:p>
            <a:r>
              <a:rPr lang="en-GB" b="1" dirty="0">
                <a:solidFill>
                  <a:srgbClr val="7030A0"/>
                </a:solidFill>
              </a:rPr>
              <a:t>A “respectable” </a:t>
            </a:r>
            <a:r>
              <a:rPr lang="en-GB" b="1" dirty="0" smtClean="0">
                <a:solidFill>
                  <a:srgbClr val="7030A0"/>
                </a:solidFill>
              </a:rPr>
              <a:t>convict?</a:t>
            </a:r>
            <a:br>
              <a:rPr lang="en-GB" b="1" dirty="0" smtClean="0">
                <a:solidFill>
                  <a:srgbClr val="7030A0"/>
                </a:solidFill>
              </a:rPr>
            </a:br>
            <a:r>
              <a:rPr lang="en-GB" dirty="0" smtClean="0">
                <a:solidFill>
                  <a:srgbClr val="C00000"/>
                </a:solidFill>
              </a:rPr>
              <a:t>Challenging the </a:t>
            </a:r>
            <a:r>
              <a:rPr lang="en-GB" dirty="0">
                <a:solidFill>
                  <a:srgbClr val="C00000"/>
                </a:solidFill>
              </a:rPr>
              <a:t>idea of the criminal classes in mid­-Victorian England</a:t>
            </a:r>
          </a:p>
        </p:txBody>
      </p:sp>
      <p:sp>
        <p:nvSpPr>
          <p:cNvPr id="85" name="Shape 85"/>
          <p:cNvSpPr txBox="1"/>
          <p:nvPr/>
        </p:nvSpPr>
        <p:spPr>
          <a:xfrm flipH="1">
            <a:off x="3834174" y="4660450"/>
            <a:ext cx="4773900" cy="2197550"/>
          </a:xfrm>
          <a:prstGeom prst="rect">
            <a:avLst/>
          </a:prstGeom>
          <a:noFill/>
          <a:ln>
            <a:noFill/>
          </a:ln>
        </p:spPr>
        <p:txBody>
          <a:bodyPr lIns="91425" tIns="45700" rIns="91425" bIns="45700" anchor="t" anchorCtr="0">
            <a:normAutofit/>
          </a:bodyPr>
          <a:lstStyle/>
          <a:p>
            <a:pPr algn="r">
              <a:buSzPct val="25000"/>
            </a:pPr>
            <a:r>
              <a:rPr lang="en-GB" sz="2000" b="1" kern="0" dirty="0">
                <a:solidFill>
                  <a:srgbClr val="7030A0"/>
                </a:solidFill>
                <a:latin typeface="Calibri"/>
                <a:ea typeface="Calibri"/>
                <a:cs typeface="Calibri"/>
                <a:sym typeface="Calibri"/>
                <a:rtl val="0"/>
              </a:rPr>
              <a:t>Dr Guy Woolnough</a:t>
            </a:r>
          </a:p>
          <a:p>
            <a:pPr algn="r">
              <a:buSzPct val="25000"/>
            </a:pPr>
            <a:r>
              <a:rPr lang="en-GB" sz="2000" b="1" kern="0" dirty="0" smtClean="0">
                <a:solidFill>
                  <a:srgbClr val="7030A0"/>
                </a:solidFill>
                <a:latin typeface="Calibri"/>
                <a:ea typeface="Calibri"/>
                <a:cs typeface="Calibri"/>
                <a:sym typeface="Calibri"/>
                <a:rtl val="0"/>
              </a:rPr>
              <a:t>Criminology </a:t>
            </a:r>
            <a:r>
              <a:rPr lang="en-GB" sz="2000" b="1" kern="0" dirty="0" err="1" smtClean="0">
                <a:solidFill>
                  <a:srgbClr val="7030A0"/>
                </a:solidFill>
                <a:latin typeface="Calibri"/>
                <a:ea typeface="Calibri"/>
                <a:cs typeface="Calibri"/>
                <a:sym typeface="Calibri"/>
                <a:rtl val="0"/>
              </a:rPr>
              <a:t>Keele</a:t>
            </a:r>
            <a:r>
              <a:rPr lang="en-GB" sz="2000" b="1" kern="0" dirty="0" smtClean="0">
                <a:solidFill>
                  <a:srgbClr val="7030A0"/>
                </a:solidFill>
                <a:latin typeface="Calibri"/>
                <a:ea typeface="Calibri"/>
                <a:cs typeface="Calibri"/>
                <a:sym typeface="Calibri"/>
                <a:rtl val="0"/>
              </a:rPr>
              <a:t> </a:t>
            </a:r>
            <a:r>
              <a:rPr lang="en-GB" sz="2000" b="1" kern="0" dirty="0">
                <a:solidFill>
                  <a:srgbClr val="7030A0"/>
                </a:solidFill>
                <a:latin typeface="Calibri"/>
                <a:ea typeface="Calibri"/>
                <a:cs typeface="Calibri"/>
                <a:sym typeface="Calibri"/>
                <a:rtl val="0"/>
              </a:rPr>
              <a:t>University</a:t>
            </a:r>
          </a:p>
          <a:p>
            <a:pPr algn="r">
              <a:buSzPct val="25000"/>
            </a:pPr>
            <a:r>
              <a:rPr lang="en-GB" sz="2000" b="1" kern="0" dirty="0" smtClean="0">
                <a:solidFill>
                  <a:srgbClr val="7030A0"/>
                </a:solidFill>
                <a:latin typeface="Calibri"/>
                <a:ea typeface="Calibri"/>
                <a:cs typeface="Calibri"/>
                <a:sym typeface="Calibri"/>
                <a:hlinkClick r:id="rId3"/>
                <a:rtl val="0"/>
              </a:rPr>
              <a:t>g.woolnough@keele.ac.uk</a:t>
            </a:r>
            <a:endParaRPr lang="en-GB" sz="2000" b="1" kern="0" dirty="0" smtClean="0">
              <a:solidFill>
                <a:srgbClr val="7030A0"/>
              </a:solidFill>
              <a:latin typeface="Calibri"/>
              <a:ea typeface="Calibri"/>
              <a:cs typeface="Calibri"/>
              <a:sym typeface="Calibri"/>
              <a:rtl val="0"/>
            </a:endParaRPr>
          </a:p>
          <a:p>
            <a:pPr algn="r">
              <a:buSzPct val="25000"/>
            </a:pPr>
            <a:r>
              <a:rPr lang="en-GB" sz="2000" b="1" kern="0" dirty="0" smtClean="0">
                <a:solidFill>
                  <a:srgbClr val="7030A0"/>
                </a:solidFill>
                <a:latin typeface="Calibri"/>
                <a:ea typeface="Calibri"/>
                <a:cs typeface="Calibri"/>
                <a:sym typeface="Calibri"/>
                <a:rtl val="0"/>
              </a:rPr>
              <a:t>@</a:t>
            </a:r>
            <a:r>
              <a:rPr lang="en-GB" sz="2000" b="1" kern="0" dirty="0" err="1" smtClean="0">
                <a:solidFill>
                  <a:srgbClr val="7030A0"/>
                </a:solidFill>
                <a:latin typeface="Calibri"/>
                <a:ea typeface="Calibri"/>
                <a:cs typeface="Calibri"/>
                <a:sym typeface="Calibri"/>
                <a:rtl val="0"/>
              </a:rPr>
              <a:t>GuyWoolnough</a:t>
            </a:r>
            <a:endParaRPr lang="en-GB" sz="2000" b="1" kern="0" dirty="0">
              <a:solidFill>
                <a:srgbClr val="7030A0"/>
              </a:solidFill>
              <a:latin typeface="Calibri"/>
              <a:ea typeface="Calibri"/>
              <a:cs typeface="Calibri"/>
              <a:sym typeface="Calibri"/>
              <a:rtl val="0"/>
            </a:endParaRPr>
          </a:p>
        </p:txBody>
      </p:sp>
      <p:pic>
        <p:nvPicPr>
          <p:cNvPr id="2" name="Picture 1"/>
          <p:cNvPicPr>
            <a:picLocks noChangeAspect="1"/>
          </p:cNvPicPr>
          <p:nvPr/>
        </p:nvPicPr>
        <p:blipFill>
          <a:blip r:embed="rId4"/>
          <a:stretch>
            <a:fillRect/>
          </a:stretch>
        </p:blipFill>
        <p:spPr>
          <a:xfrm>
            <a:off x="633774" y="4660450"/>
            <a:ext cx="3200400" cy="1562100"/>
          </a:xfrm>
          <a:prstGeom prst="rect">
            <a:avLst/>
          </a:prstGeom>
        </p:spPr>
      </p:pic>
    </p:spTree>
    <p:extLst>
      <p:ext uri="{BB962C8B-B14F-4D97-AF65-F5344CB8AC3E}">
        <p14:creationId xmlns:p14="http://schemas.microsoft.com/office/powerpoint/2010/main" val="1671344622"/>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2664296" cy="2031325"/>
          </a:xfrm>
          <a:prstGeom prst="rect">
            <a:avLst/>
          </a:prstGeom>
          <a:solidFill>
            <a:srgbClr val="FBEDC5"/>
          </a:solidFill>
          <a:ln>
            <a:solidFill>
              <a:schemeClr val="tx1"/>
            </a:solidFill>
          </a:ln>
        </p:spPr>
        <p:txBody>
          <a:bodyPr wrap="square" rtlCol="0">
            <a:spAutoFit/>
          </a:bodyPr>
          <a:lstStyle/>
          <a:p>
            <a:r>
              <a:rPr lang="en-GB" dirty="0" smtClean="0">
                <a:solidFill>
                  <a:srgbClr val="C00000"/>
                </a:solidFill>
              </a:rPr>
              <a:t>Henry </a:t>
            </a:r>
            <a:r>
              <a:rPr lang="en-GB" dirty="0">
                <a:solidFill>
                  <a:srgbClr val="C00000"/>
                </a:solidFill>
              </a:rPr>
              <a:t>m</a:t>
            </a:r>
            <a:r>
              <a:rPr lang="en-GB" dirty="0" smtClean="0">
                <a:solidFill>
                  <a:srgbClr val="C00000"/>
                </a:solidFill>
              </a:rPr>
              <a:t>arried </a:t>
            </a:r>
          </a:p>
          <a:p>
            <a:r>
              <a:rPr lang="en-GB" dirty="0" smtClean="0">
                <a:solidFill>
                  <a:srgbClr val="C00000"/>
                </a:solidFill>
              </a:rPr>
              <a:t>Ellen Earle (20)</a:t>
            </a:r>
          </a:p>
          <a:p>
            <a:pPr algn="ctr"/>
            <a:r>
              <a:rPr lang="en-GB" b="1" dirty="0">
                <a:solidFill>
                  <a:srgbClr val="7030A0"/>
                </a:solidFill>
              </a:rPr>
              <a:t>1864</a:t>
            </a:r>
          </a:p>
          <a:p>
            <a:r>
              <a:rPr lang="en-GB" dirty="0" smtClean="0">
                <a:solidFill>
                  <a:srgbClr val="C00000"/>
                </a:solidFill>
              </a:rPr>
              <a:t>Worth £578</a:t>
            </a:r>
          </a:p>
          <a:p>
            <a:endParaRPr lang="en-GB" dirty="0">
              <a:solidFill>
                <a:srgbClr val="C00000"/>
              </a:solidFill>
            </a:endParaRPr>
          </a:p>
          <a:p>
            <a:pPr algn="ctr"/>
            <a:r>
              <a:rPr lang="en-GB" dirty="0" smtClean="0">
                <a:solidFill>
                  <a:srgbClr val="C00000"/>
                </a:solidFill>
              </a:rPr>
              <a:t>Ellen filed for divorce, </a:t>
            </a:r>
            <a:r>
              <a:rPr lang="en-GB" b="1" dirty="0">
                <a:solidFill>
                  <a:srgbClr val="7030A0"/>
                </a:solidFill>
              </a:rPr>
              <a:t>1868.</a:t>
            </a:r>
          </a:p>
        </p:txBody>
      </p:sp>
      <p:sp>
        <p:nvSpPr>
          <p:cNvPr id="3" name="TextBox 2"/>
          <p:cNvSpPr txBox="1"/>
          <p:nvPr/>
        </p:nvSpPr>
        <p:spPr>
          <a:xfrm>
            <a:off x="3131840" y="260648"/>
            <a:ext cx="2592288" cy="2062103"/>
          </a:xfrm>
          <a:prstGeom prst="rect">
            <a:avLst/>
          </a:prstGeom>
          <a:solidFill>
            <a:srgbClr val="FBEDC5"/>
          </a:solidFill>
          <a:ln>
            <a:solidFill>
              <a:schemeClr val="tx1"/>
            </a:solidFill>
          </a:ln>
        </p:spPr>
        <p:txBody>
          <a:bodyPr wrap="square" rtlCol="0">
            <a:spAutoFit/>
          </a:bodyPr>
          <a:lstStyle/>
          <a:p>
            <a:r>
              <a:rPr lang="en-GB" dirty="0">
                <a:solidFill>
                  <a:srgbClr val="C00000"/>
                </a:solidFill>
              </a:rPr>
              <a:t>Henry </a:t>
            </a:r>
          </a:p>
          <a:p>
            <a:r>
              <a:rPr lang="en-GB" dirty="0">
                <a:solidFill>
                  <a:srgbClr val="C00000"/>
                </a:solidFill>
              </a:rPr>
              <a:t>“Captain </a:t>
            </a:r>
            <a:r>
              <a:rPr lang="en-GB" dirty="0" smtClean="0">
                <a:solidFill>
                  <a:srgbClr val="C00000"/>
                </a:solidFill>
              </a:rPr>
              <a:t>Henry </a:t>
            </a:r>
            <a:r>
              <a:rPr lang="en-GB" dirty="0" err="1" smtClean="0">
                <a:solidFill>
                  <a:srgbClr val="C00000"/>
                </a:solidFill>
              </a:rPr>
              <a:t>Grantley</a:t>
            </a:r>
            <a:r>
              <a:rPr lang="en-GB" dirty="0">
                <a:solidFill>
                  <a:srgbClr val="C00000"/>
                </a:solidFill>
              </a:rPr>
              <a:t>”</a:t>
            </a:r>
          </a:p>
          <a:p>
            <a:r>
              <a:rPr lang="en-GB" dirty="0">
                <a:solidFill>
                  <a:srgbClr val="C00000"/>
                </a:solidFill>
              </a:rPr>
              <a:t>married </a:t>
            </a:r>
          </a:p>
          <a:p>
            <a:r>
              <a:rPr lang="en-GB" dirty="0">
                <a:solidFill>
                  <a:srgbClr val="C00000"/>
                </a:solidFill>
              </a:rPr>
              <a:t>Ada </a:t>
            </a:r>
            <a:r>
              <a:rPr lang="en-GB" dirty="0" smtClean="0">
                <a:solidFill>
                  <a:srgbClr val="C00000"/>
                </a:solidFill>
              </a:rPr>
              <a:t>Leslie, age 17 </a:t>
            </a:r>
            <a:endParaRPr lang="en-GB" dirty="0">
              <a:solidFill>
                <a:srgbClr val="C00000"/>
              </a:solidFill>
            </a:endParaRPr>
          </a:p>
          <a:p>
            <a:r>
              <a:rPr lang="en-GB" dirty="0">
                <a:solidFill>
                  <a:srgbClr val="C00000"/>
                </a:solidFill>
              </a:rPr>
              <a:t>Worth £2000</a:t>
            </a:r>
          </a:p>
          <a:p>
            <a:pPr algn="ctr"/>
            <a:r>
              <a:rPr lang="en-GB" b="1" dirty="0">
                <a:solidFill>
                  <a:srgbClr val="7030A0"/>
                </a:solidFill>
              </a:rPr>
              <a:t>1868</a:t>
            </a:r>
          </a:p>
          <a:p>
            <a:r>
              <a:rPr lang="en-GB" sz="2000" b="1" dirty="0" smtClean="0">
                <a:solidFill>
                  <a:srgbClr val="FF0000"/>
                </a:solidFill>
              </a:rPr>
              <a:t>5 years for bigamy</a:t>
            </a:r>
            <a:endParaRPr lang="en-GB" sz="2000" b="1" dirty="0">
              <a:solidFill>
                <a:srgbClr val="FF0000"/>
              </a:solidFill>
            </a:endParaRPr>
          </a:p>
        </p:txBody>
      </p:sp>
      <p:sp>
        <p:nvSpPr>
          <p:cNvPr id="4" name="TextBox 3"/>
          <p:cNvSpPr txBox="1"/>
          <p:nvPr/>
        </p:nvSpPr>
        <p:spPr>
          <a:xfrm>
            <a:off x="251520" y="2492896"/>
            <a:ext cx="2664296" cy="4031873"/>
          </a:xfrm>
          <a:prstGeom prst="rect">
            <a:avLst/>
          </a:prstGeom>
          <a:solidFill>
            <a:srgbClr val="FBEDC5"/>
          </a:solidFill>
          <a:ln>
            <a:solidFill>
              <a:schemeClr val="tx1"/>
            </a:solidFill>
          </a:ln>
        </p:spPr>
        <p:txBody>
          <a:bodyPr wrap="square" rtlCol="0">
            <a:spAutoFit/>
          </a:bodyPr>
          <a:lstStyle/>
          <a:p>
            <a:r>
              <a:rPr lang="en-GB" dirty="0">
                <a:solidFill>
                  <a:srgbClr val="C00000"/>
                </a:solidFill>
              </a:rPr>
              <a:t>Henry </a:t>
            </a:r>
          </a:p>
          <a:p>
            <a:r>
              <a:rPr lang="en-GB" dirty="0">
                <a:solidFill>
                  <a:srgbClr val="C00000"/>
                </a:solidFill>
              </a:rPr>
              <a:t>married </a:t>
            </a:r>
          </a:p>
          <a:p>
            <a:r>
              <a:rPr lang="en-GB" dirty="0">
                <a:solidFill>
                  <a:srgbClr val="C00000"/>
                </a:solidFill>
              </a:rPr>
              <a:t>Emily Marshall </a:t>
            </a:r>
          </a:p>
          <a:p>
            <a:r>
              <a:rPr lang="en-GB" dirty="0">
                <a:solidFill>
                  <a:srgbClr val="C00000"/>
                </a:solidFill>
              </a:rPr>
              <a:t>Worth £10000</a:t>
            </a:r>
          </a:p>
          <a:p>
            <a:pPr algn="ctr"/>
            <a:r>
              <a:rPr lang="en-GB" b="1" dirty="0">
                <a:solidFill>
                  <a:srgbClr val="7030A0"/>
                </a:solidFill>
              </a:rPr>
              <a:t>1874</a:t>
            </a:r>
          </a:p>
          <a:p>
            <a:r>
              <a:rPr lang="en-GB" dirty="0" smtClean="0">
                <a:solidFill>
                  <a:srgbClr val="C00000"/>
                </a:solidFill>
              </a:rPr>
              <a:t>Henry forged an affidavit claiming her father gave permission for her to marry.</a:t>
            </a:r>
            <a:endParaRPr lang="en-GB" dirty="0">
              <a:solidFill>
                <a:srgbClr val="C00000"/>
              </a:solidFill>
            </a:endParaRPr>
          </a:p>
          <a:p>
            <a:pPr algn="ctr"/>
            <a:r>
              <a:rPr lang="en-GB" dirty="0">
                <a:solidFill>
                  <a:srgbClr val="C00000"/>
                </a:solidFill>
              </a:rPr>
              <a:t>Emily filed for divorce </a:t>
            </a:r>
            <a:r>
              <a:rPr lang="en-GB" b="1" dirty="0">
                <a:solidFill>
                  <a:srgbClr val="7030A0"/>
                </a:solidFill>
              </a:rPr>
              <a:t>1875</a:t>
            </a:r>
          </a:p>
          <a:p>
            <a:endParaRPr lang="en-GB" dirty="0"/>
          </a:p>
          <a:p>
            <a:r>
              <a:rPr lang="en-GB" sz="2000" b="1" dirty="0">
                <a:solidFill>
                  <a:srgbClr val="FF0000"/>
                </a:solidFill>
              </a:rPr>
              <a:t>6 months, non-payment of alimony</a:t>
            </a:r>
          </a:p>
        </p:txBody>
      </p:sp>
      <p:sp>
        <p:nvSpPr>
          <p:cNvPr id="8" name="TextBox 7"/>
          <p:cNvSpPr txBox="1"/>
          <p:nvPr/>
        </p:nvSpPr>
        <p:spPr>
          <a:xfrm>
            <a:off x="5940152" y="264986"/>
            <a:ext cx="2736304" cy="1754326"/>
          </a:xfrm>
          <a:prstGeom prst="rect">
            <a:avLst/>
          </a:prstGeom>
          <a:solidFill>
            <a:srgbClr val="FBEDC5"/>
          </a:solidFill>
          <a:ln>
            <a:solidFill>
              <a:schemeClr val="tx1"/>
            </a:solidFill>
          </a:ln>
        </p:spPr>
        <p:txBody>
          <a:bodyPr wrap="square" rtlCol="0">
            <a:spAutoFit/>
          </a:bodyPr>
          <a:lstStyle/>
          <a:p>
            <a:pPr algn="ctr"/>
            <a:r>
              <a:rPr lang="en-GB" dirty="0" smtClean="0">
                <a:solidFill>
                  <a:srgbClr val="C00000"/>
                </a:solidFill>
              </a:rPr>
              <a:t>Engaged to Alice </a:t>
            </a:r>
            <a:r>
              <a:rPr lang="en-GB" dirty="0">
                <a:solidFill>
                  <a:srgbClr val="C00000"/>
                </a:solidFill>
              </a:rPr>
              <a:t>Gregory, </a:t>
            </a:r>
            <a:r>
              <a:rPr lang="en-GB" b="1" dirty="0" smtClean="0">
                <a:solidFill>
                  <a:srgbClr val="7030A0"/>
                </a:solidFill>
              </a:rPr>
              <a:t>1876</a:t>
            </a:r>
            <a:endParaRPr lang="en-GB" b="1" dirty="0">
              <a:solidFill>
                <a:srgbClr val="7030A0"/>
              </a:solidFill>
            </a:endParaRPr>
          </a:p>
          <a:p>
            <a:endParaRPr lang="en-GB" dirty="0">
              <a:solidFill>
                <a:srgbClr val="C00000"/>
              </a:solidFill>
            </a:endParaRPr>
          </a:p>
          <a:p>
            <a:r>
              <a:rPr lang="en-GB" dirty="0">
                <a:solidFill>
                  <a:srgbClr val="C00000"/>
                </a:solidFill>
              </a:rPr>
              <a:t>Broken off  when Henry was in court for </a:t>
            </a:r>
            <a:r>
              <a:rPr lang="en-GB" dirty="0" smtClean="0">
                <a:solidFill>
                  <a:srgbClr val="C00000"/>
                </a:solidFill>
              </a:rPr>
              <a:t>fraud</a:t>
            </a:r>
          </a:p>
          <a:p>
            <a:pPr algn="ctr"/>
            <a:r>
              <a:rPr lang="en-GB" b="1" dirty="0">
                <a:solidFill>
                  <a:srgbClr val="7030A0"/>
                </a:solidFill>
              </a:rPr>
              <a:t>1877</a:t>
            </a:r>
          </a:p>
        </p:txBody>
      </p:sp>
      <p:sp>
        <p:nvSpPr>
          <p:cNvPr id="10" name="TextBox 9"/>
          <p:cNvSpPr txBox="1"/>
          <p:nvPr/>
        </p:nvSpPr>
        <p:spPr>
          <a:xfrm>
            <a:off x="5940152" y="2492896"/>
            <a:ext cx="2736304" cy="3970318"/>
          </a:xfrm>
          <a:prstGeom prst="rect">
            <a:avLst/>
          </a:prstGeom>
          <a:solidFill>
            <a:srgbClr val="FBEDC5"/>
          </a:solidFill>
          <a:ln>
            <a:solidFill>
              <a:schemeClr val="tx1"/>
            </a:solidFill>
          </a:ln>
        </p:spPr>
        <p:txBody>
          <a:bodyPr wrap="square" rtlCol="0">
            <a:spAutoFit/>
          </a:bodyPr>
          <a:lstStyle/>
          <a:p>
            <a:r>
              <a:rPr lang="en-GB" dirty="0" smtClean="0">
                <a:solidFill>
                  <a:srgbClr val="C00000"/>
                </a:solidFill>
              </a:rPr>
              <a:t>Harley Henry Wiltshire (29) married </a:t>
            </a:r>
            <a:r>
              <a:rPr lang="en-GB" dirty="0">
                <a:solidFill>
                  <a:srgbClr val="C00000"/>
                </a:solidFill>
              </a:rPr>
              <a:t>Charlotte </a:t>
            </a:r>
            <a:r>
              <a:rPr lang="en-GB" dirty="0" smtClean="0">
                <a:solidFill>
                  <a:srgbClr val="C00000"/>
                </a:solidFill>
              </a:rPr>
              <a:t>Lavers, age 20</a:t>
            </a:r>
            <a:endParaRPr lang="en-GB" dirty="0">
              <a:solidFill>
                <a:srgbClr val="C00000"/>
              </a:solidFill>
            </a:endParaRPr>
          </a:p>
          <a:p>
            <a:pPr algn="ctr"/>
            <a:r>
              <a:rPr lang="en-GB" b="1" dirty="0">
                <a:solidFill>
                  <a:srgbClr val="7030A0"/>
                </a:solidFill>
              </a:rPr>
              <a:t>1879</a:t>
            </a:r>
          </a:p>
          <a:p>
            <a:r>
              <a:rPr lang="en-GB" dirty="0" smtClean="0">
                <a:solidFill>
                  <a:srgbClr val="C00000"/>
                </a:solidFill>
              </a:rPr>
              <a:t>Charlotte </a:t>
            </a:r>
            <a:r>
              <a:rPr lang="en-GB" dirty="0">
                <a:solidFill>
                  <a:srgbClr val="C00000"/>
                </a:solidFill>
              </a:rPr>
              <a:t>moved in with another </a:t>
            </a:r>
            <a:r>
              <a:rPr lang="en-GB" dirty="0" smtClean="0">
                <a:solidFill>
                  <a:srgbClr val="C00000"/>
                </a:solidFill>
              </a:rPr>
              <a:t>man while Henry was in gaol.</a:t>
            </a:r>
            <a:endParaRPr lang="en-GB" dirty="0">
              <a:solidFill>
                <a:srgbClr val="C00000"/>
              </a:solidFill>
            </a:endParaRPr>
          </a:p>
          <a:p>
            <a:pPr algn="ctr"/>
            <a:r>
              <a:rPr lang="en-GB" b="1" dirty="0" smtClean="0">
                <a:solidFill>
                  <a:srgbClr val="7030A0"/>
                </a:solidFill>
              </a:rPr>
              <a:t>1886</a:t>
            </a:r>
            <a:endParaRPr lang="en-GB" b="1" dirty="0">
              <a:solidFill>
                <a:srgbClr val="7030A0"/>
              </a:solidFill>
            </a:endParaRPr>
          </a:p>
          <a:p>
            <a:r>
              <a:rPr lang="en-GB" dirty="0">
                <a:solidFill>
                  <a:srgbClr val="C00000"/>
                </a:solidFill>
              </a:rPr>
              <a:t>Henry filed for divorce, decree nisi granted.</a:t>
            </a:r>
          </a:p>
          <a:p>
            <a:endParaRPr lang="en-GB" dirty="0">
              <a:solidFill>
                <a:srgbClr val="C00000"/>
              </a:solidFill>
            </a:endParaRPr>
          </a:p>
          <a:p>
            <a:pPr algn="ctr"/>
            <a:r>
              <a:rPr lang="en-GB" b="1" dirty="0">
                <a:solidFill>
                  <a:srgbClr val="7030A0"/>
                </a:solidFill>
              </a:rPr>
              <a:t>1887</a:t>
            </a:r>
          </a:p>
          <a:p>
            <a:r>
              <a:rPr lang="en-GB" dirty="0">
                <a:solidFill>
                  <a:srgbClr val="C00000"/>
                </a:solidFill>
              </a:rPr>
              <a:t>Decree overturned by Queen’s Proctor. </a:t>
            </a:r>
          </a:p>
        </p:txBody>
      </p:sp>
      <p:sp>
        <p:nvSpPr>
          <p:cNvPr id="11" name="TextBox 10"/>
          <p:cNvSpPr txBox="1"/>
          <p:nvPr/>
        </p:nvSpPr>
        <p:spPr>
          <a:xfrm>
            <a:off x="3131840" y="2494184"/>
            <a:ext cx="2592288" cy="2308324"/>
          </a:xfrm>
          <a:prstGeom prst="rect">
            <a:avLst/>
          </a:prstGeom>
          <a:solidFill>
            <a:srgbClr val="FBEDC5"/>
          </a:solidFill>
          <a:ln>
            <a:solidFill>
              <a:schemeClr val="tx1"/>
            </a:solidFill>
          </a:ln>
        </p:spPr>
        <p:txBody>
          <a:bodyPr wrap="square" rtlCol="0">
            <a:spAutoFit/>
          </a:bodyPr>
          <a:lstStyle/>
          <a:p>
            <a:r>
              <a:rPr lang="en-GB" dirty="0">
                <a:solidFill>
                  <a:srgbClr val="C00000"/>
                </a:solidFill>
              </a:rPr>
              <a:t>Married Edith Mary Miller</a:t>
            </a:r>
          </a:p>
          <a:p>
            <a:pPr algn="ctr"/>
            <a:r>
              <a:rPr lang="en-GB" b="1" dirty="0">
                <a:solidFill>
                  <a:srgbClr val="7030A0"/>
                </a:solidFill>
              </a:rPr>
              <a:t>1880</a:t>
            </a:r>
          </a:p>
          <a:p>
            <a:r>
              <a:rPr lang="en-GB" dirty="0">
                <a:solidFill>
                  <a:srgbClr val="C00000"/>
                </a:solidFill>
              </a:rPr>
              <a:t>Convicted of </a:t>
            </a:r>
            <a:r>
              <a:rPr lang="en-GB" dirty="0" smtClean="0">
                <a:solidFill>
                  <a:srgbClr val="C00000"/>
                </a:solidFill>
              </a:rPr>
              <a:t>bigamy, but </a:t>
            </a:r>
            <a:r>
              <a:rPr lang="en-GB" dirty="0">
                <a:solidFill>
                  <a:srgbClr val="C00000"/>
                </a:solidFill>
              </a:rPr>
              <a:t>conviction </a:t>
            </a:r>
            <a:r>
              <a:rPr lang="en-GB" dirty="0" smtClean="0">
                <a:solidFill>
                  <a:srgbClr val="C00000"/>
                </a:solidFill>
              </a:rPr>
              <a:t>over-turned </a:t>
            </a:r>
            <a:r>
              <a:rPr lang="en-GB" dirty="0">
                <a:solidFill>
                  <a:srgbClr val="C00000"/>
                </a:solidFill>
              </a:rPr>
              <a:t>at Queen’s Bench</a:t>
            </a:r>
            <a:r>
              <a:rPr lang="en-GB" dirty="0" smtClean="0">
                <a:solidFill>
                  <a:srgbClr val="C00000"/>
                </a:solidFill>
              </a:rPr>
              <a:t>.</a:t>
            </a:r>
          </a:p>
          <a:p>
            <a:pPr algn="ctr"/>
            <a:r>
              <a:rPr lang="en-GB" b="1" dirty="0" smtClean="0">
                <a:solidFill>
                  <a:srgbClr val="7030A0"/>
                </a:solidFill>
              </a:rPr>
              <a:t>1881</a:t>
            </a:r>
            <a:endParaRPr lang="en-GB" dirty="0">
              <a:solidFill>
                <a:srgbClr val="C00000"/>
              </a:solidFill>
            </a:endParaRPr>
          </a:p>
          <a:p>
            <a:endParaRPr lang="en-GB" dirty="0"/>
          </a:p>
        </p:txBody>
      </p:sp>
      <p:sp>
        <p:nvSpPr>
          <p:cNvPr id="5" name="TextBox 4"/>
          <p:cNvSpPr txBox="1"/>
          <p:nvPr/>
        </p:nvSpPr>
        <p:spPr>
          <a:xfrm>
            <a:off x="3131840" y="4941168"/>
            <a:ext cx="2592288" cy="1384995"/>
          </a:xfrm>
          <a:prstGeom prst="rect">
            <a:avLst/>
          </a:prstGeom>
          <a:noFill/>
        </p:spPr>
        <p:txBody>
          <a:bodyPr wrap="square" rtlCol="0">
            <a:spAutoFit/>
          </a:bodyPr>
          <a:lstStyle/>
          <a:p>
            <a:r>
              <a:rPr lang="en-GB" sz="2800" b="1" dirty="0" smtClean="0">
                <a:solidFill>
                  <a:srgbClr val="7030A0"/>
                </a:solidFill>
              </a:rPr>
              <a:t>Marriage, bigamy and divorce</a:t>
            </a:r>
            <a:endParaRPr lang="en-GB" sz="2800" b="1" dirty="0">
              <a:solidFill>
                <a:srgbClr val="7030A0"/>
              </a:solidFill>
            </a:endParaRPr>
          </a:p>
        </p:txBody>
      </p:sp>
    </p:spTree>
    <p:extLst>
      <p:ext uri="{BB962C8B-B14F-4D97-AF65-F5344CB8AC3E}">
        <p14:creationId xmlns:p14="http://schemas.microsoft.com/office/powerpoint/2010/main" val="4036357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260648"/>
            <a:ext cx="8640960" cy="3108543"/>
          </a:xfrm>
          <a:prstGeom prst="rect">
            <a:avLst/>
          </a:prstGeom>
          <a:solidFill>
            <a:srgbClr val="FBEDC5"/>
          </a:solidFill>
          <a:ln>
            <a:solidFill>
              <a:schemeClr val="tx1"/>
            </a:solidFill>
          </a:ln>
        </p:spPr>
        <p:txBody>
          <a:bodyPr wrap="square" rtlCol="0">
            <a:spAutoFit/>
          </a:bodyPr>
          <a:lstStyle/>
          <a:p>
            <a:r>
              <a:rPr lang="en-GB" sz="2800" dirty="0" smtClean="0">
                <a:solidFill>
                  <a:srgbClr val="C00000"/>
                </a:solidFill>
              </a:rPr>
              <a:t>“Captain Henry </a:t>
            </a:r>
            <a:r>
              <a:rPr lang="en-GB" sz="2800" dirty="0" err="1" smtClean="0">
                <a:solidFill>
                  <a:srgbClr val="C00000"/>
                </a:solidFill>
              </a:rPr>
              <a:t>Grantley</a:t>
            </a:r>
            <a:r>
              <a:rPr lang="en-GB" sz="2800" dirty="0" smtClean="0">
                <a:solidFill>
                  <a:srgbClr val="C00000"/>
                </a:solidFill>
              </a:rPr>
              <a:t>” married Ada Mary Leslie, aged 17. </a:t>
            </a:r>
          </a:p>
          <a:p>
            <a:r>
              <a:rPr lang="en-GB" sz="2800" dirty="0" smtClean="0">
                <a:solidFill>
                  <a:srgbClr val="C00000"/>
                </a:solidFill>
              </a:rPr>
              <a:t>Daughter of Sir Norman Leslie, </a:t>
            </a:r>
            <a:r>
              <a:rPr lang="en-GB" sz="2800" dirty="0" err="1" smtClean="0">
                <a:solidFill>
                  <a:srgbClr val="C00000"/>
                </a:solidFill>
              </a:rPr>
              <a:t>bart</a:t>
            </a:r>
            <a:r>
              <a:rPr lang="en-GB" sz="2800" dirty="0">
                <a:solidFill>
                  <a:srgbClr val="C00000"/>
                </a:solidFill>
              </a:rPr>
              <a:t>, of the Bengal </a:t>
            </a:r>
            <a:r>
              <a:rPr lang="en-GB" sz="2800" dirty="0" smtClean="0">
                <a:solidFill>
                  <a:srgbClr val="C00000"/>
                </a:solidFill>
              </a:rPr>
              <a:t>Lancers, </a:t>
            </a:r>
            <a:r>
              <a:rPr lang="en-GB" sz="2800" dirty="0">
                <a:solidFill>
                  <a:srgbClr val="C00000"/>
                </a:solidFill>
              </a:rPr>
              <a:t>“the first British officer who was killed the Indian </a:t>
            </a:r>
            <a:r>
              <a:rPr lang="en-GB" sz="2800" dirty="0" smtClean="0">
                <a:solidFill>
                  <a:srgbClr val="C00000"/>
                </a:solidFill>
              </a:rPr>
              <a:t>mutiny”</a:t>
            </a:r>
          </a:p>
          <a:p>
            <a:r>
              <a:rPr lang="en-GB" sz="2800" dirty="0" smtClean="0">
                <a:solidFill>
                  <a:srgbClr val="C00000"/>
                </a:solidFill>
              </a:rPr>
              <a:t>Worth £2000</a:t>
            </a:r>
          </a:p>
          <a:p>
            <a:pPr algn="ctr"/>
            <a:r>
              <a:rPr lang="en-GB" sz="2800" b="1" dirty="0" smtClean="0">
                <a:solidFill>
                  <a:srgbClr val="7030A0"/>
                </a:solidFill>
              </a:rPr>
              <a:t>1868</a:t>
            </a:r>
          </a:p>
          <a:p>
            <a:r>
              <a:rPr lang="en-GB" sz="2800" b="1" dirty="0" smtClean="0">
                <a:solidFill>
                  <a:srgbClr val="FF0000"/>
                </a:solidFill>
              </a:rPr>
              <a:t>5 years for bigamy</a:t>
            </a:r>
            <a:endParaRPr lang="en-GB" sz="2800" b="1" dirty="0">
              <a:solidFill>
                <a:srgbClr val="FF0000"/>
              </a:solidFill>
            </a:endParaRPr>
          </a:p>
        </p:txBody>
      </p:sp>
      <p:sp>
        <p:nvSpPr>
          <p:cNvPr id="6" name="TextBox 5"/>
          <p:cNvSpPr txBox="1"/>
          <p:nvPr/>
        </p:nvSpPr>
        <p:spPr>
          <a:xfrm>
            <a:off x="329872" y="3573016"/>
            <a:ext cx="8634616" cy="2677656"/>
          </a:xfrm>
          <a:prstGeom prst="rect">
            <a:avLst/>
          </a:prstGeom>
          <a:noFill/>
        </p:spPr>
        <p:txBody>
          <a:bodyPr wrap="square" rtlCol="0">
            <a:spAutoFit/>
          </a:bodyPr>
          <a:lstStyle/>
          <a:p>
            <a:r>
              <a:rPr lang="en-GB" sz="2800" dirty="0" smtClean="0">
                <a:solidFill>
                  <a:srgbClr val="7030A0"/>
                </a:solidFill>
              </a:rPr>
              <a:t>Major Henry </a:t>
            </a:r>
            <a:r>
              <a:rPr lang="en-GB" sz="2800" dirty="0" err="1" smtClean="0">
                <a:solidFill>
                  <a:srgbClr val="7030A0"/>
                </a:solidFill>
              </a:rPr>
              <a:t>Grantley</a:t>
            </a:r>
            <a:r>
              <a:rPr lang="en-GB" sz="2800" dirty="0" smtClean="0">
                <a:solidFill>
                  <a:srgbClr val="7030A0"/>
                </a:solidFill>
              </a:rPr>
              <a:t>, </a:t>
            </a:r>
            <a:r>
              <a:rPr lang="en-GB" sz="2800" i="1" dirty="0" smtClean="0">
                <a:solidFill>
                  <a:srgbClr val="7030A0"/>
                </a:solidFill>
              </a:rPr>
              <a:t>The Last Chronicle of </a:t>
            </a:r>
            <a:r>
              <a:rPr lang="en-GB" sz="2800" i="1" dirty="0" err="1" smtClean="0">
                <a:solidFill>
                  <a:srgbClr val="7030A0"/>
                </a:solidFill>
              </a:rPr>
              <a:t>Barset</a:t>
            </a:r>
            <a:r>
              <a:rPr lang="en-GB" sz="2800" i="1" dirty="0" smtClean="0">
                <a:solidFill>
                  <a:srgbClr val="7030A0"/>
                </a:solidFill>
              </a:rPr>
              <a:t>, </a:t>
            </a:r>
            <a:r>
              <a:rPr lang="en-GB" sz="2800" dirty="0" smtClean="0">
                <a:solidFill>
                  <a:srgbClr val="7030A0"/>
                </a:solidFill>
              </a:rPr>
              <a:t> Anthony Trollope, 1867</a:t>
            </a:r>
          </a:p>
          <a:p>
            <a:endParaRPr lang="en-GB" sz="2800" dirty="0">
              <a:solidFill>
                <a:srgbClr val="C00000"/>
              </a:solidFill>
            </a:endParaRPr>
          </a:p>
          <a:p>
            <a:r>
              <a:rPr lang="en-GB" sz="2800" dirty="0" smtClean="0">
                <a:solidFill>
                  <a:srgbClr val="C00000"/>
                </a:solidFill>
              </a:rPr>
              <a:t>After </a:t>
            </a:r>
            <a:r>
              <a:rPr lang="en-GB" sz="2800" dirty="0">
                <a:solidFill>
                  <a:srgbClr val="C00000"/>
                </a:solidFill>
              </a:rPr>
              <a:t>service as a major in India, where he received the Victoria Cross, </a:t>
            </a:r>
            <a:r>
              <a:rPr lang="en-GB" sz="2800" dirty="0" smtClean="0">
                <a:solidFill>
                  <a:srgbClr val="C00000"/>
                </a:solidFill>
              </a:rPr>
              <a:t>fell </a:t>
            </a:r>
            <a:r>
              <a:rPr lang="en-GB" sz="2800" dirty="0">
                <a:solidFill>
                  <a:srgbClr val="C00000"/>
                </a:solidFill>
              </a:rPr>
              <a:t>in love with Grace Crawley and, overcoming </a:t>
            </a:r>
            <a:r>
              <a:rPr lang="en-GB" sz="2800" dirty="0" smtClean="0">
                <a:solidFill>
                  <a:srgbClr val="C00000"/>
                </a:solidFill>
              </a:rPr>
              <a:t>all objections, </a:t>
            </a:r>
            <a:r>
              <a:rPr lang="en-GB" sz="2800" dirty="0">
                <a:solidFill>
                  <a:srgbClr val="C00000"/>
                </a:solidFill>
              </a:rPr>
              <a:t>married </a:t>
            </a:r>
            <a:r>
              <a:rPr lang="en-GB" sz="2800" dirty="0" smtClean="0">
                <a:solidFill>
                  <a:srgbClr val="C00000"/>
                </a:solidFill>
              </a:rPr>
              <a:t>her.</a:t>
            </a:r>
            <a:endParaRPr lang="en-GB" sz="2800" dirty="0">
              <a:solidFill>
                <a:srgbClr val="C00000"/>
              </a:solidFill>
            </a:endParaRPr>
          </a:p>
        </p:txBody>
      </p:sp>
    </p:spTree>
    <p:extLst>
      <p:ext uri="{BB962C8B-B14F-4D97-AF65-F5344CB8AC3E}">
        <p14:creationId xmlns:p14="http://schemas.microsoft.com/office/powerpoint/2010/main" val="167935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892480" cy="6186309"/>
          </a:xfrm>
          <a:prstGeom prst="rect">
            <a:avLst/>
          </a:prstGeom>
          <a:noFill/>
        </p:spPr>
        <p:txBody>
          <a:bodyPr wrap="square" rtlCol="0">
            <a:spAutoFit/>
          </a:bodyPr>
          <a:lstStyle/>
          <a:p>
            <a:r>
              <a:rPr lang="en-GB" sz="2400" dirty="0" smtClean="0">
                <a:solidFill>
                  <a:srgbClr val="7030A0"/>
                </a:solidFill>
              </a:rPr>
              <a:t>Letter from Henry to his wife Lottie, 19</a:t>
            </a:r>
            <a:r>
              <a:rPr lang="en-GB" sz="2400" baseline="30000" dirty="0" smtClean="0">
                <a:solidFill>
                  <a:srgbClr val="7030A0"/>
                </a:solidFill>
              </a:rPr>
              <a:t>th</a:t>
            </a:r>
            <a:r>
              <a:rPr lang="en-GB" sz="2400" dirty="0" smtClean="0">
                <a:solidFill>
                  <a:srgbClr val="7030A0"/>
                </a:solidFill>
              </a:rPr>
              <a:t> February 1884</a:t>
            </a:r>
          </a:p>
          <a:p>
            <a:endParaRPr lang="en-GB" sz="1200" i="1" dirty="0">
              <a:solidFill>
                <a:srgbClr val="C00000"/>
              </a:solidFill>
            </a:endParaRPr>
          </a:p>
          <a:p>
            <a:r>
              <a:rPr lang="en-GB" sz="3600" i="1" dirty="0">
                <a:solidFill>
                  <a:srgbClr val="C00000"/>
                </a:solidFill>
              </a:rPr>
              <a:t>…..the infamous report that that woman Marshall had inserted, and only a few days ago something was said to me that implied I never worked outside; you know well enough how hard I did work in my profession; …. I now see how differently it would have been if I had had my own way at the ‘trial’… My university education is accounted a crime against me and you at least ought to have had some feeling for me …</a:t>
            </a:r>
          </a:p>
        </p:txBody>
      </p:sp>
    </p:spTree>
    <p:extLst>
      <p:ext uri="{BB962C8B-B14F-4D97-AF65-F5344CB8AC3E}">
        <p14:creationId xmlns:p14="http://schemas.microsoft.com/office/powerpoint/2010/main" val="2688527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8208912" cy="5755422"/>
          </a:xfrm>
          <a:prstGeom prst="rect">
            <a:avLst/>
          </a:prstGeom>
          <a:noFill/>
        </p:spPr>
        <p:txBody>
          <a:bodyPr wrap="square" rtlCol="0">
            <a:spAutoFit/>
          </a:bodyPr>
          <a:lstStyle/>
          <a:p>
            <a:r>
              <a:rPr lang="en-GB" sz="2800" dirty="0"/>
              <a:t>13-5-1884	</a:t>
            </a:r>
            <a:r>
              <a:rPr lang="en-GB" sz="2800" dirty="0" smtClean="0"/>
              <a:t>Letter from Robert Goring</a:t>
            </a:r>
          </a:p>
          <a:p>
            <a:endParaRPr lang="en-GB" sz="2800" dirty="0"/>
          </a:p>
          <a:p>
            <a:r>
              <a:rPr lang="en-GB" sz="2400" i="1" dirty="0">
                <a:solidFill>
                  <a:srgbClr val="C00000"/>
                </a:solidFill>
              </a:rPr>
              <a:t>“To Sir Edmund Du Cane 		From Berkeley Square</a:t>
            </a:r>
          </a:p>
          <a:p>
            <a:r>
              <a:rPr lang="en-GB" sz="3600" i="1" dirty="0">
                <a:solidFill>
                  <a:srgbClr val="C00000"/>
                </a:solidFill>
              </a:rPr>
              <a:t>…this unfortunate man was and I believe still is a gentleman highly educated and refined. His conduct under discipline is irreproachable. He has not lost a single mark of remission but he appears to be unable to get any of the advantages which appear to be reserved for habitual criminals…”</a:t>
            </a:r>
          </a:p>
        </p:txBody>
      </p:sp>
    </p:spTree>
    <p:extLst>
      <p:ext uri="{BB962C8B-B14F-4D97-AF65-F5344CB8AC3E}">
        <p14:creationId xmlns:p14="http://schemas.microsoft.com/office/powerpoint/2010/main" val="1017699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8208912" cy="5632311"/>
          </a:xfrm>
          <a:prstGeom prst="rect">
            <a:avLst/>
          </a:prstGeom>
          <a:noFill/>
        </p:spPr>
        <p:txBody>
          <a:bodyPr wrap="square" rtlCol="0">
            <a:spAutoFit/>
          </a:bodyPr>
          <a:lstStyle/>
          <a:p>
            <a:r>
              <a:rPr lang="en-GB" sz="3600" i="1" dirty="0">
                <a:solidFill>
                  <a:srgbClr val="C00000"/>
                </a:solidFill>
              </a:rPr>
              <a:t>“inasmuch as he is now undergoing a second sentence of penal servitude </a:t>
            </a:r>
            <a:r>
              <a:rPr lang="en-GB" sz="3600" i="1" dirty="0" smtClean="0">
                <a:solidFill>
                  <a:srgbClr val="C00000"/>
                </a:solidFill>
              </a:rPr>
              <a:t>…. he </a:t>
            </a:r>
            <a:r>
              <a:rPr lang="en-GB" sz="3600" i="1" dirty="0">
                <a:solidFill>
                  <a:srgbClr val="C00000"/>
                </a:solidFill>
              </a:rPr>
              <a:t>would appear to be rapidly approaching </a:t>
            </a:r>
            <a:r>
              <a:rPr lang="en-GB" sz="3600" i="1" dirty="0" smtClean="0">
                <a:solidFill>
                  <a:srgbClr val="C00000"/>
                </a:solidFill>
              </a:rPr>
              <a:t>… the </a:t>
            </a:r>
            <a:r>
              <a:rPr lang="en-GB" sz="3600" i="1" dirty="0">
                <a:solidFill>
                  <a:srgbClr val="C00000"/>
                </a:solidFill>
              </a:rPr>
              <a:t>point where the gentleman ends and the habitual criminal </a:t>
            </a:r>
            <a:r>
              <a:rPr lang="en-GB" sz="3600" i="1" dirty="0" smtClean="0">
                <a:solidFill>
                  <a:srgbClr val="C00000"/>
                </a:solidFill>
              </a:rPr>
              <a:t>begins…. </a:t>
            </a:r>
            <a:r>
              <a:rPr lang="en-GB" sz="3600" i="1" dirty="0">
                <a:solidFill>
                  <a:srgbClr val="C00000"/>
                </a:solidFill>
              </a:rPr>
              <a:t>the statement [in Goring’s letter] that there have been about 20 preventable deaths since Dr Lilley has been appointed may be taken as a gauge of the truth of other portions of his letter.</a:t>
            </a:r>
            <a:r>
              <a:rPr lang="en-GB" sz="3600" i="1" dirty="0" smtClean="0">
                <a:solidFill>
                  <a:srgbClr val="C00000"/>
                </a:solidFill>
              </a:rPr>
              <a:t>”</a:t>
            </a:r>
            <a:endParaRPr lang="en-GB" sz="3600" i="1" dirty="0">
              <a:solidFill>
                <a:srgbClr val="C00000"/>
              </a:solidFill>
            </a:endParaRPr>
          </a:p>
        </p:txBody>
      </p:sp>
    </p:spTree>
    <p:extLst>
      <p:ext uri="{BB962C8B-B14F-4D97-AF65-F5344CB8AC3E}">
        <p14:creationId xmlns:p14="http://schemas.microsoft.com/office/powerpoint/2010/main" val="1899575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064896" cy="4832092"/>
          </a:xfrm>
          <a:prstGeom prst="rect">
            <a:avLst/>
          </a:prstGeom>
          <a:noFill/>
        </p:spPr>
        <p:txBody>
          <a:bodyPr wrap="square" rtlCol="0">
            <a:spAutoFit/>
          </a:bodyPr>
          <a:lstStyle/>
          <a:p>
            <a:r>
              <a:rPr lang="en-GB" sz="2800" b="1" dirty="0" smtClean="0">
                <a:solidFill>
                  <a:srgbClr val="7030A0"/>
                </a:solidFill>
              </a:rPr>
              <a:t>Conclusion</a:t>
            </a:r>
          </a:p>
          <a:p>
            <a:endParaRPr lang="en-GB" sz="2800" b="1" dirty="0">
              <a:solidFill>
                <a:srgbClr val="7030A0"/>
              </a:solidFill>
            </a:endParaRPr>
          </a:p>
          <a:p>
            <a:r>
              <a:rPr lang="en-GB" sz="2800" b="1" dirty="0" err="1" smtClean="0">
                <a:solidFill>
                  <a:srgbClr val="7030A0"/>
                </a:solidFill>
              </a:rPr>
              <a:t>Wilshin</a:t>
            </a:r>
            <a:r>
              <a:rPr lang="en-GB" sz="2800" b="1" dirty="0" smtClean="0">
                <a:solidFill>
                  <a:srgbClr val="7030A0"/>
                </a:solidFill>
              </a:rPr>
              <a:t> got away with fraud. His male victims had little recourse against him.</a:t>
            </a:r>
          </a:p>
          <a:p>
            <a:endParaRPr lang="en-GB" sz="2800" b="1" dirty="0">
              <a:solidFill>
                <a:srgbClr val="7030A0"/>
              </a:solidFill>
            </a:endParaRPr>
          </a:p>
          <a:p>
            <a:r>
              <a:rPr lang="en-GB" sz="2800" b="1" dirty="0" smtClean="0">
                <a:solidFill>
                  <a:srgbClr val="7030A0"/>
                </a:solidFill>
              </a:rPr>
              <a:t>He was convicted of crimes against women, crimes that threatened the social structure.</a:t>
            </a:r>
          </a:p>
          <a:p>
            <a:endParaRPr lang="en-GB" sz="2800" b="1" dirty="0">
              <a:solidFill>
                <a:srgbClr val="7030A0"/>
              </a:solidFill>
            </a:endParaRPr>
          </a:p>
          <a:p>
            <a:r>
              <a:rPr lang="en-GB" sz="2800" b="1" dirty="0" err="1" smtClean="0">
                <a:solidFill>
                  <a:srgbClr val="7030A0"/>
                </a:solidFill>
              </a:rPr>
              <a:t>Wilshin</a:t>
            </a:r>
            <a:r>
              <a:rPr lang="en-GB" sz="2800" b="1" dirty="0" smtClean="0">
                <a:solidFill>
                  <a:srgbClr val="7030A0"/>
                </a:solidFill>
              </a:rPr>
              <a:t> framed his sense of grievance by seeing himself as a victim who was denied the status due to one of his class.</a:t>
            </a:r>
            <a:endParaRPr lang="en-GB" sz="2800" b="1" dirty="0">
              <a:solidFill>
                <a:srgbClr val="7030A0"/>
              </a:solidFill>
            </a:endParaRPr>
          </a:p>
        </p:txBody>
      </p:sp>
    </p:spTree>
    <p:extLst>
      <p:ext uri="{BB962C8B-B14F-4D97-AF65-F5344CB8AC3E}">
        <p14:creationId xmlns:p14="http://schemas.microsoft.com/office/powerpoint/2010/main" val="354131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476672"/>
            <a:ext cx="8612796" cy="6124754"/>
          </a:xfrm>
          <a:prstGeom prst="rect">
            <a:avLst/>
          </a:prstGeom>
          <a:noFill/>
        </p:spPr>
        <p:txBody>
          <a:bodyPr wrap="square" rtlCol="0">
            <a:spAutoFit/>
          </a:bodyPr>
          <a:lstStyle/>
          <a:p>
            <a:r>
              <a:rPr lang="en-GB" sz="3600" i="1" dirty="0">
                <a:solidFill>
                  <a:srgbClr val="C00000"/>
                </a:solidFill>
              </a:rPr>
              <a:t>“couching ‘business crime’ as a fraud on </a:t>
            </a:r>
            <a:r>
              <a:rPr lang="en-GB" sz="3600" i="1" dirty="0" smtClean="0">
                <a:solidFill>
                  <a:srgbClr val="C00000"/>
                </a:solidFill>
              </a:rPr>
              <a:t>…would </a:t>
            </a:r>
            <a:r>
              <a:rPr lang="en-GB" sz="3600" i="1" dirty="0">
                <a:solidFill>
                  <a:srgbClr val="C00000"/>
                </a:solidFill>
              </a:rPr>
              <a:t>itself depend upon communicating messages of </a:t>
            </a:r>
            <a:r>
              <a:rPr lang="en-GB" sz="3600" i="1" dirty="0" smtClean="0">
                <a:solidFill>
                  <a:srgbClr val="C00000"/>
                </a:solidFill>
              </a:rPr>
              <a:t>…‘</a:t>
            </a:r>
            <a:r>
              <a:rPr lang="en-GB" sz="3600" i="1" dirty="0">
                <a:solidFill>
                  <a:srgbClr val="C00000"/>
                </a:solidFill>
              </a:rPr>
              <a:t>unacceptability’ in conduct </a:t>
            </a:r>
            <a:r>
              <a:rPr lang="en-GB" sz="3600" i="1" dirty="0" smtClean="0">
                <a:solidFill>
                  <a:srgbClr val="C00000"/>
                </a:solidFill>
              </a:rPr>
              <a:t>…. </a:t>
            </a:r>
            <a:r>
              <a:rPr lang="en-GB" sz="3600" i="1" dirty="0">
                <a:solidFill>
                  <a:srgbClr val="C00000"/>
                </a:solidFill>
              </a:rPr>
              <a:t>In these circumstances expectations would be most effectively communicated through reference to very clear personal codes of personal morality governing Victorian society’s elite, and articulated through respectability</a:t>
            </a:r>
            <a:r>
              <a:rPr lang="en-GB" sz="3600" i="1" dirty="0" smtClean="0">
                <a:solidFill>
                  <a:srgbClr val="C00000"/>
                </a:solidFill>
              </a:rPr>
              <a:t>.”</a:t>
            </a:r>
          </a:p>
          <a:p>
            <a:endParaRPr lang="en-GB" sz="3600" i="1" dirty="0" smtClean="0">
              <a:solidFill>
                <a:srgbClr val="C00000"/>
              </a:solidFill>
            </a:endParaRPr>
          </a:p>
          <a:p>
            <a:r>
              <a:rPr lang="en-GB" sz="1600" dirty="0" smtClean="0"/>
              <a:t>Sarah Wilson, ‘Law, Morality and Regulation Victorian </a:t>
            </a:r>
            <a:r>
              <a:rPr lang="en-GB" sz="1600" dirty="0"/>
              <a:t>Experiences of Financial </a:t>
            </a:r>
            <a:r>
              <a:rPr lang="en-GB" sz="1600" dirty="0" smtClean="0"/>
              <a:t>Crime’, Brit. J. </a:t>
            </a:r>
            <a:r>
              <a:rPr lang="en-GB" sz="1600" dirty="0" err="1" smtClean="0"/>
              <a:t>Criminol</a:t>
            </a:r>
            <a:r>
              <a:rPr lang="en-GB" sz="1600" dirty="0" smtClean="0"/>
              <a:t>. </a:t>
            </a:r>
            <a:r>
              <a:rPr lang="en-GB" sz="1600" dirty="0"/>
              <a:t>(2006) 46, </a:t>
            </a:r>
            <a:r>
              <a:rPr lang="en-GB" sz="1600" dirty="0" smtClean="0"/>
              <a:t>1073–1090; p1084.</a:t>
            </a:r>
            <a:endParaRPr lang="en-GB" sz="3600" i="1" dirty="0">
              <a:solidFill>
                <a:srgbClr val="C00000"/>
              </a:solidFill>
            </a:endParaRPr>
          </a:p>
        </p:txBody>
      </p:sp>
    </p:spTree>
    <p:extLst>
      <p:ext uri="{BB962C8B-B14F-4D97-AF65-F5344CB8AC3E}">
        <p14:creationId xmlns:p14="http://schemas.microsoft.com/office/powerpoint/2010/main" val="2223732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568952" cy="7386638"/>
          </a:xfrm>
          <a:prstGeom prst="rect">
            <a:avLst/>
          </a:prstGeom>
          <a:noFill/>
        </p:spPr>
        <p:txBody>
          <a:bodyPr wrap="square" rtlCol="0">
            <a:spAutoFit/>
          </a:bodyPr>
          <a:lstStyle/>
          <a:p>
            <a:pPr lvl="1"/>
            <a:r>
              <a:rPr lang="en-GB" sz="2400" b="1" dirty="0" smtClean="0">
                <a:solidFill>
                  <a:srgbClr val="7030A0"/>
                </a:solidFill>
              </a:rPr>
              <a:t>1843</a:t>
            </a:r>
            <a:r>
              <a:rPr lang="en-GB" sz="2400" dirty="0" smtClean="0">
                <a:solidFill>
                  <a:srgbClr val="C00000"/>
                </a:solidFill>
              </a:rPr>
              <a:t>		</a:t>
            </a:r>
          </a:p>
          <a:p>
            <a:pPr lvl="1"/>
            <a:r>
              <a:rPr lang="en-GB" sz="2400" dirty="0" smtClean="0">
                <a:solidFill>
                  <a:srgbClr val="C00000"/>
                </a:solidFill>
              </a:rPr>
              <a:t>Born Henry </a:t>
            </a:r>
            <a:r>
              <a:rPr lang="en-GB" sz="2400" dirty="0" err="1" smtClean="0">
                <a:solidFill>
                  <a:srgbClr val="C00000"/>
                </a:solidFill>
              </a:rPr>
              <a:t>Wilshin</a:t>
            </a:r>
            <a:r>
              <a:rPr lang="en-GB" sz="2400" dirty="0" smtClean="0">
                <a:solidFill>
                  <a:srgbClr val="C00000"/>
                </a:solidFill>
              </a:rPr>
              <a:t>, Hayes, Middlesex. Or in Paris?</a:t>
            </a:r>
          </a:p>
          <a:p>
            <a:pPr lvl="1"/>
            <a:endParaRPr lang="en-GB" sz="2400" dirty="0" smtClean="0">
              <a:solidFill>
                <a:srgbClr val="C00000"/>
              </a:solidFill>
            </a:endParaRPr>
          </a:p>
          <a:p>
            <a:pPr lvl="1"/>
            <a:r>
              <a:rPr lang="en-GB" sz="2400" b="1" dirty="0">
                <a:solidFill>
                  <a:srgbClr val="7030A0"/>
                </a:solidFill>
              </a:rPr>
              <a:t>1856</a:t>
            </a:r>
          </a:p>
          <a:p>
            <a:pPr lvl="1"/>
            <a:r>
              <a:rPr lang="en-GB" sz="2400" dirty="0" smtClean="0">
                <a:solidFill>
                  <a:srgbClr val="C00000"/>
                </a:solidFill>
              </a:rPr>
              <a:t>Prize-winner at Hanwell College.</a:t>
            </a:r>
          </a:p>
          <a:p>
            <a:pPr lvl="1"/>
            <a:endParaRPr lang="en-GB" sz="2400" dirty="0" smtClean="0">
              <a:solidFill>
                <a:srgbClr val="C00000"/>
              </a:solidFill>
            </a:endParaRPr>
          </a:p>
          <a:p>
            <a:pPr lvl="1"/>
            <a:r>
              <a:rPr lang="en-GB" sz="2400" dirty="0" smtClean="0">
                <a:solidFill>
                  <a:srgbClr val="C00000"/>
                </a:solidFill>
              </a:rPr>
              <a:t>University </a:t>
            </a:r>
            <a:r>
              <a:rPr lang="en-GB" sz="2400" dirty="0">
                <a:solidFill>
                  <a:srgbClr val="C00000"/>
                </a:solidFill>
              </a:rPr>
              <a:t>educated: A good looking young man with a fine set of Dundreary whiskers and an excellent singing voice</a:t>
            </a:r>
            <a:r>
              <a:rPr lang="en-GB" sz="2400" dirty="0" smtClean="0">
                <a:solidFill>
                  <a:srgbClr val="C00000"/>
                </a:solidFill>
              </a:rPr>
              <a:t>. Excellent French.</a:t>
            </a:r>
            <a:endParaRPr lang="en-GB" sz="2400" dirty="0">
              <a:solidFill>
                <a:srgbClr val="C00000"/>
              </a:solidFill>
            </a:endParaRPr>
          </a:p>
          <a:p>
            <a:pPr lvl="1"/>
            <a:endParaRPr lang="en-GB" sz="2400" dirty="0" smtClean="0">
              <a:solidFill>
                <a:srgbClr val="C00000"/>
              </a:solidFill>
            </a:endParaRPr>
          </a:p>
          <a:p>
            <a:pPr lvl="1"/>
            <a:r>
              <a:rPr lang="en-GB" sz="2400" b="1" dirty="0" smtClean="0">
                <a:solidFill>
                  <a:srgbClr val="7030A0"/>
                </a:solidFill>
              </a:rPr>
              <a:t>1864 </a:t>
            </a:r>
            <a:endParaRPr lang="en-GB" sz="2400" b="1" dirty="0">
              <a:solidFill>
                <a:srgbClr val="7030A0"/>
              </a:solidFill>
            </a:endParaRPr>
          </a:p>
          <a:p>
            <a:pPr lvl="1"/>
            <a:r>
              <a:rPr lang="en-GB" sz="2400" dirty="0" smtClean="0">
                <a:solidFill>
                  <a:srgbClr val="C00000"/>
                </a:solidFill>
              </a:rPr>
              <a:t>Death of father: inherited £1000</a:t>
            </a:r>
          </a:p>
          <a:p>
            <a:pPr lvl="1"/>
            <a:r>
              <a:rPr lang="en-GB" sz="2400" dirty="0" smtClean="0">
                <a:solidFill>
                  <a:srgbClr val="C00000"/>
                </a:solidFill>
              </a:rPr>
              <a:t>Entered into partnership with Edward Partridge, wine wholesaler.</a:t>
            </a:r>
          </a:p>
          <a:p>
            <a:pPr lvl="1"/>
            <a:endParaRPr lang="en-GB" sz="2400" dirty="0">
              <a:solidFill>
                <a:srgbClr val="C00000"/>
              </a:solidFill>
            </a:endParaRPr>
          </a:p>
          <a:p>
            <a:pPr lvl="1"/>
            <a:r>
              <a:rPr lang="en-GB" sz="2400" b="1" dirty="0">
                <a:solidFill>
                  <a:srgbClr val="7030A0"/>
                </a:solidFill>
              </a:rPr>
              <a:t>1865</a:t>
            </a:r>
          </a:p>
          <a:p>
            <a:pPr lvl="1"/>
            <a:r>
              <a:rPr lang="en-GB" sz="2400" dirty="0" smtClean="0">
                <a:solidFill>
                  <a:srgbClr val="C00000"/>
                </a:solidFill>
              </a:rPr>
              <a:t>Elected lieutenant </a:t>
            </a:r>
            <a:r>
              <a:rPr lang="en-GB" sz="2400" dirty="0">
                <a:solidFill>
                  <a:srgbClr val="C00000"/>
                </a:solidFill>
              </a:rPr>
              <a:t>Royal London Militia, 6</a:t>
            </a:r>
            <a:r>
              <a:rPr lang="en-GB" sz="2400" baseline="30000" dirty="0">
                <a:solidFill>
                  <a:srgbClr val="C00000"/>
                </a:solidFill>
              </a:rPr>
              <a:t>th</a:t>
            </a:r>
            <a:r>
              <a:rPr lang="en-GB" sz="2400" dirty="0">
                <a:solidFill>
                  <a:srgbClr val="C00000"/>
                </a:solidFill>
              </a:rPr>
              <a:t> Tower Hamlets </a:t>
            </a:r>
            <a:r>
              <a:rPr lang="en-GB" sz="2400" dirty="0" smtClean="0">
                <a:solidFill>
                  <a:srgbClr val="C00000"/>
                </a:solidFill>
              </a:rPr>
              <a:t>Volunteers. Travels on the Continent, France and Italy.</a:t>
            </a:r>
          </a:p>
          <a:p>
            <a:pPr lvl="1"/>
            <a:endParaRPr lang="en-GB" sz="2400" dirty="0">
              <a:solidFill>
                <a:srgbClr val="C00000"/>
              </a:solidFill>
            </a:endParaRPr>
          </a:p>
          <a:p>
            <a:pPr lvl="1"/>
            <a:endParaRPr lang="en-GB" dirty="0" smtClean="0"/>
          </a:p>
        </p:txBody>
      </p:sp>
    </p:spTree>
    <p:extLst>
      <p:ext uri="{BB962C8B-B14F-4D97-AF65-F5344CB8AC3E}">
        <p14:creationId xmlns:p14="http://schemas.microsoft.com/office/powerpoint/2010/main" val="681221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02154" y="332656"/>
            <a:ext cx="3803524" cy="2492990"/>
          </a:xfrm>
          <a:prstGeom prst="rect">
            <a:avLst/>
          </a:prstGeom>
          <a:noFill/>
        </p:spPr>
        <p:txBody>
          <a:bodyPr wrap="square" rtlCol="0">
            <a:spAutoFit/>
          </a:bodyPr>
          <a:lstStyle/>
          <a:p>
            <a:pPr algn="ctr"/>
            <a:r>
              <a:rPr lang="en-GB" sz="3600" dirty="0" smtClean="0">
                <a:solidFill>
                  <a:srgbClr val="C00000"/>
                </a:solidFill>
              </a:rPr>
              <a:t>Henry </a:t>
            </a:r>
            <a:r>
              <a:rPr lang="en-GB" sz="3600" dirty="0" err="1" smtClean="0">
                <a:solidFill>
                  <a:srgbClr val="C00000"/>
                </a:solidFill>
              </a:rPr>
              <a:t>Wilshin</a:t>
            </a:r>
            <a:endParaRPr lang="en-GB" sz="3600" dirty="0" smtClean="0">
              <a:solidFill>
                <a:srgbClr val="C00000"/>
              </a:solidFill>
            </a:endParaRPr>
          </a:p>
          <a:p>
            <a:pPr algn="ctr"/>
            <a:r>
              <a:rPr lang="en-GB" sz="2000" dirty="0" smtClean="0">
                <a:solidFill>
                  <a:srgbClr val="C00000"/>
                </a:solidFill>
              </a:rPr>
              <a:t>Alias</a:t>
            </a:r>
            <a:endParaRPr lang="en-GB" sz="2000" dirty="0">
              <a:solidFill>
                <a:srgbClr val="C00000"/>
              </a:solidFill>
            </a:endParaRPr>
          </a:p>
          <a:p>
            <a:pPr lvl="1"/>
            <a:r>
              <a:rPr lang="en-GB" sz="2000" dirty="0" smtClean="0">
                <a:solidFill>
                  <a:srgbClr val="C00000"/>
                </a:solidFill>
              </a:rPr>
              <a:t>Captain </a:t>
            </a:r>
            <a:r>
              <a:rPr lang="en-GB" sz="2000" dirty="0" err="1" smtClean="0">
                <a:solidFill>
                  <a:srgbClr val="C00000"/>
                </a:solidFill>
              </a:rPr>
              <a:t>Willshire</a:t>
            </a:r>
            <a:r>
              <a:rPr lang="en-GB" sz="2000" dirty="0" smtClean="0">
                <a:solidFill>
                  <a:srgbClr val="C00000"/>
                </a:solidFill>
              </a:rPr>
              <a:t>, </a:t>
            </a:r>
          </a:p>
          <a:p>
            <a:pPr lvl="1"/>
            <a:r>
              <a:rPr lang="en-GB" sz="2000" dirty="0" smtClean="0">
                <a:solidFill>
                  <a:srgbClr val="C00000"/>
                </a:solidFill>
              </a:rPr>
              <a:t>Captain Henry </a:t>
            </a:r>
            <a:r>
              <a:rPr lang="en-GB" sz="2000" dirty="0" err="1" smtClean="0">
                <a:solidFill>
                  <a:srgbClr val="C00000"/>
                </a:solidFill>
              </a:rPr>
              <a:t>Grantley</a:t>
            </a:r>
            <a:r>
              <a:rPr lang="en-GB" sz="2000" dirty="0" smtClean="0">
                <a:solidFill>
                  <a:srgbClr val="C00000"/>
                </a:solidFill>
              </a:rPr>
              <a:t>, </a:t>
            </a:r>
          </a:p>
          <a:p>
            <a:pPr lvl="1"/>
            <a:r>
              <a:rPr lang="en-GB" sz="2000" dirty="0" smtClean="0">
                <a:solidFill>
                  <a:srgbClr val="C00000"/>
                </a:solidFill>
              </a:rPr>
              <a:t>Henry </a:t>
            </a:r>
            <a:r>
              <a:rPr lang="en-GB" sz="2000" dirty="0" err="1" smtClean="0">
                <a:solidFill>
                  <a:srgbClr val="C00000"/>
                </a:solidFill>
              </a:rPr>
              <a:t>Gray</a:t>
            </a:r>
            <a:r>
              <a:rPr lang="en-GB" sz="2000" dirty="0" smtClean="0">
                <a:solidFill>
                  <a:srgbClr val="C00000"/>
                </a:solidFill>
              </a:rPr>
              <a:t>, </a:t>
            </a:r>
          </a:p>
          <a:p>
            <a:pPr lvl="1"/>
            <a:r>
              <a:rPr lang="en-GB" sz="2000" dirty="0" smtClean="0">
                <a:solidFill>
                  <a:srgbClr val="C00000"/>
                </a:solidFill>
              </a:rPr>
              <a:t>the </a:t>
            </a:r>
            <a:r>
              <a:rPr lang="en-GB" sz="2000" dirty="0">
                <a:solidFill>
                  <a:srgbClr val="C00000"/>
                </a:solidFill>
              </a:rPr>
              <a:t>Hon. Charles </a:t>
            </a:r>
            <a:r>
              <a:rPr lang="en-GB" sz="2000" dirty="0" err="1" smtClean="0">
                <a:solidFill>
                  <a:srgbClr val="C00000"/>
                </a:solidFill>
              </a:rPr>
              <a:t>Festie</a:t>
            </a:r>
            <a:r>
              <a:rPr lang="en-GB" sz="2000" dirty="0" smtClean="0">
                <a:solidFill>
                  <a:srgbClr val="C00000"/>
                </a:solidFill>
              </a:rPr>
              <a:t>, </a:t>
            </a:r>
          </a:p>
          <a:p>
            <a:pPr lvl="1"/>
            <a:r>
              <a:rPr lang="en-GB" sz="2000" dirty="0" smtClean="0">
                <a:solidFill>
                  <a:srgbClr val="C00000"/>
                </a:solidFill>
              </a:rPr>
              <a:t>Harley Henry Wiltshire. </a:t>
            </a:r>
            <a:endParaRPr lang="en-GB" sz="2000" dirty="0">
              <a:solidFill>
                <a:srgbClr val="C00000"/>
              </a:solidFill>
            </a:endParaRPr>
          </a:p>
        </p:txBody>
      </p:sp>
      <p:sp>
        <p:nvSpPr>
          <p:cNvPr id="5" name="TextBox 4"/>
          <p:cNvSpPr txBox="1"/>
          <p:nvPr/>
        </p:nvSpPr>
        <p:spPr>
          <a:xfrm>
            <a:off x="5364088" y="2819400"/>
            <a:ext cx="3024336" cy="2677656"/>
          </a:xfrm>
          <a:prstGeom prst="rect">
            <a:avLst/>
          </a:prstGeom>
          <a:noFill/>
        </p:spPr>
        <p:txBody>
          <a:bodyPr wrap="square" rtlCol="0">
            <a:spAutoFit/>
          </a:bodyPr>
          <a:lstStyle/>
          <a:p>
            <a:pPr algn="ctr"/>
            <a:r>
              <a:rPr lang="en-GB" sz="3600" dirty="0" smtClean="0">
                <a:solidFill>
                  <a:srgbClr val="7030A0"/>
                </a:solidFill>
              </a:rPr>
              <a:t>H561</a:t>
            </a:r>
          </a:p>
          <a:p>
            <a:pPr algn="ctr"/>
            <a:endParaRPr lang="en-GB" sz="3600" dirty="0" smtClean="0">
              <a:solidFill>
                <a:srgbClr val="7030A0"/>
              </a:solidFill>
            </a:endParaRPr>
          </a:p>
          <a:p>
            <a:pPr algn="ctr"/>
            <a:r>
              <a:rPr lang="en-GB" sz="2400" b="1" dirty="0" smtClean="0">
                <a:solidFill>
                  <a:srgbClr val="7030A0"/>
                </a:solidFill>
              </a:rPr>
              <a:t>Bigamy, forgery, perjury, fraud.</a:t>
            </a:r>
          </a:p>
          <a:p>
            <a:pPr algn="ctr"/>
            <a:endParaRPr lang="en-GB" sz="2400" b="1" dirty="0">
              <a:solidFill>
                <a:srgbClr val="7030A0"/>
              </a:solidFill>
            </a:endParaRPr>
          </a:p>
          <a:p>
            <a:pPr algn="ctr"/>
            <a:r>
              <a:rPr lang="en-GB" sz="2400" b="1" dirty="0" smtClean="0">
                <a:solidFill>
                  <a:srgbClr val="7030A0"/>
                </a:solidFill>
              </a:rPr>
              <a:t>Portland, 1881</a:t>
            </a:r>
            <a:endParaRPr lang="en-GB" sz="2400" b="1" dirty="0">
              <a:solidFill>
                <a:srgbClr val="7030A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457200"/>
            <a:ext cx="4030370" cy="5486400"/>
          </a:xfrm>
          <a:prstGeom prst="rect">
            <a:avLst/>
          </a:prstGeom>
        </p:spPr>
      </p:pic>
      <p:sp>
        <p:nvSpPr>
          <p:cNvPr id="2" name="TextBox 1"/>
          <p:cNvSpPr txBox="1"/>
          <p:nvPr/>
        </p:nvSpPr>
        <p:spPr>
          <a:xfrm>
            <a:off x="395536" y="5445224"/>
            <a:ext cx="8568952" cy="1077218"/>
          </a:xfrm>
          <a:prstGeom prst="rect">
            <a:avLst/>
          </a:prstGeom>
          <a:solidFill>
            <a:srgbClr val="FBEDC5"/>
          </a:solidFill>
          <a:ln w="25400">
            <a:solidFill>
              <a:schemeClr val="tx1"/>
            </a:solidFill>
          </a:ln>
        </p:spPr>
        <p:txBody>
          <a:bodyPr wrap="square" rtlCol="0">
            <a:spAutoFit/>
          </a:bodyPr>
          <a:lstStyle/>
          <a:p>
            <a:r>
              <a:rPr lang="en-GB" sz="3200" dirty="0" smtClean="0">
                <a:solidFill>
                  <a:srgbClr val="FF0000"/>
                </a:solidFill>
              </a:rPr>
              <a:t>Henry was at “…</a:t>
            </a:r>
            <a:r>
              <a:rPr lang="en-GB" sz="3200" dirty="0">
                <a:solidFill>
                  <a:srgbClr val="FF0000"/>
                </a:solidFill>
              </a:rPr>
              <a:t>the point where the gentleman ends and the habitual criminal begins”. </a:t>
            </a:r>
          </a:p>
        </p:txBody>
      </p:sp>
    </p:spTree>
    <p:extLst>
      <p:ext uri="{BB962C8B-B14F-4D97-AF65-F5344CB8AC3E}">
        <p14:creationId xmlns:p14="http://schemas.microsoft.com/office/powerpoint/2010/main" val="243972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2069"/>
            <a:ext cx="8568952" cy="6586418"/>
          </a:xfrm>
          <a:prstGeom prst="rect">
            <a:avLst/>
          </a:prstGeom>
          <a:noFill/>
        </p:spPr>
        <p:txBody>
          <a:bodyPr wrap="square" rtlCol="0">
            <a:spAutoFit/>
          </a:bodyPr>
          <a:lstStyle/>
          <a:p>
            <a:pPr algn="ctr"/>
            <a:r>
              <a:rPr lang="en-GB" sz="2000" b="1" dirty="0" smtClean="0">
                <a:solidFill>
                  <a:srgbClr val="7030A0"/>
                </a:solidFill>
              </a:rPr>
              <a:t>Court cases</a:t>
            </a:r>
          </a:p>
          <a:p>
            <a:r>
              <a:rPr lang="en-GB" sz="2000" b="1" dirty="0" smtClean="0">
                <a:solidFill>
                  <a:srgbClr val="7030A0"/>
                </a:solidFill>
              </a:rPr>
              <a:t>1865</a:t>
            </a:r>
            <a:r>
              <a:rPr lang="en-GB" dirty="0" smtClean="0">
                <a:solidFill>
                  <a:srgbClr val="C00000"/>
                </a:solidFill>
              </a:rPr>
              <a:t>	Case in chancery to dissolve a partnership.</a:t>
            </a:r>
          </a:p>
          <a:p>
            <a:r>
              <a:rPr lang="en-GB" dirty="0" smtClean="0">
                <a:solidFill>
                  <a:srgbClr val="C00000"/>
                </a:solidFill>
              </a:rPr>
              <a:t>	Prosecuted for fraudulent bill of exchange: acquitted.</a:t>
            </a:r>
          </a:p>
          <a:p>
            <a:r>
              <a:rPr lang="en-GB" dirty="0" smtClean="0">
                <a:solidFill>
                  <a:srgbClr val="C00000"/>
                </a:solidFill>
              </a:rPr>
              <a:t>	Brother Francis prosecuted for fraud: acquitted.	</a:t>
            </a:r>
          </a:p>
          <a:p>
            <a:endParaRPr lang="en-GB" dirty="0">
              <a:solidFill>
                <a:srgbClr val="C00000"/>
              </a:solidFill>
            </a:endParaRPr>
          </a:p>
          <a:p>
            <a:r>
              <a:rPr lang="en-GB" sz="2000" b="1" dirty="0" smtClean="0">
                <a:solidFill>
                  <a:srgbClr val="7030A0"/>
                </a:solidFill>
              </a:rPr>
              <a:t>1868</a:t>
            </a:r>
            <a:r>
              <a:rPr lang="en-GB" dirty="0" smtClean="0">
                <a:solidFill>
                  <a:srgbClr val="C00000"/>
                </a:solidFill>
              </a:rPr>
              <a:t>	</a:t>
            </a:r>
            <a:r>
              <a:rPr lang="en-GB" sz="2000" b="1" i="1" dirty="0" smtClean="0">
                <a:solidFill>
                  <a:srgbClr val="7030A0"/>
                </a:solidFill>
              </a:rPr>
              <a:t>Bigamy, five years</a:t>
            </a:r>
            <a:r>
              <a:rPr lang="en-GB" dirty="0" smtClean="0">
                <a:solidFill>
                  <a:srgbClr val="7030A0"/>
                </a:solidFill>
              </a:rPr>
              <a:t>.</a:t>
            </a:r>
          </a:p>
          <a:p>
            <a:r>
              <a:rPr lang="en-GB" dirty="0" smtClean="0">
                <a:solidFill>
                  <a:srgbClr val="C00000"/>
                </a:solidFill>
              </a:rPr>
              <a:t>	Divorced.</a:t>
            </a:r>
          </a:p>
          <a:p>
            <a:endParaRPr lang="en-GB" dirty="0" smtClean="0">
              <a:solidFill>
                <a:srgbClr val="C00000"/>
              </a:solidFill>
            </a:endParaRPr>
          </a:p>
          <a:p>
            <a:r>
              <a:rPr lang="en-GB" sz="2000" b="1" dirty="0">
                <a:solidFill>
                  <a:srgbClr val="7030A0"/>
                </a:solidFill>
              </a:rPr>
              <a:t>1873</a:t>
            </a:r>
            <a:r>
              <a:rPr lang="en-GB" dirty="0" smtClean="0">
                <a:solidFill>
                  <a:srgbClr val="C00000"/>
                </a:solidFill>
              </a:rPr>
              <a:t>	Witness in the case of Miss Warren and her page.</a:t>
            </a:r>
          </a:p>
          <a:p>
            <a:endParaRPr lang="en-GB" sz="2000" b="1" dirty="0" smtClean="0">
              <a:solidFill>
                <a:srgbClr val="7030A0"/>
              </a:solidFill>
            </a:endParaRPr>
          </a:p>
          <a:p>
            <a:r>
              <a:rPr lang="en-GB" sz="2000" b="1" dirty="0" smtClean="0">
                <a:solidFill>
                  <a:srgbClr val="7030A0"/>
                </a:solidFill>
              </a:rPr>
              <a:t>1875</a:t>
            </a:r>
            <a:r>
              <a:rPr lang="en-GB" dirty="0" smtClean="0">
                <a:solidFill>
                  <a:srgbClr val="C00000"/>
                </a:solidFill>
              </a:rPr>
              <a:t>	Divorced.</a:t>
            </a:r>
          </a:p>
          <a:p>
            <a:endParaRPr lang="en-GB" sz="2000" b="1" dirty="0" smtClean="0">
              <a:solidFill>
                <a:srgbClr val="7030A0"/>
              </a:solidFill>
            </a:endParaRPr>
          </a:p>
          <a:p>
            <a:r>
              <a:rPr lang="en-GB" sz="2000" b="1" dirty="0" smtClean="0">
                <a:solidFill>
                  <a:srgbClr val="7030A0"/>
                </a:solidFill>
              </a:rPr>
              <a:t>1876</a:t>
            </a:r>
            <a:r>
              <a:rPr lang="en-GB" dirty="0" smtClean="0">
                <a:solidFill>
                  <a:srgbClr val="C00000"/>
                </a:solidFill>
              </a:rPr>
              <a:t>	</a:t>
            </a:r>
            <a:r>
              <a:rPr lang="en-GB" sz="2000" b="1" i="1" dirty="0">
                <a:solidFill>
                  <a:srgbClr val="7030A0"/>
                </a:solidFill>
              </a:rPr>
              <a:t>Non-payment of alimony, six months</a:t>
            </a:r>
          </a:p>
          <a:p>
            <a:endParaRPr lang="en-GB" dirty="0">
              <a:solidFill>
                <a:srgbClr val="C00000"/>
              </a:solidFill>
            </a:endParaRPr>
          </a:p>
          <a:p>
            <a:r>
              <a:rPr lang="en-GB" sz="2000" b="1" dirty="0">
                <a:solidFill>
                  <a:srgbClr val="7030A0"/>
                </a:solidFill>
              </a:rPr>
              <a:t>1877</a:t>
            </a:r>
            <a:r>
              <a:rPr lang="en-GB" dirty="0" smtClean="0">
                <a:solidFill>
                  <a:srgbClr val="C00000"/>
                </a:solidFill>
              </a:rPr>
              <a:t>	Acquitted of forgery</a:t>
            </a:r>
          </a:p>
          <a:p>
            <a:r>
              <a:rPr lang="en-GB" dirty="0" smtClean="0">
                <a:solidFill>
                  <a:srgbClr val="C00000"/>
                </a:solidFill>
              </a:rPr>
              <a:t>	</a:t>
            </a:r>
            <a:r>
              <a:rPr lang="en-GB" sz="2000" b="1" i="1" dirty="0">
                <a:solidFill>
                  <a:srgbClr val="7030A0"/>
                </a:solidFill>
              </a:rPr>
              <a:t>Convicted of perjury</a:t>
            </a:r>
            <a:r>
              <a:rPr lang="en-GB" dirty="0" smtClean="0">
                <a:solidFill>
                  <a:srgbClr val="C00000"/>
                </a:solidFill>
              </a:rPr>
              <a:t>, false use of an affidavit, eighteen months</a:t>
            </a:r>
          </a:p>
          <a:p>
            <a:endParaRPr lang="en-GB" dirty="0">
              <a:solidFill>
                <a:srgbClr val="C00000"/>
              </a:solidFill>
            </a:endParaRPr>
          </a:p>
          <a:p>
            <a:r>
              <a:rPr lang="en-GB" sz="2000" b="1" dirty="0">
                <a:solidFill>
                  <a:srgbClr val="7030A0"/>
                </a:solidFill>
              </a:rPr>
              <a:t>1881</a:t>
            </a:r>
            <a:r>
              <a:rPr lang="en-GB" dirty="0" smtClean="0">
                <a:solidFill>
                  <a:srgbClr val="C00000"/>
                </a:solidFill>
              </a:rPr>
              <a:t>	Convicted of bigamy: overturned by Queen’s Bench</a:t>
            </a:r>
          </a:p>
          <a:p>
            <a:r>
              <a:rPr lang="en-GB" dirty="0" smtClean="0">
                <a:solidFill>
                  <a:srgbClr val="C00000"/>
                </a:solidFill>
              </a:rPr>
              <a:t>	</a:t>
            </a:r>
            <a:r>
              <a:rPr lang="en-GB" sz="2000" b="1" i="1" dirty="0">
                <a:solidFill>
                  <a:srgbClr val="7030A0"/>
                </a:solidFill>
              </a:rPr>
              <a:t>Convicted of forgery</a:t>
            </a:r>
            <a:r>
              <a:rPr lang="en-GB" dirty="0" smtClean="0">
                <a:solidFill>
                  <a:srgbClr val="C00000"/>
                </a:solidFill>
              </a:rPr>
              <a:t>, five years: fraudulently sold the house of a widow,								Mrs Fletcher.</a:t>
            </a:r>
          </a:p>
          <a:p>
            <a:endParaRPr lang="en-GB" dirty="0">
              <a:solidFill>
                <a:srgbClr val="C00000"/>
              </a:solidFill>
            </a:endParaRPr>
          </a:p>
          <a:p>
            <a:r>
              <a:rPr lang="en-GB" sz="2000" b="1" dirty="0">
                <a:solidFill>
                  <a:srgbClr val="7030A0"/>
                </a:solidFill>
              </a:rPr>
              <a:t>1886</a:t>
            </a:r>
            <a:r>
              <a:rPr lang="en-GB" dirty="0" smtClean="0">
                <a:solidFill>
                  <a:srgbClr val="C00000"/>
                </a:solidFill>
              </a:rPr>
              <a:t>	Divorced his wife: decree overturned 1887</a:t>
            </a:r>
            <a:endParaRPr lang="en-GB" dirty="0">
              <a:solidFill>
                <a:srgbClr val="C00000"/>
              </a:solidFill>
            </a:endParaRPr>
          </a:p>
        </p:txBody>
      </p:sp>
      <p:sp>
        <p:nvSpPr>
          <p:cNvPr id="3" name="TextBox 2"/>
          <p:cNvSpPr txBox="1"/>
          <p:nvPr/>
        </p:nvSpPr>
        <p:spPr>
          <a:xfrm>
            <a:off x="6114126" y="1196752"/>
            <a:ext cx="2664296" cy="2769989"/>
          </a:xfrm>
          <a:prstGeom prst="rect">
            <a:avLst/>
          </a:prstGeom>
          <a:solidFill>
            <a:srgbClr val="FBEDC5"/>
          </a:solidFill>
          <a:ln w="25400">
            <a:solidFill>
              <a:schemeClr val="tx1"/>
            </a:solidFill>
          </a:ln>
        </p:spPr>
        <p:txBody>
          <a:bodyPr wrap="square" rtlCol="0">
            <a:spAutoFit/>
          </a:bodyPr>
          <a:lstStyle/>
          <a:p>
            <a:pPr algn="ctr"/>
            <a:r>
              <a:rPr lang="en-GB" sz="2400" b="1" dirty="0" smtClean="0">
                <a:solidFill>
                  <a:srgbClr val="FF0000"/>
                </a:solidFill>
              </a:rPr>
              <a:t>Gaol</a:t>
            </a:r>
          </a:p>
          <a:p>
            <a:pPr algn="ctr"/>
            <a:endParaRPr lang="en-GB" sz="2400" b="1" dirty="0" smtClean="0">
              <a:solidFill>
                <a:srgbClr val="FF0000"/>
              </a:solidFill>
            </a:endParaRPr>
          </a:p>
          <a:p>
            <a:r>
              <a:rPr lang="en-GB" dirty="0" smtClean="0">
                <a:solidFill>
                  <a:srgbClr val="FF0000"/>
                </a:solidFill>
              </a:rPr>
              <a:t>1868 	5 years</a:t>
            </a:r>
          </a:p>
          <a:p>
            <a:endParaRPr lang="en-GB" dirty="0" smtClean="0">
              <a:solidFill>
                <a:srgbClr val="FF0000"/>
              </a:solidFill>
            </a:endParaRPr>
          </a:p>
          <a:p>
            <a:r>
              <a:rPr lang="en-GB" dirty="0" smtClean="0">
                <a:solidFill>
                  <a:srgbClr val="FF0000"/>
                </a:solidFill>
              </a:rPr>
              <a:t>1876	6 months</a:t>
            </a:r>
          </a:p>
          <a:p>
            <a:endParaRPr lang="en-GB" dirty="0" smtClean="0">
              <a:solidFill>
                <a:srgbClr val="FF0000"/>
              </a:solidFill>
            </a:endParaRPr>
          </a:p>
          <a:p>
            <a:r>
              <a:rPr lang="en-GB" dirty="0" smtClean="0">
                <a:solidFill>
                  <a:srgbClr val="FF0000"/>
                </a:solidFill>
              </a:rPr>
              <a:t>1877	18 months</a:t>
            </a:r>
          </a:p>
          <a:p>
            <a:endParaRPr lang="en-GB" dirty="0" smtClean="0">
              <a:solidFill>
                <a:srgbClr val="FF0000"/>
              </a:solidFill>
            </a:endParaRPr>
          </a:p>
          <a:p>
            <a:r>
              <a:rPr lang="en-GB" dirty="0" smtClean="0">
                <a:solidFill>
                  <a:srgbClr val="FF0000"/>
                </a:solidFill>
              </a:rPr>
              <a:t>1881	5 years</a:t>
            </a:r>
            <a:endParaRPr lang="en-GB" dirty="0">
              <a:solidFill>
                <a:srgbClr val="FF0000"/>
              </a:solidFill>
            </a:endParaRPr>
          </a:p>
        </p:txBody>
      </p:sp>
    </p:spTree>
    <p:extLst>
      <p:ext uri="{BB962C8B-B14F-4D97-AF65-F5344CB8AC3E}">
        <p14:creationId xmlns:p14="http://schemas.microsoft.com/office/powerpoint/2010/main" val="1193907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275856" y="345951"/>
            <a:ext cx="5715000" cy="2867025"/>
          </a:xfrm>
          <a:prstGeom prst="rect">
            <a:avLst/>
          </a:prstGeom>
        </p:spPr>
      </p:pic>
      <p:sp>
        <p:nvSpPr>
          <p:cNvPr id="2" name="TextBox 1"/>
          <p:cNvSpPr txBox="1"/>
          <p:nvPr/>
        </p:nvSpPr>
        <p:spPr>
          <a:xfrm>
            <a:off x="683568" y="2956037"/>
            <a:ext cx="7416824" cy="3385542"/>
          </a:xfrm>
          <a:prstGeom prst="rect">
            <a:avLst/>
          </a:prstGeom>
          <a:solidFill>
            <a:srgbClr val="FBEDC5"/>
          </a:solidFill>
          <a:ln w="25400">
            <a:solidFill>
              <a:schemeClr val="tx1"/>
            </a:solidFill>
          </a:ln>
        </p:spPr>
        <p:txBody>
          <a:bodyPr wrap="square" rtlCol="0">
            <a:spAutoFit/>
          </a:bodyPr>
          <a:lstStyle/>
          <a:p>
            <a:endParaRPr lang="en-GB" dirty="0"/>
          </a:p>
          <a:p>
            <a:r>
              <a:rPr lang="en-GB" sz="2800" dirty="0">
                <a:solidFill>
                  <a:srgbClr val="FF0000"/>
                </a:solidFill>
              </a:rPr>
              <a:t>£174.4s.	London, September 7th 1864</a:t>
            </a:r>
          </a:p>
          <a:p>
            <a:r>
              <a:rPr lang="en-GB" sz="2800" dirty="0">
                <a:solidFill>
                  <a:srgbClr val="FF0000"/>
                </a:solidFill>
              </a:rPr>
              <a:t>Four months after date pay to my order the sum of one hundred and seventy four pounds four shillings value received.</a:t>
            </a:r>
          </a:p>
          <a:p>
            <a:r>
              <a:rPr lang="en-GB" sz="2800" dirty="0">
                <a:solidFill>
                  <a:srgbClr val="FF0000"/>
                </a:solidFill>
              </a:rPr>
              <a:t>To Mr </a:t>
            </a:r>
            <a:r>
              <a:rPr lang="en-GB" sz="2800" dirty="0" err="1">
                <a:solidFill>
                  <a:srgbClr val="FF0000"/>
                </a:solidFill>
              </a:rPr>
              <a:t>Hy</a:t>
            </a:r>
            <a:r>
              <a:rPr lang="en-GB" sz="2800" dirty="0">
                <a:solidFill>
                  <a:srgbClr val="FF0000"/>
                </a:solidFill>
              </a:rPr>
              <a:t>. </a:t>
            </a:r>
            <a:r>
              <a:rPr lang="en-GB" sz="2800" dirty="0" err="1">
                <a:solidFill>
                  <a:srgbClr val="FF0000"/>
                </a:solidFill>
              </a:rPr>
              <a:t>Gray</a:t>
            </a:r>
            <a:endParaRPr lang="en-GB" sz="2800" dirty="0">
              <a:solidFill>
                <a:srgbClr val="FF0000"/>
              </a:solidFill>
            </a:endParaRPr>
          </a:p>
          <a:p>
            <a:r>
              <a:rPr lang="en-GB" sz="2800" dirty="0">
                <a:solidFill>
                  <a:srgbClr val="FF0000"/>
                </a:solidFill>
              </a:rPr>
              <a:t>22 </a:t>
            </a:r>
            <a:r>
              <a:rPr lang="en-GB" sz="2800" dirty="0" err="1">
                <a:solidFill>
                  <a:srgbClr val="FF0000"/>
                </a:solidFill>
              </a:rPr>
              <a:t>Leadenhall</a:t>
            </a:r>
            <a:r>
              <a:rPr lang="en-GB" sz="2800" dirty="0">
                <a:solidFill>
                  <a:srgbClr val="FF0000"/>
                </a:solidFill>
              </a:rPr>
              <a:t> Street.</a:t>
            </a:r>
          </a:p>
          <a:p>
            <a:r>
              <a:rPr lang="en-GB" sz="2800" dirty="0">
                <a:solidFill>
                  <a:srgbClr val="FF0000"/>
                </a:solidFill>
              </a:rPr>
              <a:t>			Charles </a:t>
            </a:r>
            <a:r>
              <a:rPr lang="en-GB" sz="2800" dirty="0" err="1">
                <a:solidFill>
                  <a:srgbClr val="FF0000"/>
                </a:solidFill>
              </a:rPr>
              <a:t>Wix</a:t>
            </a:r>
            <a:r>
              <a:rPr lang="en-GB" sz="2800" dirty="0">
                <a:solidFill>
                  <a:srgbClr val="FF0000"/>
                </a:solidFill>
              </a:rPr>
              <a:t> and Sons</a:t>
            </a:r>
          </a:p>
        </p:txBody>
      </p:sp>
      <p:sp>
        <p:nvSpPr>
          <p:cNvPr id="3" name="TextBox 2"/>
          <p:cNvSpPr txBox="1"/>
          <p:nvPr/>
        </p:nvSpPr>
        <p:spPr>
          <a:xfrm>
            <a:off x="251520" y="118235"/>
            <a:ext cx="8280920" cy="1231106"/>
          </a:xfrm>
          <a:prstGeom prst="rect">
            <a:avLst/>
          </a:prstGeom>
          <a:noFill/>
        </p:spPr>
        <p:txBody>
          <a:bodyPr wrap="square" rtlCol="0">
            <a:spAutoFit/>
          </a:bodyPr>
          <a:lstStyle/>
          <a:p>
            <a:endParaRPr lang="en-GB" sz="2800" dirty="0" smtClean="0">
              <a:solidFill>
                <a:srgbClr val="C00000"/>
              </a:solidFill>
            </a:endParaRPr>
          </a:p>
          <a:p>
            <a:r>
              <a:rPr lang="en-GB" sz="2800" dirty="0" smtClean="0">
                <a:solidFill>
                  <a:srgbClr val="C00000"/>
                </a:solidFill>
              </a:rPr>
              <a:t>A bill of exchange</a:t>
            </a:r>
            <a:endParaRPr lang="en-GB" sz="2800" dirty="0">
              <a:solidFill>
                <a:srgbClr val="C00000"/>
              </a:solidFill>
            </a:endParaRPr>
          </a:p>
          <a:p>
            <a:endParaRPr lang="en-GB" dirty="0"/>
          </a:p>
        </p:txBody>
      </p:sp>
    </p:spTree>
    <p:extLst>
      <p:ext uri="{BB962C8B-B14F-4D97-AF65-F5344CB8AC3E}">
        <p14:creationId xmlns:p14="http://schemas.microsoft.com/office/powerpoint/2010/main" val="726422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872" y="1124744"/>
            <a:ext cx="5544616" cy="3785652"/>
          </a:xfrm>
          <a:prstGeom prst="rect">
            <a:avLst/>
          </a:prstGeom>
          <a:solidFill>
            <a:srgbClr val="FBEDC5"/>
          </a:solidFill>
          <a:ln w="25400">
            <a:solidFill>
              <a:schemeClr val="tx1"/>
            </a:solidFill>
          </a:ln>
        </p:spPr>
        <p:txBody>
          <a:bodyPr wrap="square" rtlCol="0">
            <a:spAutoFit/>
          </a:bodyPr>
          <a:lstStyle/>
          <a:p>
            <a:endParaRPr lang="en-GB" sz="2400" dirty="0"/>
          </a:p>
          <a:p>
            <a:r>
              <a:rPr lang="en-GB" sz="2400" dirty="0">
                <a:solidFill>
                  <a:srgbClr val="FF0000"/>
                </a:solidFill>
              </a:rPr>
              <a:t>£174.4s.	London, September 7th 1864</a:t>
            </a:r>
          </a:p>
          <a:p>
            <a:r>
              <a:rPr lang="en-GB" sz="2400" dirty="0">
                <a:solidFill>
                  <a:srgbClr val="FF0000"/>
                </a:solidFill>
              </a:rPr>
              <a:t>Four months after date pay to my order the sum of one hundred and seventy four pounds four shillings value received.</a:t>
            </a:r>
          </a:p>
          <a:p>
            <a:r>
              <a:rPr lang="en-GB" sz="2400" dirty="0">
                <a:solidFill>
                  <a:srgbClr val="FF0000"/>
                </a:solidFill>
              </a:rPr>
              <a:t>To Mr </a:t>
            </a:r>
            <a:r>
              <a:rPr lang="en-GB" sz="2400" dirty="0" err="1">
                <a:solidFill>
                  <a:srgbClr val="FF0000"/>
                </a:solidFill>
              </a:rPr>
              <a:t>Hy</a:t>
            </a:r>
            <a:r>
              <a:rPr lang="en-GB" sz="2400" dirty="0">
                <a:solidFill>
                  <a:srgbClr val="FF0000"/>
                </a:solidFill>
              </a:rPr>
              <a:t>. </a:t>
            </a:r>
            <a:r>
              <a:rPr lang="en-GB" sz="2400" dirty="0" err="1">
                <a:solidFill>
                  <a:srgbClr val="FF0000"/>
                </a:solidFill>
              </a:rPr>
              <a:t>Gray</a:t>
            </a:r>
            <a:endParaRPr lang="en-GB" sz="2400" dirty="0">
              <a:solidFill>
                <a:srgbClr val="FF0000"/>
              </a:solidFill>
            </a:endParaRPr>
          </a:p>
          <a:p>
            <a:r>
              <a:rPr lang="en-GB" sz="2400" dirty="0">
                <a:solidFill>
                  <a:srgbClr val="FF0000"/>
                </a:solidFill>
              </a:rPr>
              <a:t>22 </a:t>
            </a:r>
            <a:r>
              <a:rPr lang="en-GB" sz="2400" dirty="0" err="1">
                <a:solidFill>
                  <a:srgbClr val="FF0000"/>
                </a:solidFill>
              </a:rPr>
              <a:t>Leadenhall</a:t>
            </a:r>
            <a:r>
              <a:rPr lang="en-GB" sz="2400" dirty="0">
                <a:solidFill>
                  <a:srgbClr val="FF0000"/>
                </a:solidFill>
              </a:rPr>
              <a:t> Street.</a:t>
            </a:r>
          </a:p>
          <a:p>
            <a:r>
              <a:rPr lang="en-GB" sz="2400" dirty="0">
                <a:solidFill>
                  <a:srgbClr val="FF0000"/>
                </a:solidFill>
              </a:rPr>
              <a:t>			Charles </a:t>
            </a:r>
            <a:r>
              <a:rPr lang="en-GB" sz="2400" dirty="0" err="1">
                <a:solidFill>
                  <a:srgbClr val="FF0000"/>
                </a:solidFill>
              </a:rPr>
              <a:t>Wix</a:t>
            </a:r>
            <a:r>
              <a:rPr lang="en-GB" sz="2400" dirty="0">
                <a:solidFill>
                  <a:srgbClr val="FF0000"/>
                </a:solidFill>
              </a:rPr>
              <a:t> and Sons</a:t>
            </a:r>
          </a:p>
        </p:txBody>
      </p:sp>
      <p:sp>
        <p:nvSpPr>
          <p:cNvPr id="3" name="TextBox 2"/>
          <p:cNvSpPr txBox="1"/>
          <p:nvPr/>
        </p:nvSpPr>
        <p:spPr>
          <a:xfrm>
            <a:off x="251520" y="118235"/>
            <a:ext cx="8280920" cy="2092881"/>
          </a:xfrm>
          <a:prstGeom prst="rect">
            <a:avLst/>
          </a:prstGeom>
          <a:noFill/>
        </p:spPr>
        <p:txBody>
          <a:bodyPr wrap="square" rtlCol="0">
            <a:spAutoFit/>
          </a:bodyPr>
          <a:lstStyle/>
          <a:p>
            <a:r>
              <a:rPr lang="en-GB" sz="2800" dirty="0" smtClean="0">
                <a:solidFill>
                  <a:srgbClr val="C00000"/>
                </a:solidFill>
              </a:rPr>
              <a:t>Transcription of a bill.</a:t>
            </a:r>
          </a:p>
          <a:p>
            <a:r>
              <a:rPr lang="en-GB" sz="2800" dirty="0" smtClean="0">
                <a:solidFill>
                  <a:srgbClr val="C00000"/>
                </a:solidFill>
              </a:rPr>
              <a:t>Edward Partridge discovered this, screwed up in </a:t>
            </a:r>
            <a:r>
              <a:rPr lang="en-GB" sz="2800" dirty="0" err="1" smtClean="0">
                <a:solidFill>
                  <a:srgbClr val="C00000"/>
                </a:solidFill>
              </a:rPr>
              <a:t>Wilshin’s</a:t>
            </a:r>
            <a:r>
              <a:rPr lang="en-GB" sz="2800" dirty="0" smtClean="0">
                <a:solidFill>
                  <a:srgbClr val="C00000"/>
                </a:solidFill>
              </a:rPr>
              <a:t> office.</a:t>
            </a:r>
          </a:p>
          <a:p>
            <a:endParaRPr lang="en-GB" sz="2800" dirty="0">
              <a:solidFill>
                <a:srgbClr val="C00000"/>
              </a:solidFill>
            </a:endParaRPr>
          </a:p>
          <a:p>
            <a:endParaRPr lang="en-GB" dirty="0"/>
          </a:p>
        </p:txBody>
      </p:sp>
      <p:sp>
        <p:nvSpPr>
          <p:cNvPr id="4" name="TextBox 3"/>
          <p:cNvSpPr txBox="1"/>
          <p:nvPr/>
        </p:nvSpPr>
        <p:spPr>
          <a:xfrm>
            <a:off x="251520" y="3646893"/>
            <a:ext cx="7992888" cy="2677656"/>
          </a:xfrm>
          <a:prstGeom prst="rect">
            <a:avLst/>
          </a:prstGeom>
          <a:noFill/>
        </p:spPr>
        <p:txBody>
          <a:bodyPr wrap="square" rtlCol="0">
            <a:spAutoFit/>
          </a:bodyPr>
          <a:lstStyle/>
          <a:p>
            <a:r>
              <a:rPr lang="en-GB" sz="2800" b="1" dirty="0" smtClean="0">
                <a:solidFill>
                  <a:srgbClr val="C00000"/>
                </a:solidFill>
              </a:rPr>
              <a:t>Henry </a:t>
            </a:r>
            <a:r>
              <a:rPr lang="en-GB" sz="2800" b="1" dirty="0" err="1" smtClean="0">
                <a:solidFill>
                  <a:srgbClr val="C00000"/>
                </a:solidFill>
              </a:rPr>
              <a:t>Gray</a:t>
            </a:r>
            <a:r>
              <a:rPr lang="en-GB" sz="2800" dirty="0" smtClean="0">
                <a:solidFill>
                  <a:srgbClr val="7030A0"/>
                </a:solidFill>
              </a:rPr>
              <a:t>: </a:t>
            </a:r>
          </a:p>
          <a:p>
            <a:r>
              <a:rPr lang="en-GB" sz="2800" dirty="0" smtClean="0">
                <a:solidFill>
                  <a:srgbClr val="7030A0"/>
                </a:solidFill>
              </a:rPr>
              <a:t>a </a:t>
            </a:r>
            <a:r>
              <a:rPr lang="en-GB" sz="2800" dirty="0" err="1" smtClean="0">
                <a:solidFill>
                  <a:srgbClr val="7030A0"/>
                </a:solidFill>
              </a:rPr>
              <a:t>Wilshin</a:t>
            </a:r>
            <a:r>
              <a:rPr lang="en-GB" sz="2800" dirty="0" smtClean="0">
                <a:solidFill>
                  <a:srgbClr val="7030A0"/>
                </a:solidFill>
              </a:rPr>
              <a:t> alias.</a:t>
            </a:r>
          </a:p>
          <a:p>
            <a:endParaRPr lang="en-GB" sz="2800" b="1" dirty="0" smtClean="0">
              <a:solidFill>
                <a:srgbClr val="C00000"/>
              </a:solidFill>
            </a:endParaRPr>
          </a:p>
          <a:p>
            <a:r>
              <a:rPr lang="en-GB" sz="2800" b="1" dirty="0" smtClean="0">
                <a:solidFill>
                  <a:srgbClr val="C00000"/>
                </a:solidFill>
              </a:rPr>
              <a:t>Charles </a:t>
            </a:r>
            <a:r>
              <a:rPr lang="en-GB" sz="2800" b="1" dirty="0" err="1" smtClean="0">
                <a:solidFill>
                  <a:srgbClr val="C00000"/>
                </a:solidFill>
              </a:rPr>
              <a:t>Wix</a:t>
            </a:r>
            <a:r>
              <a:rPr lang="en-GB" sz="2800" b="1" dirty="0" smtClean="0">
                <a:solidFill>
                  <a:srgbClr val="C00000"/>
                </a:solidFill>
              </a:rPr>
              <a:t>: </a:t>
            </a:r>
            <a:r>
              <a:rPr lang="en-GB" sz="2800" dirty="0" smtClean="0">
                <a:solidFill>
                  <a:srgbClr val="7030A0"/>
                </a:solidFill>
              </a:rPr>
              <a:t>the original name of the company before </a:t>
            </a:r>
            <a:r>
              <a:rPr lang="en-GB" sz="2800" dirty="0" err="1" smtClean="0">
                <a:solidFill>
                  <a:srgbClr val="7030A0"/>
                </a:solidFill>
              </a:rPr>
              <a:t>Wilshin</a:t>
            </a:r>
            <a:r>
              <a:rPr lang="en-GB" sz="2800" dirty="0" smtClean="0">
                <a:solidFill>
                  <a:srgbClr val="7030A0"/>
                </a:solidFill>
              </a:rPr>
              <a:t> and Partridge entered into a partnership run the business. </a:t>
            </a:r>
            <a:endParaRPr lang="en-GB" sz="2800" dirty="0">
              <a:solidFill>
                <a:srgbClr val="7030A0"/>
              </a:solidFill>
            </a:endParaRPr>
          </a:p>
        </p:txBody>
      </p:sp>
    </p:spTree>
    <p:extLst>
      <p:ext uri="{BB962C8B-B14F-4D97-AF65-F5344CB8AC3E}">
        <p14:creationId xmlns:p14="http://schemas.microsoft.com/office/powerpoint/2010/main" val="105385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352928" cy="6124754"/>
          </a:xfrm>
          <a:prstGeom prst="rect">
            <a:avLst/>
          </a:prstGeom>
          <a:noFill/>
        </p:spPr>
        <p:txBody>
          <a:bodyPr wrap="square" rtlCol="0">
            <a:spAutoFit/>
          </a:bodyPr>
          <a:lstStyle/>
          <a:p>
            <a:pPr algn="ctr"/>
            <a:r>
              <a:rPr lang="en-GB" sz="3200" dirty="0" smtClean="0">
                <a:solidFill>
                  <a:srgbClr val="7030A0"/>
                </a:solidFill>
              </a:rPr>
              <a:t>Bills fraudulently handled by </a:t>
            </a:r>
            <a:r>
              <a:rPr lang="en-GB" sz="3200" dirty="0" err="1" smtClean="0">
                <a:solidFill>
                  <a:srgbClr val="7030A0"/>
                </a:solidFill>
              </a:rPr>
              <a:t>Wilshin</a:t>
            </a:r>
            <a:endParaRPr lang="en-GB" sz="3200" dirty="0" smtClean="0">
              <a:solidFill>
                <a:srgbClr val="7030A0"/>
              </a:solidFill>
            </a:endParaRPr>
          </a:p>
          <a:p>
            <a:endParaRPr lang="en-GB" dirty="0">
              <a:solidFill>
                <a:srgbClr val="C00000"/>
              </a:solidFill>
            </a:endParaRPr>
          </a:p>
          <a:p>
            <a:endParaRPr lang="en-GB" dirty="0" smtClean="0">
              <a:solidFill>
                <a:srgbClr val="C00000"/>
              </a:solidFill>
            </a:endParaRPr>
          </a:p>
          <a:p>
            <a:r>
              <a:rPr lang="en-GB" i="1" dirty="0" smtClean="0">
                <a:solidFill>
                  <a:srgbClr val="7030A0"/>
                </a:solidFill>
              </a:rPr>
              <a:t>18</a:t>
            </a:r>
            <a:r>
              <a:rPr lang="en-GB" i="1" baseline="30000" dirty="0" smtClean="0">
                <a:solidFill>
                  <a:srgbClr val="7030A0"/>
                </a:solidFill>
              </a:rPr>
              <a:t>th</a:t>
            </a:r>
            <a:r>
              <a:rPr lang="en-GB" i="1" dirty="0" smtClean="0">
                <a:solidFill>
                  <a:srgbClr val="7030A0"/>
                </a:solidFill>
              </a:rPr>
              <a:t> February 1865</a:t>
            </a:r>
          </a:p>
          <a:p>
            <a:r>
              <a:rPr lang="en-GB" dirty="0" smtClean="0">
                <a:solidFill>
                  <a:srgbClr val="C00000"/>
                </a:solidFill>
              </a:rPr>
              <a:t>Edward Partridge was presented with three bills, payable by Roger K Tulle (untraceable) </a:t>
            </a:r>
            <a:r>
              <a:rPr lang="en-GB" dirty="0" smtClean="0">
                <a:solidFill>
                  <a:srgbClr val="C00000"/>
                </a:solidFill>
              </a:rPr>
              <a:t>discount</a:t>
            </a:r>
            <a:r>
              <a:rPr lang="en-GB" dirty="0" smtClean="0">
                <a:solidFill>
                  <a:srgbClr val="C00000"/>
                </a:solidFill>
              </a:rPr>
              <a:t>ed </a:t>
            </a:r>
            <a:r>
              <a:rPr lang="en-GB" dirty="0" smtClean="0">
                <a:solidFill>
                  <a:srgbClr val="C00000"/>
                </a:solidFill>
              </a:rPr>
              <a:t>by Henry </a:t>
            </a:r>
            <a:r>
              <a:rPr lang="en-GB" dirty="0" err="1" smtClean="0">
                <a:solidFill>
                  <a:srgbClr val="C00000"/>
                </a:solidFill>
              </a:rPr>
              <a:t>Wilshin</a:t>
            </a:r>
            <a:r>
              <a:rPr lang="en-GB" dirty="0" smtClean="0">
                <a:solidFill>
                  <a:srgbClr val="C00000"/>
                </a:solidFill>
              </a:rPr>
              <a:t> of Partridge and Co. Total, £1000</a:t>
            </a:r>
          </a:p>
          <a:p>
            <a:endParaRPr lang="en-GB" dirty="0">
              <a:solidFill>
                <a:srgbClr val="C00000"/>
              </a:solidFill>
            </a:endParaRPr>
          </a:p>
          <a:p>
            <a:r>
              <a:rPr lang="en-GB" i="1" dirty="0">
                <a:solidFill>
                  <a:srgbClr val="7030A0"/>
                </a:solidFill>
              </a:rPr>
              <a:t>23rd February 1865</a:t>
            </a:r>
          </a:p>
          <a:p>
            <a:r>
              <a:rPr lang="en-GB" dirty="0" smtClean="0">
                <a:solidFill>
                  <a:srgbClr val="C00000"/>
                </a:solidFill>
              </a:rPr>
              <a:t>Edward </a:t>
            </a:r>
            <a:r>
              <a:rPr lang="en-GB" dirty="0">
                <a:solidFill>
                  <a:srgbClr val="C00000"/>
                </a:solidFill>
              </a:rPr>
              <a:t>Partridge was presented with </a:t>
            </a:r>
            <a:r>
              <a:rPr lang="en-GB" dirty="0" smtClean="0">
                <a:solidFill>
                  <a:srgbClr val="C00000"/>
                </a:solidFill>
              </a:rPr>
              <a:t>two </a:t>
            </a:r>
            <a:r>
              <a:rPr lang="en-GB" dirty="0">
                <a:solidFill>
                  <a:srgbClr val="C00000"/>
                </a:solidFill>
              </a:rPr>
              <a:t>bills, payable by </a:t>
            </a:r>
            <a:r>
              <a:rPr lang="en-GB" dirty="0" smtClean="0">
                <a:solidFill>
                  <a:srgbClr val="C00000"/>
                </a:solidFill>
              </a:rPr>
              <a:t>Charles Wicks and Sons, payable to William Nicholls (Henry’s uncle) endorsed </a:t>
            </a:r>
            <a:r>
              <a:rPr lang="en-GB" dirty="0">
                <a:solidFill>
                  <a:srgbClr val="C00000"/>
                </a:solidFill>
              </a:rPr>
              <a:t>by Henry </a:t>
            </a:r>
            <a:r>
              <a:rPr lang="en-GB" dirty="0" err="1" smtClean="0">
                <a:solidFill>
                  <a:srgbClr val="C00000"/>
                </a:solidFill>
              </a:rPr>
              <a:t>Wilshin</a:t>
            </a:r>
            <a:r>
              <a:rPr lang="en-GB" dirty="0" smtClean="0">
                <a:solidFill>
                  <a:srgbClr val="C00000"/>
                </a:solidFill>
              </a:rPr>
              <a:t>, discounted by Mr Binge, a personal friend of </a:t>
            </a:r>
            <a:r>
              <a:rPr lang="en-GB" dirty="0" err="1" smtClean="0">
                <a:solidFill>
                  <a:srgbClr val="C00000"/>
                </a:solidFill>
              </a:rPr>
              <a:t>Wilshin</a:t>
            </a:r>
            <a:r>
              <a:rPr lang="en-GB" dirty="0" smtClean="0">
                <a:solidFill>
                  <a:srgbClr val="C00000"/>
                </a:solidFill>
              </a:rPr>
              <a:t>. Total, £1000.</a:t>
            </a:r>
          </a:p>
          <a:p>
            <a:endParaRPr lang="en-GB" dirty="0"/>
          </a:p>
          <a:p>
            <a:endParaRPr lang="en-GB" dirty="0"/>
          </a:p>
          <a:p>
            <a:r>
              <a:rPr lang="en-GB" i="1" dirty="0">
                <a:solidFill>
                  <a:srgbClr val="7030A0"/>
                </a:solidFill>
              </a:rPr>
              <a:t>27th April 1865</a:t>
            </a:r>
          </a:p>
          <a:p>
            <a:r>
              <a:rPr lang="en-GB" dirty="0" smtClean="0">
                <a:solidFill>
                  <a:srgbClr val="C00000"/>
                </a:solidFill>
              </a:rPr>
              <a:t>John Joseph Brown was left holding a bill for £190. The bill was payable by George </a:t>
            </a:r>
            <a:r>
              <a:rPr lang="en-GB" dirty="0" err="1" smtClean="0">
                <a:solidFill>
                  <a:srgbClr val="C00000"/>
                </a:solidFill>
              </a:rPr>
              <a:t>Preece</a:t>
            </a:r>
            <a:r>
              <a:rPr lang="en-GB" dirty="0" smtClean="0">
                <a:solidFill>
                  <a:srgbClr val="C00000"/>
                </a:solidFill>
              </a:rPr>
              <a:t> of Westminster, endorsed by </a:t>
            </a:r>
            <a:r>
              <a:rPr lang="en-GB" dirty="0" err="1" smtClean="0">
                <a:solidFill>
                  <a:srgbClr val="C00000"/>
                </a:solidFill>
              </a:rPr>
              <a:t>W.D.Preece</a:t>
            </a:r>
            <a:r>
              <a:rPr lang="en-GB" dirty="0" smtClean="0">
                <a:solidFill>
                  <a:srgbClr val="C00000"/>
                </a:solidFill>
              </a:rPr>
              <a:t> of Southampton and by </a:t>
            </a:r>
            <a:r>
              <a:rPr lang="en-GB" dirty="0" err="1" smtClean="0">
                <a:solidFill>
                  <a:srgbClr val="C00000"/>
                </a:solidFill>
              </a:rPr>
              <a:t>Wilshin</a:t>
            </a:r>
            <a:r>
              <a:rPr lang="en-GB" dirty="0" smtClean="0">
                <a:solidFill>
                  <a:srgbClr val="C00000"/>
                </a:solidFill>
              </a:rPr>
              <a:t>, who had discounted it to Brown in March for £185. George </a:t>
            </a:r>
            <a:r>
              <a:rPr lang="en-GB" dirty="0" err="1" smtClean="0">
                <a:solidFill>
                  <a:srgbClr val="C00000"/>
                </a:solidFill>
              </a:rPr>
              <a:t>Preece</a:t>
            </a:r>
            <a:r>
              <a:rPr lang="en-GB" dirty="0" smtClean="0">
                <a:solidFill>
                  <a:srgbClr val="C00000"/>
                </a:solidFill>
              </a:rPr>
              <a:t> could prove it was not his bill, </a:t>
            </a:r>
            <a:r>
              <a:rPr lang="en-GB" dirty="0" err="1" smtClean="0">
                <a:solidFill>
                  <a:srgbClr val="C00000"/>
                </a:solidFill>
              </a:rPr>
              <a:t>W.D.Preece</a:t>
            </a:r>
            <a:r>
              <a:rPr lang="en-GB" dirty="0" smtClean="0">
                <a:solidFill>
                  <a:srgbClr val="C00000"/>
                </a:solidFill>
              </a:rPr>
              <a:t> was untraceable.</a:t>
            </a:r>
          </a:p>
          <a:p>
            <a:endParaRPr lang="en-GB" dirty="0"/>
          </a:p>
          <a:p>
            <a:r>
              <a:rPr lang="en-GB" i="1" dirty="0">
                <a:solidFill>
                  <a:srgbClr val="7030A0"/>
                </a:solidFill>
              </a:rPr>
              <a:t>18th September 1865</a:t>
            </a:r>
          </a:p>
          <a:p>
            <a:r>
              <a:rPr lang="en-GB" dirty="0" err="1" smtClean="0">
                <a:solidFill>
                  <a:srgbClr val="C00000"/>
                </a:solidFill>
              </a:rPr>
              <a:t>Wilshin</a:t>
            </a:r>
            <a:r>
              <a:rPr lang="en-GB" dirty="0" smtClean="0">
                <a:solidFill>
                  <a:srgbClr val="C00000"/>
                </a:solidFill>
              </a:rPr>
              <a:t> tried for forgery: acquitted.</a:t>
            </a:r>
          </a:p>
        </p:txBody>
      </p:sp>
    </p:spTree>
    <p:extLst>
      <p:ext uri="{BB962C8B-B14F-4D97-AF65-F5344CB8AC3E}">
        <p14:creationId xmlns:p14="http://schemas.microsoft.com/office/powerpoint/2010/main" val="18536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86039"/>
            <a:ext cx="5312150" cy="443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872" y="3717032"/>
            <a:ext cx="4129596" cy="2810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9512" y="5373216"/>
            <a:ext cx="3456384" cy="830997"/>
          </a:xfrm>
          <a:prstGeom prst="rect">
            <a:avLst/>
          </a:prstGeom>
          <a:noFill/>
        </p:spPr>
        <p:txBody>
          <a:bodyPr wrap="square" rtlCol="0">
            <a:spAutoFit/>
          </a:bodyPr>
          <a:lstStyle/>
          <a:p>
            <a:r>
              <a:rPr lang="en-GB" sz="1600" dirty="0" smtClean="0">
                <a:solidFill>
                  <a:srgbClr val="C00000"/>
                </a:solidFill>
              </a:rPr>
              <a:t>Elliott, G., (2006) </a:t>
            </a:r>
            <a:r>
              <a:rPr lang="en-GB" sz="1600" i="1" dirty="0" smtClean="0">
                <a:solidFill>
                  <a:srgbClr val="C00000"/>
                </a:solidFill>
              </a:rPr>
              <a:t>The Mystery of </a:t>
            </a:r>
            <a:r>
              <a:rPr lang="en-GB" sz="1600" i="1" dirty="0" err="1" smtClean="0">
                <a:solidFill>
                  <a:srgbClr val="C00000"/>
                </a:solidFill>
              </a:rPr>
              <a:t>Overend</a:t>
            </a:r>
            <a:r>
              <a:rPr lang="en-GB" sz="1600" i="1" dirty="0" smtClean="0">
                <a:solidFill>
                  <a:srgbClr val="C00000"/>
                </a:solidFill>
              </a:rPr>
              <a:t> and Gurney: a Financial Scandal in Victorian England.</a:t>
            </a:r>
            <a:endParaRPr lang="en-GB" sz="1600" dirty="0">
              <a:solidFill>
                <a:srgbClr val="C00000"/>
              </a:solidFill>
            </a:endParaRPr>
          </a:p>
        </p:txBody>
      </p:sp>
      <p:sp>
        <p:nvSpPr>
          <p:cNvPr id="3" name="TextBox 2"/>
          <p:cNvSpPr txBox="1"/>
          <p:nvPr/>
        </p:nvSpPr>
        <p:spPr>
          <a:xfrm>
            <a:off x="5652120" y="188640"/>
            <a:ext cx="3317902" cy="3539430"/>
          </a:xfrm>
          <a:prstGeom prst="rect">
            <a:avLst/>
          </a:prstGeom>
          <a:noFill/>
        </p:spPr>
        <p:txBody>
          <a:bodyPr wrap="square" rtlCol="0">
            <a:spAutoFit/>
          </a:bodyPr>
          <a:lstStyle/>
          <a:p>
            <a:r>
              <a:rPr lang="en-GB" sz="2800" dirty="0" err="1" smtClean="0">
                <a:solidFill>
                  <a:srgbClr val="7030A0"/>
                </a:solidFill>
              </a:rPr>
              <a:t>Overend</a:t>
            </a:r>
            <a:r>
              <a:rPr lang="en-GB" sz="2800" dirty="0" smtClean="0">
                <a:solidFill>
                  <a:srgbClr val="7030A0"/>
                </a:solidFill>
              </a:rPr>
              <a:t> and Gurney, London’s leading discount house, collapsed in 1866.</a:t>
            </a:r>
          </a:p>
          <a:p>
            <a:r>
              <a:rPr lang="en-GB" sz="2800" dirty="0" smtClean="0">
                <a:solidFill>
                  <a:srgbClr val="7030A0"/>
                </a:solidFill>
              </a:rPr>
              <a:t>The directors were brought to trial for fraud in 1869. Acquitted.</a:t>
            </a:r>
            <a:endParaRPr lang="en-GB" sz="2800" dirty="0">
              <a:solidFill>
                <a:srgbClr val="7030A0"/>
              </a:solidFill>
            </a:endParaRPr>
          </a:p>
        </p:txBody>
      </p:sp>
      <p:sp>
        <p:nvSpPr>
          <p:cNvPr id="4" name="TextBox 3"/>
          <p:cNvSpPr txBox="1"/>
          <p:nvPr/>
        </p:nvSpPr>
        <p:spPr>
          <a:xfrm>
            <a:off x="179512" y="188640"/>
            <a:ext cx="5328592" cy="646331"/>
          </a:xfrm>
          <a:prstGeom prst="rect">
            <a:avLst/>
          </a:prstGeom>
          <a:noFill/>
        </p:spPr>
        <p:txBody>
          <a:bodyPr wrap="square" rtlCol="0">
            <a:spAutoFit/>
          </a:bodyPr>
          <a:lstStyle/>
          <a:p>
            <a:pPr algn="ctr"/>
            <a:r>
              <a:rPr lang="en-GB" sz="3600" dirty="0" smtClean="0">
                <a:solidFill>
                  <a:srgbClr val="C00000"/>
                </a:solidFill>
              </a:rPr>
              <a:t>Losses: £11 million </a:t>
            </a:r>
            <a:endParaRPr lang="en-GB" sz="3600" dirty="0">
              <a:solidFill>
                <a:srgbClr val="C00000"/>
              </a:solidFill>
            </a:endParaRPr>
          </a:p>
        </p:txBody>
      </p:sp>
    </p:spTree>
    <p:extLst>
      <p:ext uri="{BB962C8B-B14F-4D97-AF65-F5344CB8AC3E}">
        <p14:creationId xmlns:p14="http://schemas.microsoft.com/office/powerpoint/2010/main" val="2580886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TotalTime>
  <Words>2027</Words>
  <Application>Microsoft Office PowerPoint</Application>
  <PresentationFormat>On-screen Show (4:3)</PresentationFormat>
  <Paragraphs>202</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A “respectable” convict? Challenging the idea of the criminal classes in mid­-Victorian England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Keele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Concealed or Revealed? The use of photography in the Victorian criminal justice system</dc:title>
  <dc:creator>KeeleUni</dc:creator>
  <cp:lastModifiedBy>Guy Woolnough</cp:lastModifiedBy>
  <cp:revision>58</cp:revision>
  <cp:lastPrinted>2016-03-22T22:52:42Z</cp:lastPrinted>
  <dcterms:created xsi:type="dcterms:W3CDTF">2016-03-02T17:12:39Z</dcterms:created>
  <dcterms:modified xsi:type="dcterms:W3CDTF">2016-03-22T22:53:37Z</dcterms:modified>
</cp:coreProperties>
</file>