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0" r:id="rId2"/>
    <p:sldId id="260" r:id="rId3"/>
    <p:sldId id="289" r:id="rId4"/>
    <p:sldId id="281" r:id="rId5"/>
    <p:sldId id="292" r:id="rId6"/>
    <p:sldId id="286" r:id="rId7"/>
    <p:sldId id="288" r:id="rId8"/>
    <p:sldId id="291" r:id="rId9"/>
  </p:sldIdLst>
  <p:sldSz cx="6858000" cy="9906000" type="A4"/>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8512" autoAdjust="0"/>
  </p:normalViewPr>
  <p:slideViewPr>
    <p:cSldViewPr>
      <p:cViewPr varScale="1">
        <p:scale>
          <a:sx n="71" d="100"/>
          <a:sy n="71" d="100"/>
        </p:scale>
        <p:origin x="3414" y="7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BE506-9F3E-41D8-AF1B-4D3EE94E7486}" type="datetimeFigureOut">
              <a:rPr lang="zh-TW" altLang="en-US" smtClean="0"/>
              <a:t>2019/11/7</a:t>
            </a:fld>
            <a:endParaRPr lang="zh-TW" altLang="en-US"/>
          </a:p>
        </p:txBody>
      </p:sp>
      <p:sp>
        <p:nvSpPr>
          <p:cNvPr id="4" name="投影片圖像版面配置區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4DFF1-0F86-4E5E-9F88-23B39918709B}" type="slidenum">
              <a:rPr lang="zh-TW" altLang="en-US" smtClean="0"/>
              <a:t>‹#›</a:t>
            </a:fld>
            <a:endParaRPr lang="zh-TW" altLang="en-US"/>
          </a:p>
        </p:txBody>
      </p:sp>
    </p:spTree>
    <p:extLst>
      <p:ext uri="{BB962C8B-B14F-4D97-AF65-F5344CB8AC3E}">
        <p14:creationId xmlns:p14="http://schemas.microsoft.com/office/powerpoint/2010/main" val="15147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3077284"/>
            <a:ext cx="5829300" cy="212336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280257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203675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396701"/>
            <a:ext cx="1543050" cy="845220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42900" y="396701"/>
            <a:ext cx="4514850" cy="845220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27627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361577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6365522"/>
            <a:ext cx="5829300" cy="196744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4198588"/>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24703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4290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100359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72"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7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196752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247795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189265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3" y="394407"/>
            <a:ext cx="2256235" cy="1678517"/>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3"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383991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934202"/>
            <a:ext cx="4114800" cy="81862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344216" y="7752824"/>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DCB5F17-FFDA-4956-8485-AED18A951A4F}" type="datetimeFigureOut">
              <a:rPr lang="zh-TW" altLang="en-US" smtClean="0"/>
              <a:t>2019/11/7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788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342900" y="9181397"/>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DCB5F17-FFDA-4956-8485-AED18A951A4F}" type="datetimeFigureOut">
              <a:rPr lang="zh-TW" altLang="en-US" smtClean="0"/>
              <a:t>2019/11/7</a:t>
            </a:fld>
            <a:endParaRPr lang="zh-TW" altLang="en-US"/>
          </a:p>
        </p:txBody>
      </p:sp>
      <p:sp>
        <p:nvSpPr>
          <p:cNvPr id="5" name="頁尾版面配置區 4"/>
          <p:cNvSpPr>
            <a:spLocks noGrp="1"/>
          </p:cNvSpPr>
          <p:nvPr>
            <p:ph type="ftr" sz="quarter" idx="3"/>
          </p:nvPr>
        </p:nvSpPr>
        <p:spPr>
          <a:xfrm>
            <a:off x="2343150" y="9181397"/>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9181397"/>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E84E0AFF-0948-4F07-8DCB-4D35A9376550}" type="slidenum">
              <a:rPr lang="zh-TW" altLang="en-US" smtClean="0"/>
              <a:t>‹#›</a:t>
            </a:fld>
            <a:endParaRPr lang="zh-TW" altLang="en-US"/>
          </a:p>
        </p:txBody>
      </p:sp>
    </p:spTree>
    <p:extLst>
      <p:ext uri="{BB962C8B-B14F-4D97-AF65-F5344CB8AC3E}">
        <p14:creationId xmlns:p14="http://schemas.microsoft.com/office/powerpoint/2010/main" val="349084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2072680"/>
            <a:ext cx="5829300" cy="2123369"/>
          </a:xfrm>
        </p:spPr>
        <p:txBody>
          <a:bodyPr>
            <a:noAutofit/>
          </a:bodyPr>
          <a:lstStyle/>
          <a:p>
            <a:r>
              <a:rPr lang="en-GB" altLang="zh-TW" sz="2000" b="1"/>
              <a:t>Chorionic and amniotic placental membrane-derived stem cells, from gestational diabetic women, have distinct insulin secreting cell differentiation capacities</a:t>
            </a:r>
            <a:endParaRPr lang="zh-TW" altLang="zh-TW" sz="2000"/>
          </a:p>
        </p:txBody>
      </p:sp>
      <p:sp>
        <p:nvSpPr>
          <p:cNvPr id="3" name="副標題 2"/>
          <p:cNvSpPr>
            <a:spLocks noGrp="1"/>
          </p:cNvSpPr>
          <p:nvPr>
            <p:ph type="subTitle" idx="1"/>
          </p:nvPr>
        </p:nvSpPr>
        <p:spPr/>
        <p:txBody>
          <a:bodyPr>
            <a:normAutofit/>
          </a:bodyPr>
          <a:lstStyle/>
          <a:p>
            <a:r>
              <a:rPr lang="en-GB" sz="2400" dirty="0" smtClean="0"/>
              <a:t>Supporting information </a:t>
            </a:r>
            <a:endParaRPr lang="en-GB" sz="2400" dirty="0"/>
          </a:p>
        </p:txBody>
      </p:sp>
    </p:spTree>
    <p:extLst>
      <p:ext uri="{BB962C8B-B14F-4D97-AF65-F5344CB8AC3E}">
        <p14:creationId xmlns:p14="http://schemas.microsoft.com/office/powerpoint/2010/main" val="136866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1045" y="903709"/>
            <a:ext cx="6631741" cy="1015663"/>
          </a:xfrm>
          <a:prstGeom prst="rect">
            <a:avLst/>
          </a:prstGeom>
          <a:noFill/>
        </p:spPr>
        <p:txBody>
          <a:bodyPr wrap="square" rtlCol="0">
            <a:spAutoFit/>
          </a:bodyPr>
          <a:lstStyle/>
          <a:p>
            <a:pPr algn="just"/>
            <a:r>
              <a:rPr lang="en-GB" altLang="zh-TW" sz="1200" b="1" dirty="0" smtClean="0">
                <a:latin typeface="Times New Roman" panose="02020603050405020304" pitchFamily="18" charset="0"/>
                <a:cs typeface="Times New Roman" panose="02020603050405020304" pitchFamily="18" charset="0"/>
              </a:rPr>
              <a:t>Figure S1</a:t>
            </a:r>
            <a:r>
              <a:rPr lang="en-GB" altLang="zh-TW" sz="1200" b="1" dirty="0">
                <a:latin typeface="Times New Roman" panose="02020603050405020304" pitchFamily="18" charset="0"/>
                <a:cs typeface="Times New Roman" panose="02020603050405020304" pitchFamily="18" charset="0"/>
              </a:rPr>
              <a:t>. The staining of senescence-associated-beta-galactosidase (SA-β-Gal) activity in HG and LG </a:t>
            </a:r>
            <a:r>
              <a:rPr lang="en-GB" altLang="zh-TW" sz="1200" b="1" dirty="0" smtClean="0">
                <a:latin typeface="Times New Roman" panose="02020603050405020304" pitchFamily="18" charset="0"/>
                <a:cs typeface="Times New Roman" panose="02020603050405020304" pitchFamily="18" charset="0"/>
              </a:rPr>
              <a:t>culture. </a:t>
            </a:r>
            <a:r>
              <a:rPr lang="en-GB" altLang="zh-TW" sz="1200" dirty="0" smtClean="0">
                <a:latin typeface="Times New Roman" panose="02020603050405020304" pitchFamily="18" charset="0"/>
                <a:cs typeface="Times New Roman" panose="02020603050405020304" pitchFamily="18" charset="0"/>
              </a:rPr>
              <a:t>The </a:t>
            </a:r>
            <a:r>
              <a:rPr lang="en-GB" altLang="zh-TW" sz="1200" dirty="0">
                <a:latin typeface="Times New Roman" panose="02020603050405020304" pitchFamily="18" charset="0"/>
                <a:cs typeface="Times New Roman" panose="02020603050405020304" pitchFamily="18" charset="0"/>
              </a:rPr>
              <a:t>effect of HG on cellular senescence was measured by SA-β-Gal activity. In H-/G- CMSCs, no cellular senescence was detected in LG culture during a 30-day period. In H-/G- AMSCs, senescence was detected in both LG and HG culture. Significantly increased SA-β-Gal activity was observed in LG-D30 vs LG-D10 in both H-AMSCs and G-AMSCs</a:t>
            </a:r>
            <a:r>
              <a:rPr lang="en-GB" altLang="zh-TW" sz="1200" dirty="0" smtClean="0">
                <a:latin typeface="Times New Roman" panose="02020603050405020304" pitchFamily="18" charset="0"/>
                <a:cs typeface="Times New Roman" panose="02020603050405020304" pitchFamily="18" charset="0"/>
              </a:rPr>
              <a:t>.</a:t>
            </a:r>
            <a:endParaRPr lang="zh-TW" altLang="zh-TW" sz="1200"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112131" y="2144688"/>
            <a:ext cx="6602540" cy="6645216"/>
          </a:xfrm>
          <a:prstGeom prst="rect">
            <a:avLst/>
          </a:prstGeom>
          <a:solidFill>
            <a:schemeClr val="bg1"/>
          </a:solidFill>
        </p:spPr>
      </p:pic>
    </p:spTree>
    <p:extLst>
      <p:ext uri="{BB962C8B-B14F-4D97-AF65-F5344CB8AC3E}">
        <p14:creationId xmlns:p14="http://schemas.microsoft.com/office/powerpoint/2010/main" val="3943418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文字方塊 9"/>
          <p:cNvSpPr txBox="1"/>
          <p:nvPr/>
        </p:nvSpPr>
        <p:spPr>
          <a:xfrm>
            <a:off x="81045" y="903709"/>
            <a:ext cx="6631741" cy="1754326"/>
          </a:xfrm>
          <a:prstGeom prst="rect">
            <a:avLst/>
          </a:prstGeom>
          <a:noFill/>
        </p:spPr>
        <p:txBody>
          <a:bodyPr wrap="square" rtlCol="0">
            <a:spAutoFit/>
          </a:bodyPr>
          <a:lstStyle/>
          <a:p>
            <a:pPr algn="just"/>
            <a:r>
              <a:rPr lang="en-GB" altLang="zh-TW" sz="1200" b="1" dirty="0" smtClean="0">
                <a:latin typeface="Times New Roman" panose="02020603050405020304" pitchFamily="18" charset="0"/>
                <a:cs typeface="Times New Roman" panose="02020603050405020304" pitchFamily="18" charset="0"/>
              </a:rPr>
              <a:t>Figure S</a:t>
            </a:r>
            <a:r>
              <a:rPr lang="en-US" altLang="zh-TW" sz="1200" b="1" dirty="0" smtClean="0">
                <a:latin typeface="Times New Roman" panose="02020603050405020304" pitchFamily="18" charset="0"/>
                <a:cs typeface="Times New Roman" panose="02020603050405020304" pitchFamily="18" charset="0"/>
              </a:rPr>
              <a:t>2</a:t>
            </a:r>
            <a:r>
              <a:rPr lang="en-GB" altLang="zh-TW" sz="1200" b="1" dirty="0" smtClean="0">
                <a:latin typeface="Times New Roman" panose="02020603050405020304" pitchFamily="18" charset="0"/>
                <a:cs typeface="Times New Roman" panose="02020603050405020304" pitchFamily="18" charset="0"/>
              </a:rPr>
              <a:t>. The cell growth, senescence, and cell death in HG culture. </a:t>
            </a:r>
            <a:r>
              <a:rPr lang="en-GB" altLang="zh-TW" sz="1200" dirty="0" smtClean="0">
                <a:latin typeface="Times New Roman" panose="02020603050405020304" pitchFamily="18" charset="0"/>
                <a:cs typeface="Times New Roman" panose="02020603050405020304" pitchFamily="18" charset="0"/>
              </a:rPr>
              <a:t>To</a:t>
            </a:r>
            <a:r>
              <a:rPr lang="en-GB" altLang="zh-TW" sz="1200" b="1" dirty="0" smtClean="0">
                <a:latin typeface="Times New Roman" panose="02020603050405020304" pitchFamily="18" charset="0"/>
                <a:cs typeface="Times New Roman" panose="02020603050405020304" pitchFamily="18" charset="0"/>
              </a:rPr>
              <a:t> </a:t>
            </a:r>
            <a:r>
              <a:rPr lang="en-GB" altLang="zh-TW" sz="1200" dirty="0" smtClean="0">
                <a:latin typeface="Times New Roman" panose="02020603050405020304" pitchFamily="18" charset="0"/>
                <a:cs typeface="Times New Roman" panose="02020603050405020304" pitchFamily="18" charset="0"/>
              </a:rPr>
              <a:t>eliminate the possibility that cell senescence and death observed in HG culture was the result of cell over-confluence, cells seeded at the number of 1x10</a:t>
            </a:r>
            <a:r>
              <a:rPr lang="en-GB" altLang="zh-TW" sz="1200" baseline="30000" dirty="0" smtClean="0">
                <a:latin typeface="Times New Roman" panose="02020603050405020304" pitchFamily="18" charset="0"/>
                <a:cs typeface="Times New Roman" panose="02020603050405020304" pitchFamily="18" charset="0"/>
              </a:rPr>
              <a:t>5</a:t>
            </a:r>
            <a:r>
              <a:rPr lang="en-GB" altLang="zh-TW" sz="1200" dirty="0" smtClean="0">
                <a:latin typeface="Times New Roman" panose="02020603050405020304" pitchFamily="18" charset="0"/>
                <a:cs typeface="Times New Roman" panose="02020603050405020304" pitchFamily="18" charset="0"/>
              </a:rPr>
              <a:t> on day0, passaged and reseeded at the same number on day 10 and 20. The increase of cell numbers was examined by cell count, cell viability and senescence on day 10, 20, 30 </a:t>
            </a:r>
            <a:r>
              <a:rPr lang="en-GB" altLang="zh-TW" sz="1200" dirty="0">
                <a:latin typeface="Times New Roman" panose="02020603050405020304" pitchFamily="18" charset="0"/>
                <a:cs typeface="Times New Roman" panose="02020603050405020304" pitchFamily="18" charset="0"/>
              </a:rPr>
              <a:t>were determined by </a:t>
            </a:r>
            <a:r>
              <a:rPr lang="en-GB" altLang="zh-TW" sz="1200" dirty="0" err="1" smtClean="0">
                <a:latin typeface="Times New Roman" panose="02020603050405020304" pitchFamily="18" charset="0"/>
                <a:cs typeface="Times New Roman" panose="02020603050405020304" pitchFamily="18" charset="0"/>
              </a:rPr>
              <a:t>calcein</a:t>
            </a:r>
            <a:r>
              <a:rPr lang="en-GB" altLang="zh-TW" sz="1200" dirty="0" smtClean="0">
                <a:latin typeface="Times New Roman" panose="02020603050405020304" pitchFamily="18" charset="0"/>
                <a:cs typeface="Times New Roman" panose="02020603050405020304" pitchFamily="18" charset="0"/>
              </a:rPr>
              <a:t>-AM/EthD-1</a:t>
            </a:r>
            <a:r>
              <a:rPr lang="en-GB" altLang="zh-TW" sz="1200" dirty="0">
                <a:latin typeface="Times New Roman" panose="02020603050405020304" pitchFamily="18" charset="0"/>
                <a:cs typeface="Times New Roman" panose="02020603050405020304" pitchFamily="18" charset="0"/>
              </a:rPr>
              <a:t> </a:t>
            </a:r>
            <a:r>
              <a:rPr lang="en-GB" altLang="zh-TW" sz="1200" dirty="0" smtClean="0">
                <a:latin typeface="Times New Roman" panose="02020603050405020304" pitchFamily="18" charset="0"/>
                <a:cs typeface="Times New Roman" panose="02020603050405020304" pitchFamily="18" charset="0"/>
              </a:rPr>
              <a:t>and </a:t>
            </a:r>
            <a:r>
              <a:rPr lang="en-GB" altLang="zh-TW" sz="1200" dirty="0">
                <a:latin typeface="Times New Roman" panose="02020603050405020304" pitchFamily="18" charset="0"/>
                <a:cs typeface="Times New Roman" panose="02020603050405020304" pitchFamily="18" charset="0"/>
              </a:rPr>
              <a:t>SA-β-Gal </a:t>
            </a:r>
            <a:r>
              <a:rPr lang="en-GB" altLang="zh-TW" sz="1200" dirty="0" smtClean="0">
                <a:latin typeface="Times New Roman" panose="02020603050405020304" pitchFamily="18" charset="0"/>
                <a:cs typeface="Times New Roman" panose="02020603050405020304" pitchFamily="18" charset="0"/>
              </a:rPr>
              <a:t>activity, respectively. (a) The proliferation of H-/G-CMSCs/AMSCs was reduced in day10-20 and day20-30 compared day0-10. (b) Cell senescence was increased in H-/G- CMSCs and AMSCs while G-CMSCs/AMSCs showed higher increasing rate than H-CMSCs/AMSCs. (c)  Cell viability was decreased in H-/G-CMSCs/AMSCs under HG </a:t>
            </a:r>
            <a:r>
              <a:rPr lang="en-GB" altLang="zh-TW" sz="1200" dirty="0">
                <a:latin typeface="Times New Roman" panose="02020603050405020304" pitchFamily="18" charset="0"/>
                <a:cs typeface="Times New Roman" panose="02020603050405020304" pitchFamily="18" charset="0"/>
              </a:rPr>
              <a:t>culture. </a:t>
            </a:r>
            <a:r>
              <a:rPr lang="en-GB" altLang="zh-TW" sz="1200" dirty="0" smtClean="0">
                <a:latin typeface="Times New Roman" panose="02020603050405020304" pitchFamily="18" charset="0"/>
                <a:cs typeface="Times New Roman" panose="02020603050405020304" pitchFamily="18" charset="0"/>
              </a:rPr>
              <a:t>Data are shown mean </a:t>
            </a:r>
            <a:r>
              <a:rPr lang="en-GB" altLang="zh-TW" sz="1200" dirty="0">
                <a:latin typeface="Times New Roman" panose="02020603050405020304" pitchFamily="18" charset="0"/>
                <a:cs typeface="Times New Roman" panose="02020603050405020304" pitchFamily="18" charset="0"/>
              </a:rPr>
              <a:t>± </a:t>
            </a:r>
            <a:r>
              <a:rPr lang="en-GB" altLang="zh-TW" sz="1200" dirty="0" smtClean="0">
                <a:latin typeface="Times New Roman" panose="02020603050405020304" pitchFamily="18" charset="0"/>
                <a:cs typeface="Times New Roman" panose="02020603050405020304" pitchFamily="18" charset="0"/>
              </a:rPr>
              <a:t>SD from 3 independent experiment.</a:t>
            </a:r>
          </a:p>
        </p:txBody>
      </p:sp>
      <p:pic>
        <p:nvPicPr>
          <p:cNvPr id="2" name="圖片 1"/>
          <p:cNvPicPr>
            <a:picLocks noChangeAspect="1"/>
          </p:cNvPicPr>
          <p:nvPr/>
        </p:nvPicPr>
        <p:blipFill>
          <a:blip r:embed="rId2"/>
          <a:stretch>
            <a:fillRect/>
          </a:stretch>
        </p:blipFill>
        <p:spPr>
          <a:xfrm>
            <a:off x="171851" y="2864768"/>
            <a:ext cx="6450127" cy="6194073"/>
          </a:xfrm>
          <a:prstGeom prst="rect">
            <a:avLst/>
          </a:prstGeom>
          <a:solidFill>
            <a:schemeClr val="bg1"/>
          </a:solidFill>
        </p:spPr>
      </p:pic>
    </p:spTree>
    <p:extLst>
      <p:ext uri="{BB962C8B-B14F-4D97-AF65-F5344CB8AC3E}">
        <p14:creationId xmlns:p14="http://schemas.microsoft.com/office/powerpoint/2010/main" val="89549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81045" y="903709"/>
            <a:ext cx="6631741" cy="1015663"/>
          </a:xfrm>
          <a:prstGeom prst="rect">
            <a:avLst/>
          </a:prstGeom>
          <a:noFill/>
        </p:spPr>
        <p:txBody>
          <a:bodyPr wrap="square" rtlCol="0">
            <a:spAutoFit/>
          </a:bodyPr>
          <a:lstStyle/>
          <a:p>
            <a:pPr algn="just"/>
            <a:r>
              <a:rPr lang="en-GB" altLang="zh-TW" sz="1200" b="1" dirty="0" smtClean="0">
                <a:latin typeface="Times New Roman" panose="02020603050405020304" pitchFamily="18" charset="0"/>
                <a:cs typeface="Times New Roman" panose="02020603050405020304" pitchFamily="18" charset="0"/>
              </a:rPr>
              <a:t>Figure S3. </a:t>
            </a:r>
            <a:r>
              <a:rPr lang="en-GB" altLang="zh-TW" sz="1200" b="1" dirty="0" err="1">
                <a:latin typeface="Times New Roman" panose="02020603050405020304" pitchFamily="18" charset="0"/>
                <a:cs typeface="Times New Roman" panose="02020603050405020304" pitchFamily="18" charset="0"/>
              </a:rPr>
              <a:t>Immunofluorescent</a:t>
            </a:r>
            <a:r>
              <a:rPr lang="en-GB" altLang="zh-TW" sz="1200" b="1" dirty="0">
                <a:latin typeface="Times New Roman" panose="02020603050405020304" pitchFamily="18" charset="0"/>
                <a:cs typeface="Times New Roman" panose="02020603050405020304" pitchFamily="18" charset="0"/>
              </a:rPr>
              <a:t> staining of insulin and PDX-1 </a:t>
            </a:r>
            <a:r>
              <a:rPr lang="en-GB" altLang="zh-TW" sz="1200" b="1" dirty="0" smtClean="0">
                <a:latin typeface="Times New Roman" panose="02020603050405020304" pitchFamily="18" charset="0"/>
                <a:cs typeface="Times New Roman" panose="02020603050405020304" pitchFamily="18" charset="0"/>
              </a:rPr>
              <a:t>co-expression. </a:t>
            </a:r>
            <a:r>
              <a:rPr lang="en-GB" altLang="zh-TW" sz="1200" dirty="0" smtClean="0">
                <a:latin typeface="Times New Roman" panose="02020603050405020304" pitchFamily="18" charset="0"/>
                <a:cs typeface="Times New Roman" panose="02020603050405020304" pitchFamily="18" charset="0"/>
              </a:rPr>
              <a:t>Confocal </a:t>
            </a:r>
            <a:r>
              <a:rPr lang="en-GB" altLang="zh-TW" sz="1200" dirty="0">
                <a:latin typeface="Times New Roman" panose="02020603050405020304" pitchFamily="18" charset="0"/>
                <a:cs typeface="Times New Roman" panose="02020603050405020304" pitchFamily="18" charset="0"/>
              </a:rPr>
              <a:t>images of H-/G- CMSCs and AMSCs derived IPCs showed co-expression of insulin (red) and PDX1 (green). DAPI was used as nuclear counterstain in blue. (scale bar, 100 </a:t>
            </a:r>
            <a:r>
              <a:rPr lang="en-GB" altLang="zh-TW" sz="1200" dirty="0" err="1">
                <a:latin typeface="Times New Roman" panose="02020603050405020304" pitchFamily="18" charset="0"/>
                <a:cs typeface="Times New Roman" panose="02020603050405020304" pitchFamily="18" charset="0"/>
              </a:rPr>
              <a:t>μm</a:t>
            </a:r>
            <a:r>
              <a:rPr lang="en-GB" altLang="zh-TW" sz="1200" dirty="0">
                <a:latin typeface="Times New Roman" panose="02020603050405020304" pitchFamily="18" charset="0"/>
                <a:cs typeface="Times New Roman" panose="02020603050405020304" pitchFamily="18" charset="0"/>
              </a:rPr>
              <a:t>). Undifferentiated H-/G- CMSCs and ASMCs staining image of insulin and PDX-1 expression showed at the bottom left corner.</a:t>
            </a:r>
            <a:endParaRPr lang="zh-TW" altLang="zh-TW" sz="1200" dirty="0">
              <a:latin typeface="Times New Roman" panose="02020603050405020304" pitchFamily="18" charset="0"/>
              <a:cs typeface="Times New Roman" panose="02020603050405020304" pitchFamily="18" charset="0"/>
            </a:endParaRPr>
          </a:p>
          <a:p>
            <a:pPr algn="just"/>
            <a:endParaRPr lang="zh-TW" altLang="en-US" sz="1200" b="1"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692696" y="2072680"/>
            <a:ext cx="5472608" cy="6431536"/>
          </a:xfrm>
          <a:prstGeom prst="rect">
            <a:avLst/>
          </a:prstGeom>
        </p:spPr>
      </p:pic>
    </p:spTree>
    <p:extLst>
      <p:ext uri="{BB962C8B-B14F-4D97-AF65-F5344CB8AC3E}">
        <p14:creationId xmlns:p14="http://schemas.microsoft.com/office/powerpoint/2010/main" val="29438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1045" y="903709"/>
            <a:ext cx="6631741" cy="646331"/>
          </a:xfrm>
          <a:prstGeom prst="rect">
            <a:avLst/>
          </a:prstGeom>
          <a:noFill/>
        </p:spPr>
        <p:txBody>
          <a:bodyPr wrap="square" rtlCol="0">
            <a:spAutoFit/>
          </a:bodyPr>
          <a:lstStyle/>
          <a:p>
            <a:pPr algn="just"/>
            <a:r>
              <a:rPr lang="en-GB" altLang="zh-TW" sz="1200" b="1" dirty="0" smtClean="0">
                <a:latin typeface="Times New Roman" panose="02020603050405020304" pitchFamily="18" charset="0"/>
                <a:cs typeface="Times New Roman" panose="02020603050405020304" pitchFamily="18" charset="0"/>
              </a:rPr>
              <a:t>Figure S4. The co-localisation of insulin and glucagon </a:t>
            </a:r>
            <a:r>
              <a:rPr lang="en-GB" altLang="zh-TW" sz="1200" b="1" dirty="0">
                <a:latin typeface="Times New Roman" panose="02020603050405020304" pitchFamily="18" charset="0"/>
                <a:cs typeface="Times New Roman" panose="02020603050405020304" pitchFamily="18" charset="0"/>
              </a:rPr>
              <a:t>analysed by Pearson correlation coefficient (R</a:t>
            </a:r>
            <a:r>
              <a:rPr lang="en-GB" altLang="zh-TW" sz="1200" b="1" dirty="0" smtClean="0">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The R </a:t>
            </a:r>
            <a:r>
              <a:rPr lang="en-US" altLang="zh-TW" sz="1200" dirty="0" smtClean="0">
                <a:latin typeface="Times New Roman" panose="02020603050405020304" pitchFamily="18" charset="0"/>
                <a:cs typeface="Times New Roman" panose="02020603050405020304" pitchFamily="18" charset="0"/>
              </a:rPr>
              <a:t>value calculated </a:t>
            </a:r>
            <a:r>
              <a:rPr lang="en-US" altLang="zh-TW" sz="1200" dirty="0">
                <a:latin typeface="Times New Roman" panose="02020603050405020304" pitchFamily="18" charset="0"/>
                <a:cs typeface="Times New Roman" panose="02020603050405020304" pitchFamily="18" charset="0"/>
              </a:rPr>
              <a:t>by Image J  Coloc2 </a:t>
            </a:r>
            <a:r>
              <a:rPr lang="en-US" altLang="zh-TW" sz="1200" dirty="0" smtClean="0">
                <a:latin typeface="Times New Roman" panose="02020603050405020304" pitchFamily="18" charset="0"/>
                <a:cs typeface="Times New Roman" panose="02020603050405020304" pitchFamily="18" charset="0"/>
              </a:rPr>
              <a:t>plugin, </a:t>
            </a:r>
            <a:r>
              <a:rPr lang="en-US" altLang="zh-TW" sz="1200" dirty="0">
                <a:latin typeface="Times New Roman" panose="02020603050405020304" pitchFamily="18" charset="0"/>
                <a:cs typeface="Times New Roman" panose="02020603050405020304" pitchFamily="18" charset="0"/>
              </a:rPr>
              <a:t>ranges from +1 (perfect correlation) to -1 (anti-correlation) and 0 indicates no </a:t>
            </a:r>
            <a:r>
              <a:rPr lang="en-US" altLang="zh-TW" sz="1200" dirty="0" smtClean="0">
                <a:latin typeface="Times New Roman" panose="02020603050405020304" pitchFamily="18" charset="0"/>
                <a:cs typeface="Times New Roman" panose="02020603050405020304" pitchFamily="18" charset="0"/>
              </a:rPr>
              <a:t>correlation</a:t>
            </a:r>
            <a:r>
              <a:rPr lang="en-US" altLang="zh-TW" sz="1200" dirty="0">
                <a:latin typeface="Times New Roman" panose="02020603050405020304" pitchFamily="18" charset="0"/>
                <a:cs typeface="Times New Roman" panose="02020603050405020304" pitchFamily="18" charset="0"/>
              </a:rPr>
              <a:t>. </a:t>
            </a:r>
            <a:endParaRPr lang="zh-TW" altLang="en-US" sz="1200" dirty="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a:blip r:embed="rId2"/>
          <a:stretch>
            <a:fillRect/>
          </a:stretch>
        </p:blipFill>
        <p:spPr>
          <a:xfrm>
            <a:off x="81045" y="2072680"/>
            <a:ext cx="6645216" cy="5627096"/>
          </a:xfrm>
          <a:prstGeom prst="rect">
            <a:avLst/>
          </a:prstGeom>
        </p:spPr>
      </p:pic>
    </p:spTree>
    <p:extLst>
      <p:ext uri="{BB962C8B-B14F-4D97-AF65-F5344CB8AC3E}">
        <p14:creationId xmlns:p14="http://schemas.microsoft.com/office/powerpoint/2010/main" val="223389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4344448"/>
              </p:ext>
            </p:extLst>
          </p:nvPr>
        </p:nvGraphicFramePr>
        <p:xfrm>
          <a:off x="404664" y="1496616"/>
          <a:ext cx="5760639" cy="2377440"/>
        </p:xfrm>
        <a:graphic>
          <a:graphicData uri="http://schemas.openxmlformats.org/drawingml/2006/table">
            <a:tbl>
              <a:tblPr firstRow="1" firstCol="1" bandRow="1">
                <a:tableStyleId>{9D7B26C5-4107-4FEC-AEDC-1716B250A1EF}</a:tableStyleId>
              </a:tblPr>
              <a:tblGrid>
                <a:gridCol w="1227677">
                  <a:extLst>
                    <a:ext uri="{9D8B030D-6E8A-4147-A177-3AD203B41FA5}">
                      <a16:colId xmlns:a16="http://schemas.microsoft.com/office/drawing/2014/main" val="1918439941"/>
                    </a:ext>
                  </a:extLst>
                </a:gridCol>
                <a:gridCol w="1556632">
                  <a:extLst>
                    <a:ext uri="{9D8B030D-6E8A-4147-A177-3AD203B41FA5}">
                      <a16:colId xmlns:a16="http://schemas.microsoft.com/office/drawing/2014/main" val="1768221636"/>
                    </a:ext>
                  </a:extLst>
                </a:gridCol>
                <a:gridCol w="2976330">
                  <a:extLst>
                    <a:ext uri="{9D8B030D-6E8A-4147-A177-3AD203B41FA5}">
                      <a16:colId xmlns:a16="http://schemas.microsoft.com/office/drawing/2014/main" val="702040142"/>
                    </a:ext>
                  </a:extLst>
                </a:gridCol>
              </a:tblGrid>
              <a:tr h="127399">
                <a:tc>
                  <a:txBody>
                    <a:bodyPr/>
                    <a:lstStyle/>
                    <a:p>
                      <a:pPr algn="just">
                        <a:spcAft>
                          <a:spcPts val="0"/>
                        </a:spcAft>
                      </a:pPr>
                      <a:r>
                        <a:rPr lang="en-GB" sz="1200" kern="100" dirty="0" smtClean="0">
                          <a:effectLst/>
                          <a:latin typeface="Times New Roman" panose="02020603050405020304" pitchFamily="18" charset="0"/>
                          <a:cs typeface="Times New Roman" panose="02020603050405020304" pitchFamily="18" charset="0"/>
                        </a:rPr>
                        <a:t>CD makers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spcAft>
                          <a:spcPts val="0"/>
                        </a:spcAft>
                      </a:pPr>
                      <a:r>
                        <a:rPr lang="en-GB" sz="1200" kern="100" dirty="0" smtClean="0">
                          <a:effectLst/>
                          <a:latin typeface="Times New Roman" panose="02020603050405020304" pitchFamily="18" charset="0"/>
                          <a:cs typeface="Times New Roman" panose="02020603050405020304" pitchFamily="18" charset="0"/>
                        </a:rPr>
                        <a:t>Catalogue</a:t>
                      </a:r>
                      <a:r>
                        <a:rPr lang="en-GB" sz="1200" kern="100" baseline="0" dirty="0" smtClean="0">
                          <a:effectLst/>
                          <a:latin typeface="Times New Roman" panose="02020603050405020304" pitchFamily="18" charset="0"/>
                          <a:cs typeface="Times New Roman" panose="02020603050405020304" pitchFamily="18" charset="0"/>
                        </a:rPr>
                        <a:t> no.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spcAft>
                          <a:spcPts val="0"/>
                        </a:spcAft>
                      </a:pPr>
                      <a:r>
                        <a:rPr lang="en-GB" sz="1200" kern="100" dirty="0" smtClean="0">
                          <a:effectLst/>
                          <a:latin typeface="Times New Roman" panose="02020603050405020304" pitchFamily="18" charset="0"/>
                          <a:cs typeface="Times New Roman" panose="02020603050405020304" pitchFamily="18" charset="0"/>
                        </a:rPr>
                        <a:t>Isotype control</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34397"/>
                  </a:ext>
                </a:extLst>
              </a:tr>
              <a:tr h="254798">
                <a:tc>
                  <a:txBody>
                    <a:bodyPr/>
                    <a:lstStyle/>
                    <a:p>
                      <a:pPr marL="0" marR="0" indent="0" algn="l" defTabSz="914400" rtl="0" eaLnBrk="1" fontAlgn="auto" latinLnBrk="0" hangingPunct="1">
                        <a:lnSpc>
                          <a:spcPct val="150000"/>
                        </a:lnSpc>
                        <a:spcBef>
                          <a:spcPts val="500"/>
                        </a:spcBef>
                        <a:spcAft>
                          <a:spcPts val="0"/>
                        </a:spcAft>
                        <a:buClrTx/>
                        <a:buSzTx/>
                        <a:buFontTx/>
                        <a:buNone/>
                        <a:tabLst/>
                        <a:defRPr/>
                      </a:pPr>
                      <a:r>
                        <a:rPr lang="en-GB" altLang="zh-TW" sz="1200" kern="100" dirty="0" smtClean="0">
                          <a:effectLst/>
                          <a:latin typeface="Times New Roman" panose="02020603050405020304" pitchFamily="18" charset="0"/>
                          <a:cs typeface="Times New Roman" panose="02020603050405020304" pitchFamily="18" charset="0"/>
                        </a:rPr>
                        <a:t>CD19 (-)</a:t>
                      </a:r>
                      <a:endParaRPr lang="zh-TW"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130-098-168</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rowSpan="4">
                  <a:txBody>
                    <a:bodyPr/>
                    <a:lstStyle/>
                    <a:p>
                      <a:pPr algn="just">
                        <a:spcAft>
                          <a:spcPts val="0"/>
                        </a:spcAft>
                      </a:pPr>
                      <a:r>
                        <a:rPr lang="en-GB" altLang="zh-TW" sz="1200" kern="100" dirty="0" smtClean="0">
                          <a:effectLst/>
                          <a:latin typeface="Times New Roman" panose="02020603050405020304" pitchFamily="18" charset="0"/>
                          <a:ea typeface="+mn-ea"/>
                          <a:cs typeface="Times New Roman" panose="02020603050405020304" pitchFamily="18" charset="0"/>
                        </a:rPr>
                        <a:t>IgG1 (130-098-845)</a:t>
                      </a:r>
                    </a:p>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278996"/>
                  </a:ext>
                </a:extLst>
              </a:tr>
              <a:tr h="254798">
                <a:tc>
                  <a:txBody>
                    <a:bodyPr/>
                    <a:lstStyle/>
                    <a:p>
                      <a:pPr algn="l">
                        <a:lnSpc>
                          <a:spcPct val="150000"/>
                        </a:lnSpc>
                        <a:spcBef>
                          <a:spcPts val="500"/>
                        </a:spcBef>
                        <a:spcAft>
                          <a:spcPts val="0"/>
                        </a:spcAft>
                      </a:pPr>
                      <a:r>
                        <a:rPr lang="en-GB" sz="1200" kern="100" dirty="0">
                          <a:effectLst/>
                          <a:latin typeface="Times New Roman" panose="02020603050405020304" pitchFamily="18" charset="0"/>
                          <a:cs typeface="Times New Roman" panose="02020603050405020304" pitchFamily="18" charset="0"/>
                        </a:rPr>
                        <a:t>CD90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130-098-906</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39384614"/>
                  </a:ext>
                </a:extLst>
              </a:tr>
              <a:tr h="254798">
                <a:tc>
                  <a:txBody>
                    <a:bodyPr/>
                    <a:lstStyle/>
                    <a:p>
                      <a:pPr algn="l">
                        <a:lnSpc>
                          <a:spcPct val="150000"/>
                        </a:lnSpc>
                        <a:spcBef>
                          <a:spcPts val="500"/>
                        </a:spcBef>
                        <a:spcAft>
                          <a:spcPts val="0"/>
                        </a:spcAft>
                      </a:pPr>
                      <a:r>
                        <a:rPr lang="en-GB" sz="1200" kern="100" dirty="0">
                          <a:effectLst/>
                          <a:latin typeface="Times New Roman" panose="02020603050405020304" pitchFamily="18" charset="0"/>
                          <a:cs typeface="Times New Roman" panose="02020603050405020304" pitchFamily="18" charset="0"/>
                        </a:rPr>
                        <a:t>CD73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spcAft>
                          <a:spcPts val="0"/>
                        </a:spcAft>
                      </a:pPr>
                      <a:r>
                        <a:rPr lang="en-GB" altLang="zh-TW" sz="1200" kern="1200" dirty="0" smtClean="0">
                          <a:effectLst/>
                          <a:latin typeface="Times New Roman" panose="02020603050405020304" pitchFamily="18" charset="0"/>
                          <a:cs typeface="Times New Roman" panose="02020603050405020304" pitchFamily="18" charset="0"/>
                        </a:rPr>
                        <a:t>130-097-932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02204006"/>
                  </a:ext>
                </a:extLst>
              </a:tr>
              <a:tr h="254798">
                <a:tc>
                  <a:txBody>
                    <a:bodyPr/>
                    <a:lstStyle/>
                    <a:p>
                      <a:pPr algn="l">
                        <a:lnSpc>
                          <a:spcPct val="150000"/>
                        </a:lnSpc>
                        <a:spcBef>
                          <a:spcPts val="500"/>
                        </a:spcBef>
                        <a:spcAft>
                          <a:spcPts val="0"/>
                        </a:spcAft>
                      </a:pPr>
                      <a:r>
                        <a:rPr lang="en-GB" sz="1200" kern="100" dirty="0">
                          <a:effectLst/>
                          <a:latin typeface="Times New Roman" panose="02020603050405020304" pitchFamily="18" charset="0"/>
                          <a:cs typeface="Times New Roman" panose="02020603050405020304" pitchFamily="18" charset="0"/>
                        </a:rPr>
                        <a:t>CD105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130-098-845</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91976610"/>
                  </a:ext>
                </a:extLst>
              </a:tr>
              <a:tr h="254798">
                <a:tc>
                  <a:txBody>
                    <a:bodyPr/>
                    <a:lstStyle/>
                    <a:p>
                      <a:pPr marL="0" marR="0" indent="0" algn="l" defTabSz="914400" rtl="0" eaLnBrk="1" fontAlgn="auto" latinLnBrk="0" hangingPunct="1">
                        <a:lnSpc>
                          <a:spcPct val="150000"/>
                        </a:lnSpc>
                        <a:spcBef>
                          <a:spcPts val="500"/>
                        </a:spcBef>
                        <a:spcAft>
                          <a:spcPts val="0"/>
                        </a:spcAft>
                        <a:buClrTx/>
                        <a:buSzTx/>
                        <a:buFontTx/>
                        <a:buNone/>
                        <a:tabLst/>
                        <a:defRPr/>
                      </a:pPr>
                      <a:r>
                        <a:rPr lang="en-GB" altLang="zh-TW" sz="1200" kern="100" dirty="0" smtClean="0">
                          <a:effectLst/>
                          <a:latin typeface="Times New Roman" panose="02020603050405020304" pitchFamily="18" charset="0"/>
                          <a:cs typeface="Times New Roman" panose="02020603050405020304" pitchFamily="18" charset="0"/>
                        </a:rPr>
                        <a:t>CD14 (-)</a:t>
                      </a:r>
                      <a:endParaRPr lang="zh-TW"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130-098-167</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rowSpan="4">
                  <a:txBody>
                    <a:bodyPr/>
                    <a:lstStyle/>
                    <a:p>
                      <a:pPr algn="just">
                        <a:spcAft>
                          <a:spcPts val="0"/>
                        </a:spcAft>
                      </a:pPr>
                      <a:r>
                        <a:rPr lang="en-GB" altLang="zh-TW" sz="1200" kern="100" dirty="0" smtClean="0">
                          <a:effectLst/>
                          <a:latin typeface="Times New Roman" panose="02020603050405020304" pitchFamily="18" charset="0"/>
                          <a:ea typeface="+mn-ea"/>
                          <a:cs typeface="Times New Roman" panose="02020603050405020304" pitchFamily="18" charset="0"/>
                        </a:rPr>
                        <a:t>IgG2a (130-098-849</a:t>
                      </a: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GB"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95837"/>
                  </a:ext>
                </a:extLst>
              </a:tr>
              <a:tr h="254798">
                <a:tc>
                  <a:txBody>
                    <a:bodyPr/>
                    <a:lstStyle/>
                    <a:p>
                      <a:pPr marL="0" marR="0" indent="0" algn="l" defTabSz="914400" rtl="0" eaLnBrk="1" fontAlgn="auto" latinLnBrk="0" hangingPunct="1">
                        <a:lnSpc>
                          <a:spcPct val="150000"/>
                        </a:lnSpc>
                        <a:spcBef>
                          <a:spcPts val="500"/>
                        </a:spcBef>
                        <a:spcAft>
                          <a:spcPts val="0"/>
                        </a:spcAft>
                        <a:buClrTx/>
                        <a:buSzTx/>
                        <a:buFontTx/>
                        <a:buNone/>
                        <a:tabLst/>
                        <a:defRPr/>
                      </a:pPr>
                      <a:r>
                        <a:rPr lang="en-GB" altLang="zh-TW" sz="1200" kern="100" dirty="0" smtClean="0">
                          <a:effectLst/>
                          <a:latin typeface="Times New Roman" panose="02020603050405020304" pitchFamily="18" charset="0"/>
                          <a:cs typeface="Times New Roman" panose="02020603050405020304" pitchFamily="18" charset="0"/>
                        </a:rPr>
                        <a:t>CD34 (-)</a:t>
                      </a:r>
                      <a:endParaRPr lang="zh-TW"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130-098-140</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13660091"/>
                  </a:ext>
                </a:extLst>
              </a:tr>
              <a:tr h="254798">
                <a:tc>
                  <a:txBody>
                    <a:bodyPr/>
                    <a:lstStyle/>
                    <a:p>
                      <a:pPr marL="0" marR="0" indent="0" algn="l" defTabSz="914400" rtl="0" eaLnBrk="1" fontAlgn="auto" latinLnBrk="0" hangingPunct="1">
                        <a:lnSpc>
                          <a:spcPct val="150000"/>
                        </a:lnSpc>
                        <a:spcBef>
                          <a:spcPts val="500"/>
                        </a:spcBef>
                        <a:spcAft>
                          <a:spcPts val="0"/>
                        </a:spcAft>
                        <a:buClrTx/>
                        <a:buSzTx/>
                        <a:buFontTx/>
                        <a:buNone/>
                        <a:tabLst/>
                        <a:defRPr/>
                      </a:pPr>
                      <a:r>
                        <a:rPr lang="en-GB" altLang="zh-TW" sz="1200" kern="100" dirty="0" smtClean="0">
                          <a:effectLst/>
                          <a:latin typeface="Times New Roman" panose="02020603050405020304" pitchFamily="18" charset="0"/>
                          <a:cs typeface="Times New Roman" panose="02020603050405020304" pitchFamily="18" charset="0"/>
                        </a:rPr>
                        <a:t>CD45 (-)</a:t>
                      </a:r>
                      <a:endParaRPr lang="zh-TW"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130-098-141</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21226039"/>
                  </a:ext>
                </a:extLst>
              </a:tr>
              <a:tr h="254798">
                <a:tc>
                  <a:txBody>
                    <a:bodyPr/>
                    <a:lstStyle/>
                    <a:p>
                      <a:pPr marL="0" marR="0" indent="0" algn="l" defTabSz="914400" rtl="0" eaLnBrk="1" fontAlgn="auto" latinLnBrk="0" hangingPunct="1">
                        <a:lnSpc>
                          <a:spcPct val="150000"/>
                        </a:lnSpc>
                        <a:spcBef>
                          <a:spcPts val="500"/>
                        </a:spcBef>
                        <a:spcAft>
                          <a:spcPts val="0"/>
                        </a:spcAft>
                        <a:buClrTx/>
                        <a:buSzTx/>
                        <a:buFontTx/>
                        <a:buNone/>
                        <a:tabLst/>
                        <a:defRPr/>
                      </a:pPr>
                      <a:r>
                        <a:rPr lang="en-GB" altLang="zh-TW" sz="1200" kern="100" dirty="0" smtClean="0">
                          <a:effectLst/>
                          <a:latin typeface="Times New Roman" panose="02020603050405020304" pitchFamily="18" charset="0"/>
                          <a:cs typeface="Times New Roman" panose="02020603050405020304" pitchFamily="18" charset="0"/>
                        </a:rPr>
                        <a:t>HLA-DR</a:t>
                      </a:r>
                      <a:endParaRPr lang="zh-TW" altLang="zh-TW" sz="12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200"/>
                        </a:spcBef>
                        <a:spcAft>
                          <a:spcPts val="1200"/>
                        </a:spcAft>
                      </a:pPr>
                      <a:r>
                        <a:rPr lang="en-GB" sz="1200" kern="100" dirty="0">
                          <a:effectLst/>
                          <a:latin typeface="Times New Roman" panose="02020603050405020304" pitchFamily="18" charset="0"/>
                          <a:cs typeface="Times New Roman" panose="02020603050405020304" pitchFamily="18" charset="0"/>
                        </a:rPr>
                        <a:t>130-098-177</a:t>
                      </a:r>
                      <a:endParaRPr lang="zh-TW" sz="1200"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just">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52467740"/>
                  </a:ext>
                </a:extLst>
              </a:tr>
            </a:tbl>
          </a:graphicData>
        </a:graphic>
      </p:graphicFrame>
      <p:sp>
        <p:nvSpPr>
          <p:cNvPr id="5" name="文字方塊 4"/>
          <p:cNvSpPr txBox="1"/>
          <p:nvPr/>
        </p:nvSpPr>
        <p:spPr>
          <a:xfrm>
            <a:off x="183779" y="917476"/>
            <a:ext cx="5963640" cy="461665"/>
          </a:xfrm>
          <a:prstGeom prst="rect">
            <a:avLst/>
          </a:prstGeom>
          <a:noFill/>
        </p:spPr>
        <p:txBody>
          <a:bodyPr wrap="square" rtlCol="0">
            <a:spAutoFit/>
          </a:bodyPr>
          <a:lstStyle/>
          <a:p>
            <a:pPr algn="just"/>
            <a:r>
              <a:rPr lang="en-US" altLang="zh-TW" sz="1200" b="1" dirty="0" smtClean="0">
                <a:latin typeface="Times New Roman" panose="02020603050405020304" pitchFamily="18" charset="0"/>
                <a:cs typeface="Times New Roman" panose="02020603050405020304" pitchFamily="18" charset="0"/>
              </a:rPr>
              <a:t>Table  S1. Minimal criteria for defining MSCs suggested </a:t>
            </a:r>
            <a:r>
              <a:rPr lang="en-US" altLang="zh-TW" sz="1200" b="1" dirty="0">
                <a:latin typeface="Times New Roman" panose="02020603050405020304" pitchFamily="18" charset="0"/>
                <a:cs typeface="Times New Roman" panose="02020603050405020304" pitchFamily="18" charset="0"/>
              </a:rPr>
              <a:t>by T</a:t>
            </a:r>
            <a:r>
              <a:rPr lang="en-US" altLang="zh-TW" sz="1200" b="1" dirty="0" smtClean="0">
                <a:latin typeface="Times New Roman" panose="02020603050405020304" pitchFamily="18" charset="0"/>
                <a:cs typeface="Times New Roman" panose="02020603050405020304" pitchFamily="18" charset="0"/>
              </a:rPr>
              <a:t>he </a:t>
            </a:r>
            <a:r>
              <a:rPr lang="en-US" altLang="zh-TW" sz="1200" b="1" dirty="0">
                <a:latin typeface="Times New Roman" panose="02020603050405020304" pitchFamily="18" charset="0"/>
                <a:cs typeface="Times New Roman" panose="02020603050405020304" pitchFamily="18" charset="0"/>
              </a:rPr>
              <a:t>International Society for Cellular Therapy </a:t>
            </a:r>
            <a:endParaRPr lang="zh-TW" altLang="en-US" sz="1200" b="1"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273672" y="3978633"/>
            <a:ext cx="6246486" cy="646331"/>
          </a:xfrm>
          <a:prstGeom prst="rect">
            <a:avLst/>
          </a:prstGeom>
          <a:noFill/>
        </p:spPr>
        <p:txBody>
          <a:bodyPr wrap="square" rtlCol="0">
            <a:spAutoFit/>
          </a:bodyPr>
          <a:lstStyle/>
          <a:p>
            <a:pPr algn="just"/>
            <a:r>
              <a:rPr lang="en-GB" altLang="zh-TW" sz="1200" dirty="0" smtClean="0"/>
              <a:t>All antibodies were </a:t>
            </a:r>
            <a:r>
              <a:rPr lang="en-GB" altLang="zh-TW" sz="1200" dirty="0" err="1" smtClean="0"/>
              <a:t>phycoerythrin</a:t>
            </a:r>
            <a:r>
              <a:rPr lang="en-GB" altLang="zh-TW" sz="1200" dirty="0" smtClean="0"/>
              <a:t> </a:t>
            </a:r>
            <a:r>
              <a:rPr lang="en-GB" altLang="zh-TW" sz="1200" dirty="0"/>
              <a:t>(PE) </a:t>
            </a:r>
            <a:r>
              <a:rPr lang="en-GB" altLang="zh-TW" sz="1200" dirty="0" smtClean="0"/>
              <a:t>conjugated and according to</a:t>
            </a:r>
            <a:r>
              <a:rPr lang="en-US" altLang="zh-TW" sz="1200" dirty="0" smtClean="0"/>
              <a:t> </a:t>
            </a:r>
            <a:r>
              <a:rPr lang="en-US" altLang="zh-TW" sz="1200" dirty="0"/>
              <a:t>the manufacturer’s </a:t>
            </a:r>
            <a:r>
              <a:rPr lang="en-US" altLang="zh-TW" sz="1200" dirty="0" smtClean="0"/>
              <a:t>recommended</a:t>
            </a:r>
            <a:r>
              <a:rPr lang="en-GB" altLang="zh-TW" sz="1200" dirty="0" smtClean="0"/>
              <a:t> volume, antibodies were diluted at 1:50. All antibody were purchased from </a:t>
            </a:r>
            <a:r>
              <a:rPr lang="en-GB" altLang="zh-TW" sz="1200" dirty="0" err="1" smtClean="0"/>
              <a:t>Miltenyi</a:t>
            </a:r>
            <a:r>
              <a:rPr lang="en-GB" altLang="zh-TW" sz="1200" dirty="0" smtClean="0"/>
              <a:t> </a:t>
            </a:r>
            <a:r>
              <a:rPr lang="en-GB" altLang="zh-TW" sz="1200" dirty="0" err="1" smtClean="0"/>
              <a:t>Biotec</a:t>
            </a:r>
            <a:r>
              <a:rPr lang="en-GB" altLang="zh-TW" sz="1200" dirty="0" smtClean="0"/>
              <a:t>, Germany.</a:t>
            </a:r>
            <a:endParaRPr lang="en-GB" sz="1200" dirty="0"/>
          </a:p>
        </p:txBody>
      </p:sp>
    </p:spTree>
    <p:extLst>
      <p:ext uri="{BB962C8B-B14F-4D97-AF65-F5344CB8AC3E}">
        <p14:creationId xmlns:p14="http://schemas.microsoft.com/office/powerpoint/2010/main" val="257641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98634460"/>
              </p:ext>
            </p:extLst>
          </p:nvPr>
        </p:nvGraphicFramePr>
        <p:xfrm>
          <a:off x="332656" y="1424608"/>
          <a:ext cx="6286537" cy="3678130"/>
        </p:xfrm>
        <a:graphic>
          <a:graphicData uri="http://schemas.openxmlformats.org/drawingml/2006/table">
            <a:tbl>
              <a:tblPr firstRow="1" firstCol="1" bandRow="1">
                <a:tableStyleId>{9D7B26C5-4107-4FEC-AEDC-1716B250A1EF}</a:tableStyleId>
              </a:tblPr>
              <a:tblGrid>
                <a:gridCol w="936104">
                  <a:extLst>
                    <a:ext uri="{9D8B030D-6E8A-4147-A177-3AD203B41FA5}">
                      <a16:colId xmlns:a16="http://schemas.microsoft.com/office/drawing/2014/main" val="1918439941"/>
                    </a:ext>
                  </a:extLst>
                </a:gridCol>
                <a:gridCol w="2664296">
                  <a:extLst>
                    <a:ext uri="{9D8B030D-6E8A-4147-A177-3AD203B41FA5}">
                      <a16:colId xmlns:a16="http://schemas.microsoft.com/office/drawing/2014/main" val="1768221636"/>
                    </a:ext>
                  </a:extLst>
                </a:gridCol>
                <a:gridCol w="2686137">
                  <a:extLst>
                    <a:ext uri="{9D8B030D-6E8A-4147-A177-3AD203B41FA5}">
                      <a16:colId xmlns:a16="http://schemas.microsoft.com/office/drawing/2014/main" val="702040142"/>
                    </a:ext>
                  </a:extLst>
                </a:gridCol>
              </a:tblGrid>
              <a:tr h="254798">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Genes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Forward Primer (5’-3’)</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dirty="0">
                          <a:effectLst/>
                          <a:latin typeface="Times New Roman" panose="02020603050405020304" pitchFamily="18" charset="0"/>
                          <a:cs typeface="Times New Roman" panose="02020603050405020304" pitchFamily="18" charset="0"/>
                        </a:rPr>
                        <a:t>Reverse Primer (5’-3’)</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4834397"/>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GAPDH</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ACTTCAACAGCACACCCACT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GCCAAATTCGTTGTCATACCAG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39384614"/>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GLUT2</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TGCCCACAATCTCATACTCAA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dirty="0">
                          <a:effectLst/>
                          <a:latin typeface="Times New Roman" panose="02020603050405020304" pitchFamily="18" charset="0"/>
                          <a:cs typeface="Times New Roman" panose="02020603050405020304" pitchFamily="18" charset="0"/>
                        </a:rPr>
                        <a:t>TACAGACAGGGACCAGAGCAT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02204006"/>
                  </a:ext>
                </a:extLst>
              </a:tr>
              <a:tr h="254798">
                <a:tc>
                  <a:txBody>
                    <a:bodyPr/>
                    <a:lstStyle/>
                    <a:p>
                      <a:pPr algn="just">
                        <a:spcAft>
                          <a:spcPts val="0"/>
                        </a:spcAft>
                      </a:pPr>
                      <a:r>
                        <a:rPr lang="en-US" altLang="zh-TW" sz="1200" i="1"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GCG (</a:t>
                      </a:r>
                      <a:r>
                        <a:rPr lang="en-US" altLang="zh-TW" sz="1200" i="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glucagon)</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altLang="zh-TW" sz="1200" kern="100" dirty="0" smtClean="0">
                          <a:effectLst/>
                          <a:latin typeface="Times New Roman" panose="02020603050405020304" pitchFamily="18" charset="0"/>
                          <a:ea typeface="+mn-ea"/>
                          <a:cs typeface="Times New Roman" panose="02020603050405020304" pitchFamily="18" charset="0"/>
                        </a:rPr>
                        <a:t>CTCTTCACCTGCTCTGTTCTAC</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altLang="zh-TW" sz="1200" kern="100" dirty="0" smtClean="0">
                          <a:effectLst/>
                          <a:latin typeface="Times New Roman" panose="02020603050405020304" pitchFamily="18" charset="0"/>
                          <a:ea typeface="+mn-ea"/>
                          <a:cs typeface="Times New Roman" panose="02020603050405020304" pitchFamily="18" charset="0"/>
                        </a:rPr>
                        <a:t>TGGATTTCTCCTCTGTGTCTTG</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860515564"/>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INS</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dirty="0">
                          <a:effectLst/>
                          <a:latin typeface="Times New Roman" panose="02020603050405020304" pitchFamily="18" charset="0"/>
                          <a:cs typeface="Times New Roman" panose="02020603050405020304" pitchFamily="18" charset="0"/>
                        </a:rPr>
                        <a:t>GCAGCCTTTGTGAACCAACA</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dirty="0">
                          <a:effectLst/>
                          <a:latin typeface="Times New Roman" panose="02020603050405020304" pitchFamily="18" charset="0"/>
                          <a:cs typeface="Times New Roman" panose="02020603050405020304" pitchFamily="18" charset="0"/>
                        </a:rPr>
                        <a:t>TTCCCCGCACACTAGGTAGAGA</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91976610"/>
                  </a:ext>
                </a:extLst>
              </a:tr>
              <a:tr h="509594">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ISL1</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CAACTGGTCAATTTTTCAGAAGGA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TTGAGAGGACATTGATGCTACTTCAC</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52946482"/>
                  </a:ext>
                </a:extLst>
              </a:tr>
              <a:tr h="509594">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NANOG </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CCCAGCCTTTACTCTTCCTACCAC</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GATTCCTCTCCACAGTTATAGAAGGGA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857813719"/>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NEUROG3</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CTATTCTTTTGCGCCGGTAGA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CTCACGGGTCACTTGGACAGT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3595837"/>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OCT4</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GTCCGAGTGTGGTTCTGTA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CTCAGTTTGAATGCATGGGA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13660091"/>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PAX6</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TGTCCAACGGATGTGTGAGTA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TCCCGCTTATACTGGGCTATT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58434308"/>
                  </a:ext>
                </a:extLst>
              </a:tr>
              <a:tr h="254798">
                <a:tc>
                  <a:txBody>
                    <a:bodyPr/>
                    <a:lstStyle/>
                    <a:p>
                      <a:pPr algn="just">
                        <a:spcAft>
                          <a:spcPts val="0"/>
                        </a:spcAft>
                      </a:pPr>
                      <a:r>
                        <a:rPr lang="en-GB" sz="1200" i="1" kern="100">
                          <a:effectLst/>
                          <a:latin typeface="Times New Roman" panose="02020603050405020304" pitchFamily="18" charset="0"/>
                          <a:cs typeface="Times New Roman" panose="02020603050405020304" pitchFamily="18" charset="0"/>
                        </a:rPr>
                        <a:t>PDX1</a:t>
                      </a:r>
                      <a:endParaRPr lang="zh-TW" sz="1200" i="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TTCCGGAAGAAAAAGAGCCA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GB" sz="1200" kern="100">
                          <a:effectLst/>
                          <a:latin typeface="Times New Roman" panose="02020603050405020304" pitchFamily="18" charset="0"/>
                          <a:cs typeface="Times New Roman" panose="02020603050405020304" pitchFamily="18" charset="0"/>
                        </a:rPr>
                        <a:t>AAACAGGTCCCAAGGTGGAGT</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21226039"/>
                  </a:ext>
                </a:extLst>
              </a:tr>
              <a:tr h="254798">
                <a:tc>
                  <a:txBody>
                    <a:bodyPr/>
                    <a:lstStyle/>
                    <a:p>
                      <a:pPr algn="just">
                        <a:spcAft>
                          <a:spcPts val="0"/>
                        </a:spcAft>
                      </a:pPr>
                      <a:r>
                        <a:rPr lang="en-GB" sz="1200" i="1" kern="100" dirty="0">
                          <a:effectLst/>
                          <a:latin typeface="Times New Roman" panose="02020603050405020304" pitchFamily="18" charset="0"/>
                          <a:cs typeface="Times New Roman" panose="02020603050405020304" pitchFamily="18" charset="0"/>
                        </a:rPr>
                        <a:t>SOX2</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a:effectLst/>
                          <a:latin typeface="Times New Roman" panose="02020603050405020304" pitchFamily="18" charset="0"/>
                          <a:cs typeface="Times New Roman" panose="02020603050405020304" pitchFamily="18" charset="0"/>
                        </a:rPr>
                        <a:t>CCATCCACACTCACGCAAA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en-US" sz="1200" kern="100" dirty="0">
                          <a:effectLst/>
                          <a:latin typeface="Times New Roman" panose="02020603050405020304" pitchFamily="18" charset="0"/>
                          <a:cs typeface="Times New Roman" panose="02020603050405020304" pitchFamily="18" charset="0"/>
                        </a:rPr>
                        <a:t>GCAAAGCTCCTACCGTACCACT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52467740"/>
                  </a:ext>
                </a:extLst>
              </a:tr>
            </a:tbl>
          </a:graphicData>
        </a:graphic>
      </p:graphicFrame>
      <p:sp>
        <p:nvSpPr>
          <p:cNvPr id="5" name="文字方塊 4"/>
          <p:cNvSpPr txBox="1"/>
          <p:nvPr/>
        </p:nvSpPr>
        <p:spPr>
          <a:xfrm>
            <a:off x="81045" y="903709"/>
            <a:ext cx="6631741" cy="276999"/>
          </a:xfrm>
          <a:prstGeom prst="rect">
            <a:avLst/>
          </a:prstGeom>
          <a:noFill/>
        </p:spPr>
        <p:txBody>
          <a:bodyPr wrap="square" rtlCol="0">
            <a:spAutoFit/>
          </a:bodyPr>
          <a:lstStyle/>
          <a:p>
            <a:pPr algn="just"/>
            <a:r>
              <a:rPr lang="en-US" altLang="zh-TW" sz="1200" b="1" dirty="0" smtClean="0">
                <a:latin typeface="Times New Roman" panose="02020603050405020304" pitchFamily="18" charset="0"/>
                <a:cs typeface="Times New Roman" panose="02020603050405020304" pitchFamily="18" charset="0"/>
              </a:rPr>
              <a:t>Table  S2. Primers used for real-time </a:t>
            </a:r>
            <a:r>
              <a:rPr lang="en-US" altLang="zh-TW" sz="1200" b="1" dirty="0">
                <a:latin typeface="Times New Roman" panose="02020603050405020304" pitchFamily="18" charset="0"/>
                <a:cs typeface="Times New Roman" panose="02020603050405020304" pitchFamily="18" charset="0"/>
              </a:rPr>
              <a:t>PCR </a:t>
            </a:r>
            <a:endParaRPr lang="zh-TW"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41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05743579"/>
              </p:ext>
            </p:extLst>
          </p:nvPr>
        </p:nvGraphicFramePr>
        <p:xfrm>
          <a:off x="549370" y="1424608"/>
          <a:ext cx="5695090" cy="2541392"/>
        </p:xfrm>
        <a:graphic>
          <a:graphicData uri="http://schemas.openxmlformats.org/drawingml/2006/table">
            <a:tbl>
              <a:tblPr firstRow="1" bandRow="1">
                <a:tableStyleId>{9D7B26C5-4107-4FEC-AEDC-1716B250A1EF}</a:tableStyleId>
              </a:tblPr>
              <a:tblGrid>
                <a:gridCol w="1192054">
                  <a:extLst>
                    <a:ext uri="{9D8B030D-6E8A-4147-A177-3AD203B41FA5}">
                      <a16:colId xmlns:a16="http://schemas.microsoft.com/office/drawing/2014/main" val="1355380744"/>
                    </a:ext>
                  </a:extLst>
                </a:gridCol>
                <a:gridCol w="1128909">
                  <a:extLst>
                    <a:ext uri="{9D8B030D-6E8A-4147-A177-3AD203B41FA5}">
                      <a16:colId xmlns:a16="http://schemas.microsoft.com/office/drawing/2014/main" val="1176537227"/>
                    </a:ext>
                  </a:extLst>
                </a:gridCol>
                <a:gridCol w="1124709">
                  <a:extLst>
                    <a:ext uri="{9D8B030D-6E8A-4147-A177-3AD203B41FA5}">
                      <a16:colId xmlns:a16="http://schemas.microsoft.com/office/drawing/2014/main" val="2094380874"/>
                    </a:ext>
                  </a:extLst>
                </a:gridCol>
                <a:gridCol w="1124709">
                  <a:extLst>
                    <a:ext uri="{9D8B030D-6E8A-4147-A177-3AD203B41FA5}">
                      <a16:colId xmlns:a16="http://schemas.microsoft.com/office/drawing/2014/main" val="550388534"/>
                    </a:ext>
                  </a:extLst>
                </a:gridCol>
                <a:gridCol w="1124709">
                  <a:extLst>
                    <a:ext uri="{9D8B030D-6E8A-4147-A177-3AD203B41FA5}">
                      <a16:colId xmlns:a16="http://schemas.microsoft.com/office/drawing/2014/main" val="2022880980"/>
                    </a:ext>
                  </a:extLst>
                </a:gridCol>
              </a:tblGrid>
              <a:tr h="263624">
                <a:tc gridSpan="5">
                  <a:txBody>
                    <a:bodyPr/>
                    <a:lstStyle/>
                    <a:p>
                      <a:pPr algn="ctr"/>
                      <a:r>
                        <a:rPr lang="en-GB" sz="1200" b="0" dirty="0" smtClean="0">
                          <a:latin typeface="+mn-lt"/>
                        </a:rPr>
                        <a:t>Percentage</a:t>
                      </a:r>
                      <a:r>
                        <a:rPr lang="en-GB" sz="1200" b="0" baseline="0" dirty="0" smtClean="0">
                          <a:latin typeface="+mn-lt"/>
                        </a:rPr>
                        <a:t> of CD marker expression (Mean </a:t>
                      </a:r>
                      <a:r>
                        <a:rPr lang="en-US" altLang="zh-TW" sz="1200" b="0" i="0" kern="1200" dirty="0" smtClean="0">
                          <a:solidFill>
                            <a:schemeClr val="tx1"/>
                          </a:solidFill>
                          <a:effectLst/>
                          <a:latin typeface="+mn-lt"/>
                          <a:ea typeface="+mn-ea"/>
                          <a:cs typeface="+mn-cs"/>
                        </a:rPr>
                        <a:t>± SEM,</a:t>
                      </a:r>
                      <a:r>
                        <a:rPr lang="en-US" altLang="zh-TW" sz="1200" b="0" i="0" kern="1200" baseline="0" dirty="0" smtClean="0">
                          <a:solidFill>
                            <a:schemeClr val="tx1"/>
                          </a:solidFill>
                          <a:effectLst/>
                          <a:latin typeface="+mn-lt"/>
                          <a:ea typeface="+mn-ea"/>
                          <a:cs typeface="+mn-cs"/>
                        </a:rPr>
                        <a:t> n=7)</a:t>
                      </a:r>
                      <a:endParaRPr lang="en-GB" sz="1200" dirty="0">
                        <a:latin typeface="+mn-lt"/>
                      </a:endParaRPr>
                    </a:p>
                  </a:txBody>
                  <a:tcPr anchor="ctr"/>
                </a:tc>
                <a:tc hMerge="1">
                  <a:txBody>
                    <a:bodyPr/>
                    <a:lstStyle/>
                    <a:p>
                      <a:pPr algn="ctr"/>
                      <a:endParaRPr lang="en-GB" sz="1400" dirty="0">
                        <a:latin typeface="+mn-lt"/>
                      </a:endParaRPr>
                    </a:p>
                  </a:txBody>
                  <a:tcPr anchor="ctr"/>
                </a:tc>
                <a:tc hMerge="1">
                  <a:txBody>
                    <a:bodyPr/>
                    <a:lstStyle/>
                    <a:p>
                      <a:endParaRPr lang="en-GB"/>
                    </a:p>
                  </a:txBody>
                  <a:tcPr/>
                </a:tc>
                <a:tc hMerge="1">
                  <a:txBody>
                    <a:bodyPr/>
                    <a:lstStyle/>
                    <a:p>
                      <a:pPr algn="ctr"/>
                      <a:endParaRPr lang="en-GB" sz="1400" dirty="0">
                        <a:latin typeface="+mn-lt"/>
                      </a:endParaRPr>
                    </a:p>
                  </a:txBody>
                  <a:tcPr anchor="ctr"/>
                </a:tc>
                <a:tc hMerge="1">
                  <a:txBody>
                    <a:bodyPr/>
                    <a:lstStyle/>
                    <a:p>
                      <a:endParaRPr lang="en-GB"/>
                    </a:p>
                  </a:txBody>
                  <a:tcPr/>
                </a:tc>
                <a:extLst>
                  <a:ext uri="{0D108BD9-81ED-4DB2-BD59-A6C34878D82A}">
                    <a16:rowId xmlns:a16="http://schemas.microsoft.com/office/drawing/2014/main" val="482579851"/>
                  </a:ext>
                </a:extLst>
              </a:tr>
              <a:tr h="263624">
                <a:tc>
                  <a:txBody>
                    <a:bodyPr/>
                    <a:lstStyle/>
                    <a:p>
                      <a:pPr algn="ctr"/>
                      <a:r>
                        <a:rPr lang="en-GB" sz="1200" dirty="0" smtClean="0"/>
                        <a:t>CD</a:t>
                      </a:r>
                      <a:r>
                        <a:rPr lang="en-GB" sz="1200" baseline="0" dirty="0" smtClean="0"/>
                        <a:t> markers</a:t>
                      </a:r>
                      <a:endParaRPr lang="en-GB" sz="1200" dirty="0"/>
                    </a:p>
                  </a:txBody>
                  <a:tcPr anchor="ctr"/>
                </a:tc>
                <a:tc>
                  <a:txBody>
                    <a:bodyPr/>
                    <a:lstStyle/>
                    <a:p>
                      <a:pPr algn="ctr"/>
                      <a:r>
                        <a:rPr lang="en-GB" sz="1200" dirty="0" smtClean="0">
                          <a:latin typeface="+mn-lt"/>
                        </a:rPr>
                        <a:t>H-CMSCs</a:t>
                      </a:r>
                      <a:endParaRPr lang="en-GB" sz="1200" dirty="0">
                        <a:latin typeface="+mn-lt"/>
                      </a:endParaRPr>
                    </a:p>
                  </a:txBody>
                  <a:tcPr anchor="ctr"/>
                </a:tc>
                <a:tc>
                  <a:txBody>
                    <a:bodyPr/>
                    <a:lstStyle/>
                    <a:p>
                      <a:pPr algn="ctr"/>
                      <a:r>
                        <a:rPr lang="en-GB" sz="1200" dirty="0" smtClean="0">
                          <a:latin typeface="+mn-lt"/>
                        </a:rPr>
                        <a:t>G-CMSCs</a:t>
                      </a:r>
                      <a:endParaRPr lang="en-GB" sz="1200" dirty="0">
                        <a:latin typeface="+mn-lt"/>
                      </a:endParaRPr>
                    </a:p>
                  </a:txBody>
                  <a:tcPr anchor="ctr"/>
                </a:tc>
                <a:tc>
                  <a:txBody>
                    <a:bodyPr/>
                    <a:lstStyle/>
                    <a:p>
                      <a:pPr algn="ctr"/>
                      <a:r>
                        <a:rPr lang="en-GB" sz="1200" dirty="0" smtClean="0">
                          <a:latin typeface="+mn-lt"/>
                        </a:rPr>
                        <a:t>H-AMSCs</a:t>
                      </a:r>
                      <a:endParaRPr lang="en-GB" sz="1200" dirty="0">
                        <a:latin typeface="+mn-lt"/>
                      </a:endParaRPr>
                    </a:p>
                  </a:txBody>
                  <a:tcPr anchor="ctr"/>
                </a:tc>
                <a:tc>
                  <a:txBody>
                    <a:bodyPr/>
                    <a:lstStyle/>
                    <a:p>
                      <a:pPr algn="ctr"/>
                      <a:r>
                        <a:rPr lang="en-GB" sz="1200" dirty="0" smtClean="0">
                          <a:latin typeface="+mn-lt"/>
                        </a:rPr>
                        <a:t>G-AMSCs</a:t>
                      </a:r>
                      <a:endParaRPr lang="en-GB" sz="1200" dirty="0">
                        <a:latin typeface="+mn-lt"/>
                      </a:endParaRPr>
                    </a:p>
                  </a:txBody>
                  <a:tcPr anchor="ctr"/>
                </a:tc>
                <a:extLst>
                  <a:ext uri="{0D108BD9-81ED-4DB2-BD59-A6C34878D82A}">
                    <a16:rowId xmlns:a16="http://schemas.microsoft.com/office/drawing/2014/main" val="2023286937"/>
                  </a:ext>
                </a:extLst>
              </a:tr>
              <a:tr h="249094">
                <a:tc>
                  <a:txBody>
                    <a:bodyPr/>
                    <a:lstStyle/>
                    <a:p>
                      <a:pPr algn="ctr" fontAlgn="b"/>
                      <a:r>
                        <a:rPr lang="en-GB" sz="1200" b="0" i="0" u="none" strike="noStrike" dirty="0">
                          <a:effectLst/>
                          <a:latin typeface="+mn-lt"/>
                        </a:rPr>
                        <a:t>CD73</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98.9</a:t>
                      </a:r>
                      <a:r>
                        <a:rPr lang="en-US" altLang="zh-TW" sz="1200" b="0" i="0" u="none" strike="noStrike" baseline="0" dirty="0" smtClean="0">
                          <a:effectLst/>
                          <a:latin typeface="+mn-lt"/>
                        </a:rPr>
                        <a:t> </a:t>
                      </a:r>
                      <a:r>
                        <a:rPr lang="en-US" altLang="zh-TW" sz="1200" b="0" i="0" kern="1200" dirty="0" smtClean="0">
                          <a:solidFill>
                            <a:schemeClr val="tx1"/>
                          </a:solidFill>
                          <a:effectLst/>
                          <a:latin typeface="+mn-lt"/>
                          <a:ea typeface="+mn-ea"/>
                          <a:cs typeface="+mn-cs"/>
                        </a:rPr>
                        <a:t>± 0.02</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98.7</a:t>
                      </a:r>
                      <a:r>
                        <a:rPr lang="en-US" altLang="zh-TW" sz="1200" b="0" i="0" u="none" strike="noStrike" baseline="0" dirty="0" smtClean="0">
                          <a:effectLst/>
                          <a:latin typeface="+mn-lt"/>
                        </a:rPr>
                        <a:t> </a:t>
                      </a:r>
                      <a:r>
                        <a:rPr lang="en-US" altLang="zh-TW" sz="1200" b="0" i="0" kern="1200" dirty="0" smtClean="0">
                          <a:solidFill>
                            <a:schemeClr val="tx1"/>
                          </a:solidFill>
                          <a:effectLst/>
                          <a:latin typeface="+mn-lt"/>
                          <a:ea typeface="+mn-ea"/>
                          <a:cs typeface="+mn-cs"/>
                        </a:rPr>
                        <a:t>± 0.2</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95.3 </a:t>
                      </a:r>
                      <a:r>
                        <a:rPr lang="en-US" altLang="zh-TW" sz="1200" b="0" i="0" kern="1200" dirty="0" smtClean="0">
                          <a:solidFill>
                            <a:schemeClr val="tx1"/>
                          </a:solidFill>
                          <a:effectLst/>
                          <a:latin typeface="+mn-lt"/>
                          <a:ea typeface="+mn-ea"/>
                          <a:cs typeface="+mn-cs"/>
                        </a:rPr>
                        <a:t>± 2.2</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97.7 </a:t>
                      </a:r>
                      <a:r>
                        <a:rPr lang="en-US" altLang="zh-TW" sz="1200" b="0" i="0" kern="1200" dirty="0" smtClean="0">
                          <a:solidFill>
                            <a:schemeClr val="tx1"/>
                          </a:solidFill>
                          <a:effectLst/>
                          <a:latin typeface="+mn-lt"/>
                          <a:ea typeface="+mn-ea"/>
                          <a:cs typeface="+mn-cs"/>
                        </a:rPr>
                        <a:t>± 0.2</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996480590"/>
                  </a:ext>
                </a:extLst>
              </a:tr>
              <a:tr h="249094">
                <a:tc>
                  <a:txBody>
                    <a:bodyPr/>
                    <a:lstStyle/>
                    <a:p>
                      <a:pPr algn="ctr" fontAlgn="b"/>
                      <a:r>
                        <a:rPr lang="en-GB" sz="1200" b="0" i="0" u="none" strike="noStrike" dirty="0">
                          <a:effectLst/>
                          <a:latin typeface="+mn-lt"/>
                        </a:rPr>
                        <a:t>CD90</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88.0 </a:t>
                      </a:r>
                      <a:r>
                        <a:rPr lang="en-US" altLang="zh-TW" sz="1200" b="0" i="0" kern="1200" dirty="0" smtClean="0">
                          <a:solidFill>
                            <a:schemeClr val="tx1"/>
                          </a:solidFill>
                          <a:effectLst/>
                          <a:latin typeface="+mn-lt"/>
                          <a:ea typeface="+mn-ea"/>
                          <a:cs typeface="+mn-cs"/>
                        </a:rPr>
                        <a:t>± 3.5</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86.2 </a:t>
                      </a:r>
                      <a:r>
                        <a:rPr lang="en-US" altLang="zh-TW" sz="1200" b="0" i="0" kern="1200" dirty="0" smtClean="0">
                          <a:solidFill>
                            <a:schemeClr val="tx1"/>
                          </a:solidFill>
                          <a:effectLst/>
                          <a:latin typeface="+mn-lt"/>
                          <a:ea typeface="+mn-ea"/>
                          <a:cs typeface="+mn-cs"/>
                        </a:rPr>
                        <a:t>± 3.3</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92.3 </a:t>
                      </a:r>
                      <a:r>
                        <a:rPr lang="en-US" altLang="zh-TW" sz="1200" b="0" i="0" kern="1200" dirty="0" smtClean="0">
                          <a:solidFill>
                            <a:schemeClr val="tx1"/>
                          </a:solidFill>
                          <a:effectLst/>
                          <a:latin typeface="+mn-lt"/>
                          <a:ea typeface="+mn-ea"/>
                          <a:cs typeface="+mn-cs"/>
                        </a:rPr>
                        <a:t>±3.7</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96.2 </a:t>
                      </a:r>
                      <a:r>
                        <a:rPr lang="en-US" altLang="zh-TW" sz="1200" b="0" i="0" kern="1200" dirty="0" smtClean="0">
                          <a:solidFill>
                            <a:schemeClr val="tx1"/>
                          </a:solidFill>
                          <a:effectLst/>
                          <a:latin typeface="+mn-lt"/>
                          <a:ea typeface="+mn-ea"/>
                          <a:cs typeface="+mn-cs"/>
                        </a:rPr>
                        <a:t>±1.6</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4085948037"/>
                  </a:ext>
                </a:extLst>
              </a:tr>
              <a:tr h="249094">
                <a:tc>
                  <a:txBody>
                    <a:bodyPr/>
                    <a:lstStyle/>
                    <a:p>
                      <a:pPr algn="ctr" fontAlgn="b"/>
                      <a:r>
                        <a:rPr lang="en-GB" sz="1200" b="0" i="0" u="none" strike="noStrike" dirty="0">
                          <a:effectLst/>
                          <a:latin typeface="+mn-lt"/>
                        </a:rPr>
                        <a:t>CD105</a:t>
                      </a: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mn-lt"/>
                        </a:rPr>
                        <a:t>98.2 </a:t>
                      </a:r>
                      <a:r>
                        <a:rPr lang="en-US" altLang="zh-TW" sz="1200" b="0" i="0" kern="1200" dirty="0" smtClean="0">
                          <a:solidFill>
                            <a:schemeClr val="tx1"/>
                          </a:solidFill>
                          <a:effectLst/>
                          <a:latin typeface="+mn-lt"/>
                          <a:ea typeface="+mn-ea"/>
                          <a:cs typeface="+mn-cs"/>
                        </a:rPr>
                        <a:t>± 0.8</a:t>
                      </a:r>
                      <a:endParaRPr lang="en-US" altLang="zh-TW" sz="1200" b="0" i="0" u="none" strike="noStrike" dirty="0">
                        <a:effectLst/>
                        <a:latin typeface="+mn-lt"/>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mn-lt"/>
                        </a:rPr>
                        <a:t>98.6 </a:t>
                      </a:r>
                      <a:r>
                        <a:rPr lang="en-US" altLang="zh-TW" sz="1200" b="0" i="0" kern="1200" dirty="0" smtClean="0">
                          <a:solidFill>
                            <a:schemeClr val="tx1"/>
                          </a:solidFill>
                          <a:effectLst/>
                          <a:latin typeface="+mn-lt"/>
                          <a:ea typeface="+mn-ea"/>
                          <a:cs typeface="+mn-cs"/>
                        </a:rPr>
                        <a:t>± 0.</a:t>
                      </a:r>
                      <a:r>
                        <a:rPr lang="en-US" altLang="zh-TW" sz="1200" b="0" i="0" u="none" strike="noStrike" kern="1200" dirty="0">
                          <a:solidFill>
                            <a:schemeClr val="tx1"/>
                          </a:solidFill>
                          <a:effectLst/>
                          <a:latin typeface="+mn-lt"/>
                          <a:ea typeface="+mn-ea"/>
                          <a:cs typeface="+mn-cs"/>
                        </a:rPr>
                        <a:t>4</a:t>
                      </a:r>
                      <a:endParaRPr lang="en-US" altLang="zh-TW" sz="1200" b="0" i="0" kern="1200" dirty="0" smtClean="0">
                        <a:solidFill>
                          <a:schemeClr val="tx1"/>
                        </a:solidFill>
                        <a:effectLst/>
                        <a:latin typeface="+mn-lt"/>
                        <a:ea typeface="+mn-ea"/>
                        <a:cs typeface="+mn-cs"/>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mn-lt"/>
                        </a:rPr>
                        <a:t>86.3 </a:t>
                      </a:r>
                      <a:r>
                        <a:rPr lang="en-US" altLang="zh-TW" sz="1200" b="0" i="0" kern="1200" dirty="0" smtClean="0">
                          <a:solidFill>
                            <a:schemeClr val="tx1"/>
                          </a:solidFill>
                          <a:effectLst/>
                          <a:latin typeface="+mn-lt"/>
                          <a:ea typeface="+mn-ea"/>
                          <a:cs typeface="+mn-cs"/>
                        </a:rPr>
                        <a:t>± 4.0</a:t>
                      </a:r>
                      <a:endParaRPr lang="en-US" altLang="zh-TW" sz="1200" b="0" i="0" u="none" strike="noStrike" dirty="0">
                        <a:effectLst/>
                        <a:latin typeface="+mn-lt"/>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mn-lt"/>
                        </a:rPr>
                        <a:t>85.3 </a:t>
                      </a:r>
                      <a:r>
                        <a:rPr lang="en-US" altLang="zh-TW" sz="1200" b="0" i="0" kern="1200" dirty="0" smtClean="0">
                          <a:solidFill>
                            <a:schemeClr val="tx1"/>
                          </a:solidFill>
                          <a:effectLst/>
                          <a:latin typeface="+mn-lt"/>
                          <a:ea typeface="+mn-ea"/>
                          <a:cs typeface="+mn-cs"/>
                        </a:rPr>
                        <a:t>± 0.8</a:t>
                      </a:r>
                      <a:endParaRPr lang="en-US" altLang="zh-TW" sz="1200" b="0" i="0" u="none" strike="noStrike" dirty="0">
                        <a:effectLst/>
                        <a:latin typeface="+mn-lt"/>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256985"/>
                  </a:ext>
                </a:extLst>
              </a:tr>
              <a:tr h="249094">
                <a:tc>
                  <a:txBody>
                    <a:bodyPr/>
                    <a:lstStyle/>
                    <a:p>
                      <a:pPr algn="ctr" fontAlgn="b"/>
                      <a:r>
                        <a:rPr lang="en-GB" sz="1200" b="0" i="0" u="none" strike="noStrike" dirty="0">
                          <a:effectLst/>
                          <a:latin typeface="+mn-lt"/>
                        </a:rPr>
                        <a:t>CD19</a:t>
                      </a: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altLang="zh-TW" sz="1200" b="0" i="0" u="none" strike="noStrike" dirty="0" smtClean="0">
                          <a:effectLst/>
                          <a:latin typeface="+mn-lt"/>
                        </a:rPr>
                        <a:t>1.5 </a:t>
                      </a:r>
                      <a:r>
                        <a:rPr lang="en-US" altLang="zh-TW" sz="1200" b="0" i="0" kern="1200" dirty="0" smtClean="0">
                          <a:solidFill>
                            <a:schemeClr val="tx1"/>
                          </a:solidFill>
                          <a:effectLst/>
                          <a:latin typeface="+mn-lt"/>
                          <a:ea typeface="+mn-ea"/>
                          <a:cs typeface="+mn-cs"/>
                        </a:rPr>
                        <a:t>± 0.4</a:t>
                      </a:r>
                      <a:endParaRPr lang="en-US" altLang="zh-TW" sz="1200" b="0" i="0" u="none" strike="noStrike" dirty="0">
                        <a:effectLst/>
                        <a:latin typeface="+mn-lt"/>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altLang="zh-TW" sz="1200" b="0" i="0" u="none" strike="noStrike" dirty="0" smtClean="0">
                          <a:effectLst/>
                          <a:latin typeface="+mn-lt"/>
                        </a:rPr>
                        <a:t>1.7 </a:t>
                      </a:r>
                      <a:r>
                        <a:rPr lang="en-US" altLang="zh-TW" sz="1200" b="0" i="0" kern="1200" dirty="0" smtClean="0">
                          <a:solidFill>
                            <a:schemeClr val="tx1"/>
                          </a:solidFill>
                          <a:effectLst/>
                          <a:latin typeface="+mn-lt"/>
                          <a:ea typeface="+mn-ea"/>
                          <a:cs typeface="+mn-cs"/>
                        </a:rPr>
                        <a:t>± 0.2</a:t>
                      </a:r>
                      <a:endParaRPr lang="en-US" altLang="zh-TW" sz="1200" b="0" i="0" u="none" strike="noStrike" dirty="0">
                        <a:effectLst/>
                        <a:latin typeface="+mn-lt"/>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 0.4</a:t>
                      </a:r>
                      <a:endParaRPr lang="en-US" altLang="zh-TW" sz="1200" b="0" i="0" u="none" strike="noStrike" dirty="0">
                        <a:effectLst/>
                        <a:latin typeface="+mn-lt"/>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±1.4</a:t>
                      </a:r>
                      <a:endParaRPr lang="en-US" altLang="zh-TW" sz="1200" b="0" i="0" u="none" strike="noStrike" dirty="0">
                        <a:effectLst/>
                        <a:latin typeface="+mn-lt"/>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1496292"/>
                  </a:ext>
                </a:extLst>
              </a:tr>
              <a:tr h="249094">
                <a:tc>
                  <a:txBody>
                    <a:bodyPr/>
                    <a:lstStyle/>
                    <a:p>
                      <a:pPr algn="ctr" fontAlgn="b"/>
                      <a:r>
                        <a:rPr lang="en-GB" sz="1200" b="0" i="0" u="none" strike="noStrike" dirty="0">
                          <a:effectLst/>
                          <a:latin typeface="+mn-lt"/>
                        </a:rPr>
                        <a:t>CD14</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1.7 </a:t>
                      </a:r>
                      <a:r>
                        <a:rPr lang="en-US" altLang="zh-TW" sz="1200" b="0" i="0" kern="1200" dirty="0" smtClean="0">
                          <a:solidFill>
                            <a:schemeClr val="tx1"/>
                          </a:solidFill>
                          <a:effectLst/>
                          <a:latin typeface="+mn-lt"/>
                          <a:ea typeface="+mn-ea"/>
                          <a:cs typeface="+mn-cs"/>
                        </a:rPr>
                        <a:t>± 0.4</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 0.5</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1.9 </a:t>
                      </a:r>
                      <a:r>
                        <a:rPr lang="en-US" altLang="zh-TW" sz="1200" b="0" i="0" kern="1200" dirty="0" smtClean="0">
                          <a:solidFill>
                            <a:schemeClr val="tx1"/>
                          </a:solidFill>
                          <a:effectLst/>
                          <a:latin typeface="+mn-lt"/>
                          <a:ea typeface="+mn-ea"/>
                          <a:cs typeface="+mn-cs"/>
                        </a:rPr>
                        <a:t>± 0.8</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1.6 </a:t>
                      </a:r>
                      <a:r>
                        <a:rPr lang="en-US" altLang="zh-TW" sz="1200" b="0" i="0" kern="1200" dirty="0" smtClean="0">
                          <a:solidFill>
                            <a:schemeClr val="tx1"/>
                          </a:solidFill>
                          <a:effectLst/>
                          <a:latin typeface="+mn-lt"/>
                          <a:ea typeface="+mn-ea"/>
                          <a:cs typeface="+mn-cs"/>
                        </a:rPr>
                        <a:t>± 0.3</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1975673968"/>
                  </a:ext>
                </a:extLst>
              </a:tr>
              <a:tr h="249094">
                <a:tc>
                  <a:txBody>
                    <a:bodyPr/>
                    <a:lstStyle/>
                    <a:p>
                      <a:pPr algn="ctr" fontAlgn="b"/>
                      <a:r>
                        <a:rPr lang="en-GB" sz="1200" b="0" i="0" u="none" strike="noStrike">
                          <a:effectLst/>
                          <a:latin typeface="+mn-lt"/>
                        </a:rPr>
                        <a:t>CD34</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2.1 </a:t>
                      </a:r>
                      <a:r>
                        <a:rPr lang="en-US" altLang="zh-TW" sz="1200" b="0" i="0" kern="1200" dirty="0" smtClean="0">
                          <a:solidFill>
                            <a:schemeClr val="tx1"/>
                          </a:solidFill>
                          <a:effectLst/>
                          <a:latin typeface="+mn-lt"/>
                          <a:ea typeface="+mn-ea"/>
                          <a:cs typeface="+mn-cs"/>
                        </a:rPr>
                        <a:t>± 0.6</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2.6 </a:t>
                      </a:r>
                      <a:r>
                        <a:rPr lang="en-US" altLang="zh-TW" sz="1200" b="0" i="0" kern="1200" dirty="0" smtClean="0">
                          <a:solidFill>
                            <a:schemeClr val="tx1"/>
                          </a:solidFill>
                          <a:effectLst/>
                          <a:latin typeface="+mn-lt"/>
                          <a:ea typeface="+mn-ea"/>
                          <a:cs typeface="+mn-cs"/>
                        </a:rPr>
                        <a:t>± 1.4</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 1.6</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2.8 </a:t>
                      </a:r>
                      <a:r>
                        <a:rPr lang="en-US" altLang="zh-TW" sz="1200" b="0" i="0" kern="1200" dirty="0" smtClean="0">
                          <a:solidFill>
                            <a:schemeClr val="tx1"/>
                          </a:solidFill>
                          <a:effectLst/>
                          <a:latin typeface="+mn-lt"/>
                          <a:ea typeface="+mn-ea"/>
                          <a:cs typeface="+mn-cs"/>
                        </a:rPr>
                        <a:t>± 0.6</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2346467818"/>
                  </a:ext>
                </a:extLst>
              </a:tr>
              <a:tr h="249094">
                <a:tc>
                  <a:txBody>
                    <a:bodyPr/>
                    <a:lstStyle/>
                    <a:p>
                      <a:pPr algn="ctr" fontAlgn="b"/>
                      <a:r>
                        <a:rPr lang="en-GB" sz="1200" b="0" i="0" u="none" strike="noStrike">
                          <a:effectLst/>
                          <a:latin typeface="+mn-lt"/>
                        </a:rPr>
                        <a:t>CD45</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3.6 </a:t>
                      </a:r>
                      <a:r>
                        <a:rPr lang="en-US" altLang="zh-TW" sz="1200" b="0" i="0" kern="1200" dirty="0" smtClean="0">
                          <a:solidFill>
                            <a:schemeClr val="tx1"/>
                          </a:solidFill>
                          <a:effectLst/>
                          <a:latin typeface="+mn-lt"/>
                          <a:ea typeface="+mn-ea"/>
                          <a:cs typeface="+mn-cs"/>
                        </a:rPr>
                        <a:t>± 1.0</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7.7 </a:t>
                      </a:r>
                      <a:r>
                        <a:rPr lang="en-US" altLang="zh-TW" sz="1200" b="0" i="0" kern="1200" dirty="0" smtClean="0">
                          <a:solidFill>
                            <a:schemeClr val="tx1"/>
                          </a:solidFill>
                          <a:effectLst/>
                          <a:latin typeface="+mn-lt"/>
                          <a:ea typeface="+mn-ea"/>
                          <a:cs typeface="+mn-cs"/>
                        </a:rPr>
                        <a:t>± 1.6</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smtClean="0">
                          <a:effectLst/>
                          <a:latin typeface="+mn-lt"/>
                        </a:rPr>
                        <a:t>2.9 </a:t>
                      </a:r>
                      <a:r>
                        <a:rPr lang="en-US" altLang="zh-TW" sz="1200" b="0" i="0" kern="1200" dirty="0" smtClean="0">
                          <a:solidFill>
                            <a:schemeClr val="tx1"/>
                          </a:solidFill>
                          <a:effectLst/>
                          <a:latin typeface="+mn-lt"/>
                          <a:ea typeface="+mn-ea"/>
                          <a:cs typeface="+mn-cs"/>
                        </a:rPr>
                        <a:t>± 2.1</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9.5 </a:t>
                      </a:r>
                      <a:r>
                        <a:rPr lang="en-US" altLang="zh-TW" sz="1200" b="0" i="0" kern="1200" dirty="0" smtClean="0">
                          <a:solidFill>
                            <a:schemeClr val="tx1"/>
                          </a:solidFill>
                          <a:effectLst/>
                          <a:latin typeface="+mn-lt"/>
                          <a:ea typeface="+mn-ea"/>
                          <a:cs typeface="+mn-cs"/>
                        </a:rPr>
                        <a:t>± 2.0</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1511513082"/>
                  </a:ext>
                </a:extLst>
              </a:tr>
              <a:tr h="249094">
                <a:tc>
                  <a:txBody>
                    <a:bodyPr/>
                    <a:lstStyle/>
                    <a:p>
                      <a:pPr algn="ctr" fontAlgn="b"/>
                      <a:r>
                        <a:rPr lang="en-GB" sz="1200" b="0" i="0" u="none" strike="noStrike" dirty="0">
                          <a:effectLst/>
                          <a:latin typeface="+mn-lt"/>
                        </a:rPr>
                        <a:t>HLA-DR</a:t>
                      </a: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 0.1</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1.6 </a:t>
                      </a:r>
                      <a:r>
                        <a:rPr lang="en-US" altLang="zh-TW" sz="1200" b="0" i="0" kern="1200" dirty="0" smtClean="0">
                          <a:solidFill>
                            <a:schemeClr val="tx1"/>
                          </a:solidFill>
                          <a:effectLst/>
                          <a:latin typeface="+mn-lt"/>
                          <a:ea typeface="+mn-ea"/>
                          <a:cs typeface="+mn-cs"/>
                        </a:rPr>
                        <a:t>± 0.1</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2.0 </a:t>
                      </a:r>
                      <a:r>
                        <a:rPr lang="en-US" altLang="zh-TW" sz="1200" b="0" i="0" kern="1200" dirty="0" smtClean="0">
                          <a:solidFill>
                            <a:schemeClr val="tx1"/>
                          </a:solidFill>
                          <a:effectLst/>
                          <a:latin typeface="+mn-lt"/>
                          <a:ea typeface="+mn-ea"/>
                          <a:cs typeface="+mn-cs"/>
                        </a:rPr>
                        <a:t>± 0.7</a:t>
                      </a:r>
                      <a:r>
                        <a:rPr lang="en-US" altLang="zh-TW" sz="1200" b="0" i="0" u="none" strike="noStrike" dirty="0" smtClean="0">
                          <a:effectLst/>
                          <a:latin typeface="+mn-lt"/>
                        </a:rPr>
                        <a:t> </a:t>
                      </a:r>
                      <a:endParaRPr lang="en-US" altLang="zh-TW" sz="1200" b="0" i="0" u="none" strike="noStrike" dirty="0">
                        <a:effectLst/>
                        <a:latin typeface="+mn-lt"/>
                      </a:endParaRPr>
                    </a:p>
                  </a:txBody>
                  <a:tcPr marL="7620" marR="7620" marT="7620" marB="0" anchor="ctr">
                    <a:solidFill>
                      <a:schemeClr val="bg1"/>
                    </a:solidFill>
                  </a:tcPr>
                </a:tc>
                <a:tc>
                  <a:txBody>
                    <a:bodyPr/>
                    <a:lstStyle/>
                    <a:p>
                      <a:pPr algn="ctr" fontAlgn="b"/>
                      <a:r>
                        <a:rPr lang="en-US" altLang="zh-TW" sz="1200" b="0" i="0" u="none" strike="noStrike" dirty="0" smtClean="0">
                          <a:effectLst/>
                          <a:latin typeface="+mn-lt"/>
                        </a:rPr>
                        <a:t>2.6 </a:t>
                      </a:r>
                      <a:r>
                        <a:rPr lang="en-US" altLang="zh-TW" sz="1200" b="0" i="0" kern="1200" dirty="0" smtClean="0">
                          <a:solidFill>
                            <a:schemeClr val="tx1"/>
                          </a:solidFill>
                          <a:effectLst/>
                          <a:latin typeface="+mn-lt"/>
                          <a:ea typeface="+mn-ea"/>
                          <a:cs typeface="+mn-cs"/>
                        </a:rPr>
                        <a:t>± 0.7</a:t>
                      </a:r>
                      <a:r>
                        <a:rPr lang="en-US" altLang="zh-TW" sz="1200" b="0" i="0" u="none" strike="noStrike" dirty="0" smtClean="0">
                          <a:effectLst/>
                          <a:latin typeface="+mn-lt"/>
                        </a:rPr>
                        <a:t> </a:t>
                      </a:r>
                      <a:endParaRPr lang="en-US" altLang="zh-TW" sz="1200" b="0" i="0" u="none" strike="noStrike" dirty="0">
                        <a:effectLst/>
                        <a:latin typeface="+mn-lt"/>
                      </a:endParaRPr>
                    </a:p>
                  </a:txBody>
                  <a:tcPr marL="7620" marR="7620" marT="7620" marB="0" anchor="ctr">
                    <a:solidFill>
                      <a:schemeClr val="bg1"/>
                    </a:solidFill>
                  </a:tcPr>
                </a:tc>
                <a:extLst>
                  <a:ext uri="{0D108BD9-81ED-4DB2-BD59-A6C34878D82A}">
                    <a16:rowId xmlns:a16="http://schemas.microsoft.com/office/drawing/2014/main" val="4037884935"/>
                  </a:ext>
                </a:extLst>
              </a:tr>
            </a:tbl>
          </a:graphicData>
        </a:graphic>
      </p:graphicFrame>
      <p:sp>
        <p:nvSpPr>
          <p:cNvPr id="5" name="文字方塊 4"/>
          <p:cNvSpPr txBox="1"/>
          <p:nvPr/>
        </p:nvSpPr>
        <p:spPr>
          <a:xfrm>
            <a:off x="81045" y="903709"/>
            <a:ext cx="6631741" cy="276999"/>
          </a:xfrm>
          <a:prstGeom prst="rect">
            <a:avLst/>
          </a:prstGeom>
          <a:noFill/>
        </p:spPr>
        <p:txBody>
          <a:bodyPr wrap="square" rtlCol="0">
            <a:spAutoFit/>
          </a:bodyPr>
          <a:lstStyle/>
          <a:p>
            <a:pPr algn="just"/>
            <a:r>
              <a:rPr lang="en-US" altLang="zh-TW" sz="1200" b="1" dirty="0" smtClean="0">
                <a:latin typeface="Times New Roman" panose="02020603050405020304" pitchFamily="18" charset="0"/>
                <a:cs typeface="Times New Roman" panose="02020603050405020304" pitchFamily="18" charset="0"/>
              </a:rPr>
              <a:t>Table  S3. The expression of CD makers in H-/G- CMSCs/AMSCs</a:t>
            </a:r>
            <a:endParaRPr lang="zh-TW"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55857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8942</TotalTime>
  <Words>660</Words>
  <Application>Microsoft Office PowerPoint</Application>
  <PresentationFormat>A4 Paper (210x297 mm)</PresentationFormat>
  <Paragraphs>113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新細明體</vt:lpstr>
      <vt:lpstr>Times New Roman</vt:lpstr>
      <vt:lpstr>Office 佈景主題</vt:lpstr>
      <vt:lpstr>Chorionic and amniotic placental membrane-derived stem cells, from gestational diabetic women, have distinct insulin secreting cell differentiation capacities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Hannah Reidy</cp:lastModifiedBy>
  <cp:revision>193</cp:revision>
  <dcterms:created xsi:type="dcterms:W3CDTF">2018-03-07T17:22:39Z</dcterms:created>
  <dcterms:modified xsi:type="dcterms:W3CDTF">2019-11-07T09:33:34Z</dcterms:modified>
</cp:coreProperties>
</file>