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9">
          <p15:clr>
            <a:srgbClr val="A4A3A4"/>
          </p15:clr>
        </p15:guide>
        <p15:guide id="2" pos="2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8"/>
  </p:normalViewPr>
  <p:slideViewPr>
    <p:cSldViewPr snapToGrid="0" snapToObjects="1" showGuides="1">
      <p:cViewPr varScale="1">
        <p:scale>
          <a:sx n="158" d="100"/>
          <a:sy n="158" d="100"/>
        </p:scale>
        <p:origin x="1520" y="2432"/>
      </p:cViewPr>
      <p:guideLst>
        <p:guide orient="horz" pos="2459"/>
        <p:guide pos="28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19DA-D5BE-EE46-A1D7-90D2AE92734A}" type="datetimeFigureOut">
              <a:rPr lang="en-US" smtClean="0"/>
              <a:t>7/18/20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06930-1C70-794D-AEF2-2654E700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06930-1C70-794D-AEF2-2654E7000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Cover Slide 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6834" y="1357313"/>
            <a:ext cx="2190333" cy="2264582"/>
          </a:xfrm>
          <a:prstGeom prst="rect">
            <a:avLst/>
          </a:prstGeom>
        </p:spPr>
      </p:pic>
      <p:sp>
        <p:nvSpPr>
          <p:cNvPr id="8" name="Off-page Connector 1"/>
          <p:cNvSpPr/>
          <p:nvPr userDrawn="1"/>
        </p:nvSpPr>
        <p:spPr>
          <a:xfrm>
            <a:off x="1070028" y="-5209156"/>
            <a:ext cx="7003945" cy="99970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54000">
            <a:gradFill flip="none" rotWithShape="1">
              <a:gsLst>
                <a:gs pos="0">
                  <a:srgbClr val="7B8183"/>
                </a:gs>
                <a:gs pos="44000">
                  <a:srgbClr val="7B8183">
                    <a:alpha val="0"/>
                  </a:srgbClr>
                </a:gs>
              </a:gsLst>
              <a:lin ang="16200000" scaled="0"/>
              <a:tileRect/>
            </a:gra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KeeleUni-RGB_Mono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End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7405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484188"/>
            <a:ext cx="1365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87363" y="390525"/>
            <a:ext cx="165576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GB" sz="1100" b="1" dirty="0">
                <a:solidFill>
                  <a:schemeClr val="bg1"/>
                </a:solidFill>
              </a:rPr>
              <a:t>Keele University</a:t>
            </a:r>
          </a:p>
          <a:p>
            <a:pPr>
              <a:lnSpc>
                <a:spcPct val="110000"/>
              </a:lnSpc>
              <a:defRPr/>
            </a:pPr>
            <a:r>
              <a:rPr lang="en-GB" sz="1100" dirty="0">
                <a:solidFill>
                  <a:schemeClr val="bg1"/>
                </a:solidFill>
              </a:rPr>
              <a:t>Newcastle-under-Lyme</a:t>
            </a:r>
          </a:p>
          <a:p>
            <a:pPr>
              <a:lnSpc>
                <a:spcPct val="110000"/>
              </a:lnSpc>
              <a:defRPr/>
            </a:pPr>
            <a:r>
              <a:rPr lang="en-GB" sz="1100" dirty="0">
                <a:solidFill>
                  <a:schemeClr val="bg1"/>
                </a:solidFill>
              </a:rPr>
              <a:t>Staffordshire</a:t>
            </a:r>
          </a:p>
          <a:p>
            <a:pPr>
              <a:lnSpc>
                <a:spcPct val="110000"/>
              </a:lnSpc>
              <a:defRPr/>
            </a:pPr>
            <a:r>
              <a:rPr lang="en-GB" sz="1100" dirty="0">
                <a:solidFill>
                  <a:schemeClr val="bg1"/>
                </a:solidFill>
              </a:rPr>
              <a:t>ST5 5BG</a:t>
            </a:r>
          </a:p>
          <a:p>
            <a:pPr>
              <a:lnSpc>
                <a:spcPct val="110000"/>
              </a:lnSpc>
              <a:defRPr/>
            </a:pPr>
            <a:r>
              <a:rPr lang="en-GB" sz="1100" dirty="0">
                <a:solidFill>
                  <a:schemeClr val="bg1"/>
                </a:solidFill>
              </a:rPr>
              <a:t>+44 (0)1782 732000</a:t>
            </a:r>
          </a:p>
        </p:txBody>
      </p:sp>
    </p:spTree>
    <p:extLst>
      <p:ext uri="{BB962C8B-B14F-4D97-AF65-F5344CB8AC3E}">
        <p14:creationId xmlns:p14="http://schemas.microsoft.com/office/powerpoint/2010/main" val="153707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0th Cover Slide 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7405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27200" y="1822450"/>
            <a:ext cx="5689600" cy="1539271"/>
          </a:xfrm>
          <a:prstGeom prst="rect">
            <a:avLst/>
          </a:prstGeom>
          <a:effectLst>
            <a:outerShdw blurRad="165100" dist="508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7405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98539" y="1952777"/>
            <a:ext cx="6740525" cy="783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998539" y="2736498"/>
            <a:ext cx="6740525" cy="53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60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Picture 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1690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33439" y="1584477"/>
            <a:ext cx="6740525" cy="783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3439" y="2368198"/>
            <a:ext cx="6740525" cy="53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2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0th Picture 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7405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33439" y="2632227"/>
            <a:ext cx="6740525" cy="783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833439" y="3415948"/>
            <a:ext cx="6740525" cy="535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4867" y="4049713"/>
            <a:ext cx="153034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84" y="4049713"/>
            <a:ext cx="741207" cy="774700"/>
          </a:xfrm>
          <a:prstGeom prst="rect">
            <a:avLst/>
          </a:prstGeom>
        </p:spPr>
      </p:pic>
      <p:sp>
        <p:nvSpPr>
          <p:cNvPr id="15" name="Off-page Connector 1"/>
          <p:cNvSpPr/>
          <p:nvPr userDrawn="1"/>
        </p:nvSpPr>
        <p:spPr>
          <a:xfrm>
            <a:off x="4876800" y="-2679105"/>
            <a:ext cx="4572000" cy="65258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rgbClr val="7B8183">
                <a:alpha val="15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183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B8183"/>
                </a:solidFill>
                <a:latin typeface="Palatino Linotype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35607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35607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6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4867" y="4049713"/>
            <a:ext cx="153034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84" y="4049713"/>
            <a:ext cx="741207" cy="774700"/>
          </a:xfrm>
          <a:prstGeom prst="rect">
            <a:avLst/>
          </a:prstGeom>
        </p:spPr>
      </p:pic>
      <p:sp>
        <p:nvSpPr>
          <p:cNvPr id="15" name="Off-page Connector 1"/>
          <p:cNvSpPr/>
          <p:nvPr userDrawn="1"/>
        </p:nvSpPr>
        <p:spPr>
          <a:xfrm>
            <a:off x="4876800" y="-2679105"/>
            <a:ext cx="4572000" cy="65258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rgbClr val="7B8183">
                <a:alpha val="15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183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8229600" cy="35607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B8183"/>
                </a:solidFill>
                <a:latin typeface="Palatino Linotype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3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4867" y="4049713"/>
            <a:ext cx="153034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84" y="4049713"/>
            <a:ext cx="741207" cy="774700"/>
          </a:xfrm>
          <a:prstGeom prst="rect">
            <a:avLst/>
          </a:prstGeom>
        </p:spPr>
      </p:pic>
      <p:sp>
        <p:nvSpPr>
          <p:cNvPr id="15" name="Off-page Connector 1"/>
          <p:cNvSpPr/>
          <p:nvPr userDrawn="1"/>
        </p:nvSpPr>
        <p:spPr>
          <a:xfrm>
            <a:off x="4876800" y="-2679105"/>
            <a:ext cx="4572000" cy="65258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rgbClr val="7B8183">
                <a:alpha val="15000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818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54646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7B8183"/>
                </a:solidFill>
                <a:latin typeface="Palatino"/>
                <a:cs typeface="Palatino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85775"/>
            <a:ext cx="5486400" cy="256857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3621385"/>
            <a:ext cx="5486400" cy="391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41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th Thank you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eeleUni-RGB_Mono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303213"/>
            <a:ext cx="20764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3573" y="4389966"/>
            <a:ext cx="2298700" cy="43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888" y="4053416"/>
            <a:ext cx="749300" cy="774700"/>
          </a:xfrm>
          <a:prstGeom prst="rect">
            <a:avLst/>
          </a:prstGeom>
        </p:spPr>
      </p:pic>
      <p:sp>
        <p:nvSpPr>
          <p:cNvPr id="10" name="Off-page Connector 1"/>
          <p:cNvSpPr/>
          <p:nvPr userDrawn="1"/>
        </p:nvSpPr>
        <p:spPr>
          <a:xfrm>
            <a:off x="-764012" y="-2274058"/>
            <a:ext cx="4332712" cy="61842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9762"/>
              <a:gd name="connsiteX1" fmla="*/ 10000 w 10000"/>
              <a:gd name="connsiteY1" fmla="*/ 0 h 9762"/>
              <a:gd name="connsiteX2" fmla="*/ 10000 w 10000"/>
              <a:gd name="connsiteY2" fmla="*/ 8000 h 9762"/>
              <a:gd name="connsiteX3" fmla="*/ 5000 w 10000"/>
              <a:gd name="connsiteY3" fmla="*/ 9762 h 9762"/>
              <a:gd name="connsiteX4" fmla="*/ 0 w 10000"/>
              <a:gd name="connsiteY4" fmla="*/ 8000 h 9762"/>
              <a:gd name="connsiteX5" fmla="*/ 0 w 10000"/>
              <a:gd name="connsiteY5" fmla="*/ 0 h 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976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000" y="976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noFill/>
          <a:ln w="203200">
            <a:solidFill>
              <a:schemeClr val="bg1">
                <a:alpha val="2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008063" y="2033588"/>
            <a:ext cx="4273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5400" b="1" dirty="0">
                <a:solidFill>
                  <a:schemeClr val="bg1"/>
                </a:solidFill>
                <a:latin typeface="Palatino Linotype" charset="0"/>
                <a:cs typeface="Palatino Linotype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3271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9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.england@keele.ac.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iff"/><Relationship Id="rId4" Type="http://schemas.openxmlformats.org/officeDocument/2006/relationships/hyperlink" Target="http://christthetruth.wordpress.com/2009/01/20/good-advice-for-boaste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.England@keele.ac.uk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390367-DF56-304E-A44B-9538C071E1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3439" y="2179889"/>
            <a:ext cx="6740525" cy="7837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Assessing Research Grants in the Era of the COVID-19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214F-236A-7543-9546-137F274621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Dr Andrew England</a:t>
            </a:r>
          </a:p>
          <a:p>
            <a:r>
              <a:rPr lang="en-US" dirty="0"/>
              <a:t>Senior Lecturer in Radiography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a.england@keele.ac.uk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12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7EABA4-5977-8F43-9795-54E274B31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7582"/>
            <a:ext cx="8229600" cy="3560725"/>
          </a:xfrm>
        </p:spPr>
        <p:txBody>
          <a:bodyPr>
            <a:normAutofit/>
          </a:bodyPr>
          <a:lstStyle/>
          <a:p>
            <a:r>
              <a:rPr lang="en-US" sz="2400" dirty="0"/>
              <a:t>Dr Andrew England</a:t>
            </a:r>
          </a:p>
          <a:p>
            <a:r>
              <a:rPr lang="en-US" sz="2400" dirty="0"/>
              <a:t>Senior Lecturer in Radiography</a:t>
            </a:r>
          </a:p>
          <a:p>
            <a:pPr lvl="1"/>
            <a:r>
              <a:rPr lang="en-US" sz="2000" dirty="0"/>
              <a:t>Academic</a:t>
            </a:r>
          </a:p>
          <a:p>
            <a:pPr lvl="1"/>
            <a:r>
              <a:rPr lang="en-US" sz="2000" dirty="0"/>
              <a:t>Clinical Radiographer (20 years)</a:t>
            </a:r>
          </a:p>
          <a:p>
            <a:r>
              <a:rPr lang="en-US" sz="2400" dirty="0"/>
              <a:t>Chair – EFRS Educational Wing</a:t>
            </a:r>
          </a:p>
          <a:p>
            <a:r>
              <a:rPr lang="en-US" sz="2400" dirty="0"/>
              <a:t>2 children</a:t>
            </a:r>
          </a:p>
          <a:p>
            <a:r>
              <a:rPr lang="en-US" sz="2400" dirty="0"/>
              <a:t>1 dog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AE3125-9F53-AE4F-977B-7784EFAA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7" name="Picture 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65EA7238-A062-8B47-A8F0-0207E9F80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59621" y="415193"/>
            <a:ext cx="2174780" cy="141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798C8-DE57-7443-BD0D-7721BB463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12" y="1942945"/>
            <a:ext cx="2009997" cy="20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DEA64C-09F4-F046-A378-BC8986C5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Keele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3CFBD-C02E-E24F-BE7A-37659C62B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274638"/>
            <a:ext cx="2296632" cy="2024878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C668C7E-133C-4609-9A65-137402498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911" y="1308138"/>
            <a:ext cx="5388936" cy="2796029"/>
          </a:xfrm>
        </p:spPr>
        <p:txBody>
          <a:bodyPr>
            <a:normAutofit fontScale="92500"/>
          </a:bodyPr>
          <a:lstStyle/>
          <a:p>
            <a:r>
              <a:rPr lang="en-US" dirty="0"/>
              <a:t>A ‘village’ …..</a:t>
            </a:r>
          </a:p>
          <a:p>
            <a:r>
              <a:rPr lang="en-US" dirty="0"/>
              <a:t>Top 3 UK – student satisfaction</a:t>
            </a:r>
          </a:p>
          <a:p>
            <a:r>
              <a:rPr lang="en-US" dirty="0"/>
              <a:t>‘GOLD’ in Teaching (TEF)</a:t>
            </a:r>
          </a:p>
          <a:p>
            <a:r>
              <a:rPr lang="en-US" dirty="0"/>
              <a:t>97% research world-leading / internationally important</a:t>
            </a:r>
          </a:p>
          <a:p>
            <a:r>
              <a:rPr lang="en-US" dirty="0"/>
              <a:t>96% graduates get jobs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C95DE-86C3-6647-B8A9-ABAA08054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990" y="2424222"/>
            <a:ext cx="1183310" cy="18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9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AA379-04B7-A94D-82A8-A0E28D031D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921" y="867301"/>
            <a:ext cx="6740525" cy="1284229"/>
          </a:xfrm>
        </p:spPr>
        <p:txBody>
          <a:bodyPr>
            <a:normAutofit/>
          </a:bodyPr>
          <a:lstStyle/>
          <a:p>
            <a:r>
              <a:rPr lang="en-US" sz="1600" b="1" dirty="0"/>
              <a:t>Twitter</a:t>
            </a:r>
          </a:p>
          <a:p>
            <a:r>
              <a:rPr lang="en-US" sz="1600" b="1" dirty="0"/>
              <a:t>Facebook</a:t>
            </a:r>
          </a:p>
          <a:p>
            <a:r>
              <a:rPr lang="en-US" sz="1600" b="1" dirty="0" err="1"/>
              <a:t>Linkedin</a:t>
            </a:r>
            <a:endParaRPr lang="en-US" sz="1600" b="1" dirty="0"/>
          </a:p>
          <a:p>
            <a:r>
              <a:rPr lang="en-US" sz="1600" b="1" dirty="0"/>
              <a:t>Email – </a:t>
            </a:r>
            <a:r>
              <a:rPr lang="en-US" sz="1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a.england@keele.ac.uk</a:t>
            </a:r>
            <a:r>
              <a:rPr lang="en-US" sz="1600" b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18876-CF53-4E48-BC8B-02148C1255A2}"/>
              </a:ext>
            </a:extLst>
          </p:cNvPr>
          <p:cNvSpPr/>
          <p:nvPr/>
        </p:nvSpPr>
        <p:spPr>
          <a:xfrm>
            <a:off x="215153" y="867301"/>
            <a:ext cx="3612030" cy="149938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309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3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99</Words>
  <Application>Microsoft Macintosh PowerPoint</Application>
  <PresentationFormat>On-screen Show (16:9)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Palatino</vt:lpstr>
      <vt:lpstr>Palatino Linotype</vt:lpstr>
      <vt:lpstr>Office Theme</vt:lpstr>
      <vt:lpstr>PowerPoint Presentation</vt:lpstr>
      <vt:lpstr>About Me</vt:lpstr>
      <vt:lpstr>Keele University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England</dc:creator>
  <cp:lastModifiedBy>Andrew England</cp:lastModifiedBy>
  <cp:revision>11</cp:revision>
  <dcterms:created xsi:type="dcterms:W3CDTF">2020-07-16T14:12:46Z</dcterms:created>
  <dcterms:modified xsi:type="dcterms:W3CDTF">2020-07-18T08:56:57Z</dcterms:modified>
</cp:coreProperties>
</file>