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7" r:id="rId4"/>
    <p:sldId id="273" r:id="rId5"/>
    <p:sldId id="270" r:id="rId6"/>
    <p:sldId id="269" r:id="rId7"/>
    <p:sldId id="261" r:id="rId8"/>
    <p:sldId id="265" r:id="rId9"/>
    <p:sldId id="271" r:id="rId10"/>
    <p:sldId id="277" r:id="rId11"/>
    <p:sldId id="276" r:id="rId12"/>
    <p:sldId id="275" r:id="rId13"/>
    <p:sldId id="278" r:id="rId14"/>
    <p:sldId id="279" r:id="rId15"/>
    <p:sldId id="280" r:id="rId16"/>
    <p:sldId id="281" r:id="rId17"/>
    <p:sldId id="266" r:id="rId18"/>
    <p:sldId id="282" r:id="rId19"/>
    <p:sldId id="283" r:id="rId20"/>
    <p:sldId id="284" r:id="rId21"/>
    <p:sldId id="274" r:id="rId22"/>
    <p:sldId id="272" r:id="rId23"/>
  </p:sldIdLst>
  <p:sldSz cx="9144000" cy="5715000" type="screen16x10"/>
  <p:notesSz cx="6858000" cy="9144000"/>
  <p:custDataLst>
    <p:tags r:id="rId24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810" y="1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0363B-EAC8-4D27-BDEA-667C1630F80D}" type="datetimeFigureOut">
              <a:rPr lang="en-GB"/>
              <a:pPr>
                <a:defRPr/>
              </a:pPr>
              <a:t>23/10/2014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3A7C8-2259-4136-8598-CA37A6C776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02805-E185-4B05-B5EC-C91558721C34}" type="datetimeFigureOut">
              <a:rPr lang="en-GB"/>
              <a:pPr>
                <a:defRPr/>
              </a:pPr>
              <a:t>23/10/2014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54A79-865D-445A-9B69-5EA4F9CA03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9C197-AB99-44BC-BD2C-4B21C993EC2D}" type="datetimeFigureOut">
              <a:rPr lang="en-GB"/>
              <a:pPr>
                <a:defRPr/>
              </a:pPr>
              <a:t>23/10/2014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BBD4E-3623-4E98-9318-52CD55FEAA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3F09C-A99E-44E8-9815-D2D12E0352C8}" type="datetimeFigureOut">
              <a:rPr lang="en-GB"/>
              <a:pPr>
                <a:defRPr/>
              </a:pPr>
              <a:t>23/10/2014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5214F-AF5C-4C79-A7D6-9B6AAE1A7B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9085D-837F-4DFA-AC95-B1EB0D9DE272}" type="datetimeFigureOut">
              <a:rPr lang="en-GB"/>
              <a:pPr>
                <a:defRPr/>
              </a:pPr>
              <a:t>23/10/2014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C773F-0813-472D-AF4E-DDC2985E7F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DA81C-3B3E-45DD-BCF9-27D004FCD1FF}" type="datetimeFigureOut">
              <a:rPr lang="en-GB"/>
              <a:pPr>
                <a:defRPr/>
              </a:pPr>
              <a:t>23/10/2014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D7242-2ED5-459E-B2FA-8A6F782625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A59D9-E7C9-42AA-8241-37D2A38CCE09}" type="datetimeFigureOut">
              <a:rPr lang="en-GB"/>
              <a:pPr>
                <a:defRPr/>
              </a:pPr>
              <a:t>23/10/2014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8114F-8852-4F9D-A4F1-B80E2843BE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3EF56-8935-48CA-99AA-68DD544EB300}" type="datetimeFigureOut">
              <a:rPr lang="en-GB"/>
              <a:pPr>
                <a:defRPr/>
              </a:pPr>
              <a:t>23/10/2014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B3E08-EE36-41DB-9820-4A69D2B8E9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609B5-F39D-4305-AEFF-C820BDE545E2}" type="datetimeFigureOut">
              <a:rPr lang="en-GB"/>
              <a:pPr>
                <a:defRPr/>
              </a:pPr>
              <a:t>23/10/2014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1DD9F-ADB4-4BB5-8432-80B18E6FDB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E39DF-65D2-4BA5-A763-BCD2637C0F9E}" type="datetimeFigureOut">
              <a:rPr lang="en-GB"/>
              <a:pPr>
                <a:defRPr/>
              </a:pPr>
              <a:t>23/10/2014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35A54-865F-4C06-A996-E8696CD215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CE047-0718-4AA0-9EE9-F8F6A40540FE}" type="datetimeFigureOut">
              <a:rPr lang="en-GB"/>
              <a:pPr>
                <a:defRPr/>
              </a:pPr>
              <a:t>23/10/2014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686B9-F6D6-46B4-B944-09BCB3DA13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4FADE8-A4BA-4CF6-898A-0E492E35A207}" type="datetimeFigureOut">
              <a:rPr lang="en-GB"/>
              <a:pPr>
                <a:defRPr/>
              </a:pPr>
              <a:t>23/10/2014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83CEF5-862F-4771-A7D1-CBE57B9510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51.gif"/><Relationship Id="rId7" Type="http://schemas.openxmlformats.org/officeDocument/2006/relationships/image" Target="../media/image55.jpe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Users\Alicia\Documents\10%25%20serum%20culture,%20exposre%20to%20magnetic%20field.wmv" TargetMode="External"/><Relationship Id="rId1" Type="http://schemas.openxmlformats.org/officeDocument/2006/relationships/video" Target="file:///C:\Users\Alicia\Documents\Old%20Desktop%20Files\520%20images%203mpi%2020fps%20compressed2.mpeg" TargetMode="Externa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ele.ac.uk/bridging-the-gaps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images.google.co.uk/imgres?imgurl=http://www.doctorjob.com.my/localnews/images/imu/20070425.jpg&amp;imgrefurl=http://www.doctorjob.com.my/localnews/display.asp?ID=3819&amp;usg=__qCxlEAJ6pW4hbI6XBj2m59RvuuM=&amp;h=295&amp;w=300&amp;sz=13&amp;hl=en&amp;start=8&amp;itbs=1&amp;tbnid=EaTiU3UMrnApiM:&amp;tbnh=114&amp;tbnw=116&amp;prev=/images?q=keele+medical+school&amp;hl=en&amp;sa=G" TargetMode="Externa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625252"/>
            <a:ext cx="7772400" cy="1871068"/>
          </a:xfrm>
        </p:spPr>
        <p:txBody>
          <a:bodyPr/>
          <a:lstStyle/>
          <a:p>
            <a:pPr algn="l"/>
            <a:r>
              <a:rPr lang="en-GB" sz="5400" dirty="0" smtClean="0"/>
              <a:t>“In The Same Room”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- </a:t>
            </a:r>
            <a:r>
              <a:rPr lang="en-GB" sz="3200" dirty="0" smtClean="0"/>
              <a:t>practical methods to encourage collaboration across scientific disciplines</a:t>
            </a:r>
            <a:endParaRPr lang="en-GB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5536" y="2785492"/>
            <a:ext cx="8352928" cy="2016224"/>
          </a:xfrm>
        </p:spPr>
        <p:txBody>
          <a:bodyPr/>
          <a:lstStyle/>
          <a:p>
            <a:r>
              <a:rPr lang="en-GB" sz="2800" b="1" dirty="0" smtClean="0">
                <a:solidFill>
                  <a:schemeClr val="tx1"/>
                </a:solidFill>
              </a:rPr>
              <a:t>Mark E. Smith </a:t>
            </a:r>
            <a:r>
              <a:rPr lang="en-GB" sz="2800" dirty="0" smtClean="0">
                <a:solidFill>
                  <a:schemeClr val="tx1"/>
                </a:solidFill>
              </a:rPr>
              <a:t>- Research Institute Manager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b="1" dirty="0" smtClean="0">
                <a:solidFill>
                  <a:schemeClr val="tx1"/>
                </a:solidFill>
              </a:rPr>
              <a:t>Alicia J. El </a:t>
            </a:r>
            <a:r>
              <a:rPr lang="en-GB" sz="2800" b="1" dirty="0" err="1" smtClean="0">
                <a:solidFill>
                  <a:schemeClr val="tx1"/>
                </a:solidFill>
              </a:rPr>
              <a:t>Haj</a:t>
            </a:r>
            <a:r>
              <a:rPr lang="en-GB" sz="2800" b="1" dirty="0" smtClean="0">
                <a:solidFill>
                  <a:schemeClr val="tx1"/>
                </a:solidFill>
              </a:rPr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- Professor of Cell Engineering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ISTM, Faculty of Health, </a:t>
            </a:r>
            <a:r>
              <a:rPr lang="en-GB" sz="2800" dirty="0" err="1" smtClean="0">
                <a:solidFill>
                  <a:schemeClr val="tx1"/>
                </a:solidFill>
              </a:rPr>
              <a:t>Keele</a:t>
            </a:r>
            <a:r>
              <a:rPr lang="en-GB" sz="2800" dirty="0" smtClean="0">
                <a:solidFill>
                  <a:schemeClr val="tx1"/>
                </a:solidFill>
              </a:rPr>
              <a:t> University</a:t>
            </a:r>
          </a:p>
          <a:p>
            <a:r>
              <a:rPr lang="en-GB" sz="2800" dirty="0" err="1" smtClean="0">
                <a:solidFill>
                  <a:schemeClr val="tx1"/>
                </a:solidFill>
              </a:rPr>
              <a:t>www.keele.ac.uk/istm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6" name="Picture 5" descr="ISTM_logo_fu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99410"/>
            <a:ext cx="1912213" cy="11223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494573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Institute for Science &amp; Technology in Medicine, </a:t>
            </a:r>
            <a:endParaRPr lang="en-GB" sz="1200" dirty="0" smtClean="0">
              <a:solidFill>
                <a:schemeClr val="bg1"/>
              </a:solidFill>
            </a:endParaRPr>
          </a:p>
          <a:p>
            <a:r>
              <a:rPr lang="en-GB" sz="1200" dirty="0" err="1" smtClean="0">
                <a:solidFill>
                  <a:schemeClr val="bg1"/>
                </a:solidFill>
              </a:rPr>
              <a:t>Keele</a:t>
            </a:r>
            <a:r>
              <a:rPr lang="en-GB" sz="1200" dirty="0" smtClean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University, </a:t>
            </a:r>
            <a:r>
              <a:rPr lang="en-GB" sz="1200" dirty="0" smtClean="0">
                <a:solidFill>
                  <a:schemeClr val="bg1"/>
                </a:solidFill>
              </a:rPr>
              <a:t> Guy </a:t>
            </a:r>
            <a:r>
              <a:rPr lang="en-GB" sz="1200" dirty="0">
                <a:solidFill>
                  <a:schemeClr val="bg1"/>
                </a:solidFill>
              </a:rPr>
              <a:t>Hilton Research Centre, </a:t>
            </a:r>
            <a:endParaRPr lang="en-GB" sz="1200" dirty="0" smtClean="0">
              <a:solidFill>
                <a:schemeClr val="bg1"/>
              </a:solidFill>
            </a:endParaRPr>
          </a:p>
          <a:p>
            <a:r>
              <a:rPr lang="en-GB" sz="1200" dirty="0" err="1" smtClean="0">
                <a:solidFill>
                  <a:schemeClr val="bg1"/>
                </a:solidFill>
              </a:rPr>
              <a:t>Thornburrow</a:t>
            </a:r>
            <a:r>
              <a:rPr lang="en-GB" sz="1200" dirty="0" smtClean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Drive, </a:t>
            </a:r>
            <a:r>
              <a:rPr lang="en-GB" sz="1200" dirty="0" smtClean="0">
                <a:solidFill>
                  <a:schemeClr val="bg1"/>
                </a:solidFill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</a:rPr>
              <a:t>Hartshill</a:t>
            </a:r>
            <a:r>
              <a:rPr lang="en-GB" sz="1200" dirty="0">
                <a:solidFill>
                  <a:schemeClr val="bg1"/>
                </a:solidFill>
              </a:rPr>
              <a:t>, </a:t>
            </a:r>
            <a:r>
              <a:rPr lang="en-GB" sz="1200" dirty="0" smtClean="0">
                <a:solidFill>
                  <a:schemeClr val="bg1"/>
                </a:solidFill>
              </a:rPr>
              <a:t> Stoke-on-Trent  ST4 </a:t>
            </a:r>
            <a:r>
              <a:rPr lang="en-GB" sz="1200" dirty="0">
                <a:solidFill>
                  <a:schemeClr val="bg1"/>
                </a:solidFill>
              </a:rPr>
              <a:t>7QB </a:t>
            </a:r>
            <a:r>
              <a:rPr lang="en-GB" sz="1200" dirty="0" smtClean="0">
                <a:solidFill>
                  <a:schemeClr val="bg1"/>
                </a:solidFill>
              </a:rPr>
              <a:t> UK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6635080" cy="952500"/>
          </a:xfrm>
        </p:spPr>
        <p:txBody>
          <a:bodyPr/>
          <a:lstStyle/>
          <a:p>
            <a:r>
              <a:rPr lang="en-GB" dirty="0" smtClean="0"/>
              <a:t>Mechanisms used for 3ME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Various mechanisms were proposed by the </a:t>
            </a:r>
            <a:r>
              <a:rPr lang="en-GB" b="1" dirty="0" smtClean="0">
                <a:solidFill>
                  <a:srgbClr val="FF0000"/>
                </a:solidFill>
              </a:rPr>
              <a:t>3ME Initiative</a:t>
            </a:r>
            <a:r>
              <a:rPr lang="en-GB" dirty="0" smtClean="0"/>
              <a:t>, some were novel and untried.</a:t>
            </a:r>
          </a:p>
          <a:p>
            <a:r>
              <a:rPr lang="en-GB" dirty="0" smtClean="0"/>
              <a:t>The key aim was to enable researchers to meet and discuss current challenges for their research programme. </a:t>
            </a:r>
          </a:p>
          <a:p>
            <a:r>
              <a:rPr lang="en-GB" dirty="0" smtClean="0"/>
              <a:t>This involved in many cases learning a new language and understanding practices within certain disciplines. 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1" descr="C:\Documents and Settings\Mark Smith\My Documents\Funding ISTM\EPSRC\Bridging the Gaps\ISTM-EPSAM application 2007\Opening meeting April 2008\Meet_and_Eat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721596"/>
            <a:ext cx="19442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6635080" cy="952500"/>
          </a:xfrm>
        </p:spPr>
        <p:txBody>
          <a:bodyPr/>
          <a:lstStyle/>
          <a:p>
            <a:r>
              <a:rPr lang="en-GB" dirty="0" smtClean="0"/>
              <a:t>Key Mechanisms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333500"/>
            <a:ext cx="8712968" cy="377190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After an Opening </a:t>
            </a:r>
            <a:r>
              <a:rPr lang="en-GB" b="1" dirty="0" smtClean="0">
                <a:solidFill>
                  <a:srgbClr val="FF0000"/>
                </a:solidFill>
              </a:rPr>
              <a:t>3ME</a:t>
            </a:r>
            <a:r>
              <a:rPr lang="en-GB" dirty="0" smtClean="0"/>
              <a:t> Meeting in March 2008 to make first contacts between academics, we tried: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b="1" dirty="0" smtClean="0"/>
              <a:t>Researchers in Residence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b="1" dirty="0" smtClean="0"/>
              <a:t>Sandpits, Research Retreats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b="1" dirty="0" smtClean="0"/>
              <a:t>Pilot Projects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b="1" dirty="0" smtClean="0"/>
              <a:t>Back-to-Back Seminars</a:t>
            </a:r>
            <a:endParaRPr lang="en-GB" sz="3600" b="1" dirty="0"/>
          </a:p>
        </p:txBody>
      </p:sp>
      <p:pic>
        <p:nvPicPr>
          <p:cNvPr id="5" name="Picture 20" descr="C:\Documents and Settings\Mark Smith\My Documents\Funding ISTM\EPSRC\Bridging the Gaps\ISTM-EPSAM application 2007\Opening meeting April 2008\BTG_Objectiv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425452"/>
            <a:ext cx="2183904" cy="145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" descr="C:\Documents and Settings\Mark Smith\My Documents\Funding ISTM\EPSRC\Bridging the Gaps\ISTM-EPSAM application 2007\Opening meeting April 2008\Meet_and_Eat_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3217540"/>
            <a:ext cx="1366986" cy="91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372200" y="4873724"/>
            <a:ext cx="2628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cs typeface="Times New Roman" pitchFamily="18" charset="0"/>
              </a:rPr>
              <a:t>30 participants, exotic food and “Speed dating”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6635080" cy="952500"/>
          </a:xfrm>
        </p:spPr>
        <p:txBody>
          <a:bodyPr/>
          <a:lstStyle/>
          <a:p>
            <a:r>
              <a:rPr lang="en-GB" dirty="0" smtClean="0"/>
              <a:t>Researchers in Residence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771900"/>
          </a:xfrm>
        </p:spPr>
        <p:txBody>
          <a:bodyPr/>
          <a:lstStyle/>
          <a:p>
            <a:r>
              <a:rPr lang="en-GB" i="1" dirty="0" smtClean="0"/>
              <a:t>“Staff swap roles to immerse themselves in a new research culture.”</a:t>
            </a:r>
          </a:p>
          <a:p>
            <a:r>
              <a:rPr lang="en-GB" dirty="0" smtClean="0"/>
              <a:t>Created 4 </a:t>
            </a:r>
            <a:r>
              <a:rPr lang="en-GB" dirty="0" err="1" smtClean="0"/>
              <a:t>RinR</a:t>
            </a:r>
            <a:r>
              <a:rPr lang="en-GB" dirty="0" smtClean="0"/>
              <a:t> posts in 2008-11, +1 in 2011-12</a:t>
            </a:r>
          </a:p>
          <a:p>
            <a:r>
              <a:rPr lang="en-GB" dirty="0" smtClean="0"/>
              <a:t>Average £4,000 per full-time month.</a:t>
            </a:r>
          </a:p>
          <a:p>
            <a:r>
              <a:rPr lang="en-GB" dirty="0" smtClean="0"/>
              <a:t>Particular benefit to early career researchers.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588224" y="4081636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 </a:t>
            </a:r>
            <a:r>
              <a:rPr lang="en-GB" dirty="0" err="1" smtClean="0"/>
              <a:t>Serguei</a:t>
            </a:r>
            <a:r>
              <a:rPr lang="en-GB" dirty="0" smtClean="0"/>
              <a:t> </a:t>
            </a:r>
            <a:r>
              <a:rPr lang="en-GB" dirty="0" err="1" smtClean="0"/>
              <a:t>Annenkov</a:t>
            </a:r>
            <a:r>
              <a:rPr lang="en-GB" dirty="0" smtClean="0"/>
              <a:t> </a:t>
            </a:r>
          </a:p>
          <a:p>
            <a:r>
              <a:rPr lang="en-GB" dirty="0" smtClean="0"/>
              <a:t>Dr </a:t>
            </a:r>
            <a:r>
              <a:rPr lang="en-GB" dirty="0" err="1" smtClean="0"/>
              <a:t>Shailesh</a:t>
            </a:r>
            <a:r>
              <a:rPr lang="en-GB" dirty="0" smtClean="0"/>
              <a:t> </a:t>
            </a:r>
            <a:r>
              <a:rPr lang="en-GB" dirty="0" err="1" smtClean="0"/>
              <a:t>Naire</a:t>
            </a:r>
            <a:r>
              <a:rPr lang="en-GB" dirty="0" smtClean="0"/>
              <a:t>  </a:t>
            </a:r>
          </a:p>
          <a:p>
            <a:r>
              <a:rPr lang="en-GB" dirty="0" smtClean="0"/>
              <a:t>Dr Nigel  Cassidy </a:t>
            </a:r>
          </a:p>
          <a:p>
            <a:r>
              <a:rPr lang="en-GB" dirty="0" smtClean="0"/>
              <a:t>Dr Sarah </a:t>
            </a:r>
            <a:r>
              <a:rPr lang="en-GB" dirty="0" err="1" smtClean="0"/>
              <a:t>Griffiths</a:t>
            </a:r>
            <a:r>
              <a:rPr lang="en-GB" dirty="0" smtClean="0"/>
              <a:t> </a:t>
            </a:r>
          </a:p>
          <a:p>
            <a:r>
              <a:rPr lang="en-GB" dirty="0" smtClean="0"/>
              <a:t>Dr Theo </a:t>
            </a:r>
            <a:r>
              <a:rPr lang="en-GB" dirty="0" err="1" smtClean="0"/>
              <a:t>Kyriacou</a:t>
            </a:r>
            <a:endParaRPr lang="en-GB" dirty="0"/>
          </a:p>
        </p:txBody>
      </p:sp>
      <p:pic>
        <p:nvPicPr>
          <p:cNvPr id="6" name="Picture 19" descr="Nigel_Cassidy_s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225652"/>
            <a:ext cx="837753" cy="113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1" descr="Shailesh_Naire_s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153644"/>
            <a:ext cx="6461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Sarah_Griffiths_s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369668"/>
            <a:ext cx="75723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Theo_Kyriacou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369668"/>
            <a:ext cx="649287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4" descr="C:\Documents and Settings\Mark Smith\My Documents\Funding ISTM\EPSRC\Bridging the Gaps\ISTM-EPSAM application 2007\Opening meeting April 2008\Group_feedback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4009628"/>
            <a:ext cx="1008112" cy="151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S:\My Documents\Funding ISTM\EPSRC\Bridging the Gaps\ISTM-EPSAM application 2007\Sandpit reporting meeting Nov 2010\photos\3ME_meeting_speakers_Nov2010_white_600x400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4153644"/>
            <a:ext cx="172606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40" descr="C:\Documents and Settings\Mark Smith\My Documents\Funding ISTM\EPSRC\Bridging the Gaps\ISTM-EPSAM application 2007\Sandpit meeting Lakes Sept 2008\IMG_308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577580"/>
            <a:ext cx="3047628" cy="203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6491064" cy="952500"/>
          </a:xfrm>
        </p:spPr>
        <p:txBody>
          <a:bodyPr/>
          <a:lstStyle/>
          <a:p>
            <a:r>
              <a:rPr lang="en-GB" dirty="0" smtClean="0"/>
              <a:t>Sandpits, Research Retreats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900"/>
          </a:xfrm>
        </p:spPr>
        <p:txBody>
          <a:bodyPr/>
          <a:lstStyle/>
          <a:p>
            <a:r>
              <a:rPr lang="en-GB" dirty="0" smtClean="0">
                <a:cs typeface="Times New Roman" pitchFamily="18" charset="0"/>
              </a:rPr>
              <a:t>Sept 2008 &amp; ‘09, Feb ’10, July ‘11 – 3 days each </a:t>
            </a:r>
          </a:p>
          <a:p>
            <a:r>
              <a:rPr lang="en-GB" dirty="0" smtClean="0">
                <a:cs typeface="Times New Roman" pitchFamily="18" charset="0"/>
              </a:rPr>
              <a:t>Staff, students, clinicians, industry </a:t>
            </a:r>
            <a:r>
              <a:rPr lang="en-GB" i="1" dirty="0" smtClean="0">
                <a:cs typeface="Times New Roman" pitchFamily="18" charset="0"/>
              </a:rPr>
              <a:t>in the room</a:t>
            </a:r>
          </a:p>
          <a:p>
            <a:r>
              <a:rPr lang="en-GB" dirty="0" smtClean="0">
                <a:cs typeface="Times New Roman" pitchFamily="18" charset="0"/>
              </a:rPr>
              <a:t>Isolated hotel, visiting speakers, breakouts.</a:t>
            </a:r>
            <a:endParaRPr lang="en-GB" dirty="0"/>
          </a:p>
        </p:txBody>
      </p:sp>
      <p:pic>
        <p:nvPicPr>
          <p:cNvPr id="5" name="Picture 1043" descr="C:\Documents and Settings\Mark Smith\My Documents\Funding ISTM\EPSRC\Bridging the Gaps\ISTM-EPSAM application 2007\Sandpit meeting Lakes Sept 2008\IMG_31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073524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41" descr="C:\Documents and Settings\Mark Smith\My Documents\Funding ISTM\EPSRC\Bridging the Gaps\ISTM-EPSAM application 2007\Sandpit meeting Lakes Sept 2008\IMG_3081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145532"/>
            <a:ext cx="2213992" cy="147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45" descr="C:\Documents and Settings\Mark Smith\My Documents\Funding ISTM\EPSRC\Bridging the Gaps\ISTM-EPSAM application 2007\Sandpit meeting Lakes Sept 2008\IMG_30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073524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42" descr="C:\Documents and Settings\Mark Smith\My Documents\Funding ISTM\EPSRC\Bridging the Gaps\ISTM-EPSAM application 2007\Sandpit meeting Lakes Sept 2008\IMG_3095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29766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46" descr="C:\Documents and Settings\Mark Smith\My Documents\Funding ISTM\EPSRC\Bridging the Gaps\ISTM-EPSAM application 2007\Sandpit meeting Lakes Sept 2008\IMG_3044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3145532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44" descr="C:\Documents and Settings\Mark Smith\My Documents\Funding ISTM\EPSRC\Bridging the Gaps\ISTM-EPSAM application 2007\Sandpit meeting Lakes Sept 2008\IMG_311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4153644"/>
            <a:ext cx="19442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S:\My Documents\Funding ISTM\EPSRC\Bridging the Gaps\ISTM-EPSAM application 2007\Research Retreat March 2011\photos\website\3ME_Retreat_Coniston_group_work_b_March2011_IMG_794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3968" y="4585692"/>
            <a:ext cx="2076056" cy="1038028"/>
          </a:xfrm>
          <a:prstGeom prst="rect">
            <a:avLst/>
          </a:prstGeom>
          <a:noFill/>
        </p:spPr>
      </p:pic>
      <p:pic>
        <p:nvPicPr>
          <p:cNvPr id="13" name="Picture 28" descr="3ME_Retreat_Coniston_shepherd_Catriona_Kelly_March2011_IMG_7828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72200" y="3937620"/>
            <a:ext cx="65481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S:\My Documents\Funding ISTM\EPSRC\Bridging the Gaps\ISTM-EPSAM application 2007\Sandpit meeting Anglesey 2009\3ME_logo_in_the_sand_Anglesey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00192" y="4873724"/>
            <a:ext cx="1008112" cy="672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6635080" cy="952500"/>
          </a:xfrm>
        </p:spPr>
        <p:txBody>
          <a:bodyPr/>
          <a:lstStyle/>
          <a:p>
            <a:r>
              <a:rPr lang="en-GB" dirty="0" smtClean="0"/>
              <a:t>Pilot projects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33500"/>
            <a:ext cx="8219256" cy="3771900"/>
          </a:xfrm>
        </p:spPr>
        <p:txBody>
          <a:bodyPr/>
          <a:lstStyle/>
          <a:p>
            <a:r>
              <a:rPr lang="en-GB" dirty="0" smtClean="0"/>
              <a:t>Awarded through </a:t>
            </a:r>
            <a:r>
              <a:rPr lang="en-GB" i="1" dirty="0" smtClean="0"/>
              <a:t>participation</a:t>
            </a:r>
            <a:r>
              <a:rPr lang="en-GB" dirty="0" smtClean="0"/>
              <a:t> in sandpits</a:t>
            </a:r>
          </a:p>
          <a:p>
            <a:r>
              <a:rPr lang="en-GB" dirty="0" smtClean="0"/>
              <a:t>Multi-disciplinary, involving </a:t>
            </a:r>
            <a:r>
              <a:rPr lang="en-GB" b="1" dirty="0" smtClean="0">
                <a:solidFill>
                  <a:srgbClr val="FF0000"/>
                </a:solidFill>
              </a:rPr>
              <a:t>3ME</a:t>
            </a:r>
            <a:r>
              <a:rPr lang="en-GB" dirty="0" smtClean="0"/>
              <a:t> participants</a:t>
            </a:r>
          </a:p>
          <a:p>
            <a:r>
              <a:rPr lang="en-GB" dirty="0" smtClean="0"/>
              <a:t>Allocated through a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sz="1600" dirty="0" smtClean="0"/>
          </a:p>
          <a:p>
            <a:r>
              <a:rPr lang="en-GB" dirty="0" smtClean="0"/>
              <a:t>15-20 pump-primed projects, average £5,000.</a:t>
            </a:r>
            <a:endParaRPr lang="en-GB" dirty="0"/>
          </a:p>
        </p:txBody>
      </p:sp>
      <p:pic>
        <p:nvPicPr>
          <p:cNvPr id="5" name="Picture 19" descr="C:\Documents and Settings\Mark Smith\My Documents\Funding ISTM\EPSRC\Bridging the Gaps\ISTM-EPSAM application 2007\Sandpit meeting Lakes Sept 2008\Dragons Den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497460"/>
            <a:ext cx="3240360" cy="207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6635080" cy="952500"/>
          </a:xfrm>
        </p:spPr>
        <p:txBody>
          <a:bodyPr/>
          <a:lstStyle/>
          <a:p>
            <a:r>
              <a:rPr lang="en-GB" dirty="0" smtClean="0"/>
              <a:t>“Back to Back” Seminars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900"/>
          </a:xfrm>
        </p:spPr>
        <p:txBody>
          <a:bodyPr/>
          <a:lstStyle/>
          <a:p>
            <a:r>
              <a:rPr lang="en-GB" dirty="0" smtClean="0"/>
              <a:t>A single subject or problem tackled in two 40 minute talks by researchers from different disciplines, followed by extended discussion. </a:t>
            </a:r>
            <a:r>
              <a:rPr lang="en-GB" dirty="0" err="1" smtClean="0"/>
              <a:t>eg</a:t>
            </a:r>
            <a:endParaRPr lang="en-GB" dirty="0" smtClean="0"/>
          </a:p>
          <a:p>
            <a:pPr lvl="1"/>
            <a:r>
              <a:rPr lang="en-GB" sz="2000" dirty="0" smtClean="0"/>
              <a:t>Prof </a:t>
            </a:r>
            <a:r>
              <a:rPr lang="en-GB" sz="2000" dirty="0" err="1" smtClean="0"/>
              <a:t>Patrik</a:t>
            </a:r>
            <a:r>
              <a:rPr lang="en-GB" sz="2000" dirty="0" smtClean="0"/>
              <a:t> </a:t>
            </a:r>
            <a:r>
              <a:rPr lang="en-GB" sz="2000" dirty="0" err="1" smtClean="0"/>
              <a:t>Spanel</a:t>
            </a:r>
            <a:r>
              <a:rPr lang="en-GB" sz="2000" dirty="0" smtClean="0"/>
              <a:t> (</a:t>
            </a:r>
            <a:r>
              <a:rPr lang="en-GB" sz="2000" dirty="0" err="1" smtClean="0"/>
              <a:t>Keele</a:t>
            </a:r>
            <a:r>
              <a:rPr lang="en-GB" sz="2000" dirty="0" smtClean="0"/>
              <a:t>/Prague) : </a:t>
            </a:r>
            <a:r>
              <a:rPr lang="en-GB" sz="2000" i="1" dirty="0" smtClean="0"/>
              <a:t>Methane as a diagnostic in the breath of patients</a:t>
            </a:r>
          </a:p>
          <a:p>
            <a:pPr lvl="1"/>
            <a:r>
              <a:rPr lang="en-GB" sz="2000" dirty="0" smtClean="0"/>
              <a:t>Prof </a:t>
            </a:r>
            <a:r>
              <a:rPr lang="en-GB" sz="2000" dirty="0" err="1" smtClean="0"/>
              <a:t>Euan</a:t>
            </a:r>
            <a:r>
              <a:rPr lang="en-GB" sz="2000" dirty="0" smtClean="0"/>
              <a:t> </a:t>
            </a:r>
            <a:r>
              <a:rPr lang="en-GB" sz="2000" dirty="0" err="1" smtClean="0"/>
              <a:t>Nisbet</a:t>
            </a:r>
            <a:r>
              <a:rPr lang="en-GB" sz="2000" dirty="0" smtClean="0"/>
              <a:t> (Royal Holloway) : ‘</a:t>
            </a:r>
            <a:r>
              <a:rPr lang="en-GB" sz="2000" i="1" dirty="0" smtClean="0"/>
              <a:t>Atmospheric methane – the quiet giant’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6" name="Picture 4" descr="C:\Users\Alicia\Pictures\Dr_Mark_David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009628"/>
            <a:ext cx="2203798" cy="146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S:\My Documents\Funding ISTM\EPSRC\Bridging the Gaps\ISTM-EPSAM application 2007\Seminar Series\Oct 2009\Dr_Patrik_Spanel_Dr_Euan_Nisbet_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97660"/>
            <a:ext cx="161892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S:\My Documents\Funding ISTM\EPSRC\Bridging the Gaps\ISTM-EPSAM application 2007\Seminar Series\Feb 2009\Dr_Ying_Yang_and Dr_Federico_Sabi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441676"/>
            <a:ext cx="1640460" cy="1093641"/>
          </a:xfrm>
          <a:prstGeom prst="rect">
            <a:avLst/>
          </a:prstGeom>
          <a:noFill/>
        </p:spPr>
      </p:pic>
      <p:pic>
        <p:nvPicPr>
          <p:cNvPr id="3076" name="Picture 4" descr="S:\My Documents\Funding ISTM\EPSRC\Bridging the Gaps\ISTM-EPSAM application 2007\Seminar Series\Oct 2009\Dr_Patrik_Spanel_speaking_s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297660"/>
            <a:ext cx="1921396" cy="1280931"/>
          </a:xfrm>
          <a:prstGeom prst="rect">
            <a:avLst/>
          </a:prstGeom>
          <a:noFill/>
        </p:spPr>
      </p:pic>
      <p:pic>
        <p:nvPicPr>
          <p:cNvPr id="3075" name="Picture 3" descr="S:\My Documents\Funding ISTM\EPSRC\Bridging the Gaps\ISTM-EPSAM application 2007\Seminar Series\Oct 2010\Prof_John_King_Prof_Graham_Rogerson_3ME_Seminar_Oct2010_300x2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4009628"/>
            <a:ext cx="1356742" cy="904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6635080" cy="952500"/>
          </a:xfrm>
        </p:spPr>
        <p:txBody>
          <a:bodyPr/>
          <a:lstStyle/>
          <a:p>
            <a:r>
              <a:rPr lang="en-GB" dirty="0" smtClean="0"/>
              <a:t>Shaping the </a:t>
            </a:r>
            <a:r>
              <a:rPr lang="en-GB" dirty="0" smtClean="0">
                <a:solidFill>
                  <a:srgbClr val="FF0000"/>
                </a:solidFill>
              </a:rPr>
              <a:t>3ME Initiative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900"/>
          </a:xfrm>
        </p:spPr>
        <p:txBody>
          <a:bodyPr/>
          <a:lstStyle/>
          <a:p>
            <a:r>
              <a:rPr lang="en-GB" dirty="0" smtClean="0"/>
              <a:t>The role of the 3ME Initiative Steering Group in designing the funded activities, reflecting on their success and responding to changing demand was crucial. </a:t>
            </a:r>
          </a:p>
          <a:p>
            <a:r>
              <a:rPr lang="en-GB" dirty="0" smtClean="0"/>
              <a:t>Not all mechanisms put forward in the original proposal to EPSRC proved to be successful, </a:t>
            </a:r>
            <a:r>
              <a:rPr lang="en-GB" dirty="0" err="1" smtClean="0"/>
              <a:t>eg</a:t>
            </a:r>
            <a:r>
              <a:rPr lang="en-GB" dirty="0" smtClean="0"/>
              <a:t> an online industry forum was not implemented. 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6635080" cy="952500"/>
          </a:xfrm>
        </p:spPr>
        <p:txBody>
          <a:bodyPr/>
          <a:lstStyle/>
          <a:p>
            <a:r>
              <a:rPr lang="en-GB" dirty="0" smtClean="0"/>
              <a:t>The positive outcomes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201316"/>
            <a:ext cx="8229600" cy="3771900"/>
          </a:xfrm>
        </p:spPr>
        <p:txBody>
          <a:bodyPr/>
          <a:lstStyle/>
          <a:p>
            <a:r>
              <a:rPr lang="en-GB" dirty="0" smtClean="0"/>
              <a:t>Achievements: </a:t>
            </a:r>
            <a:r>
              <a:rPr lang="en-GB" sz="2800" dirty="0" smtClean="0"/>
              <a:t>publications, grants,  personal links </a:t>
            </a:r>
          </a:p>
          <a:p>
            <a:r>
              <a:rPr lang="en-GB" dirty="0" smtClean="0"/>
              <a:t>Longer term positive effects: </a:t>
            </a:r>
            <a:r>
              <a:rPr lang="en-GB" sz="2800" dirty="0" smtClean="0"/>
              <a:t>new </a:t>
            </a:r>
            <a:r>
              <a:rPr lang="en-GB" sz="2800" dirty="0" err="1" smtClean="0"/>
              <a:t>Keele</a:t>
            </a:r>
            <a:r>
              <a:rPr lang="en-GB" sz="2800" dirty="0" smtClean="0"/>
              <a:t>-based interdisciplinary activities, now expanded to cover Humanities &amp; Social Sciences for a further year, with additional EPSRC and MRC funds. </a:t>
            </a:r>
            <a:r>
              <a:rPr lang="en-GB" sz="2800" dirty="0" err="1" smtClean="0"/>
              <a:t>Eg</a:t>
            </a:r>
            <a:r>
              <a:rPr lang="en-GB" sz="2800" dirty="0" smtClean="0"/>
              <a:t>. </a:t>
            </a:r>
            <a:r>
              <a:rPr lang="en-GB" sz="2800" dirty="0" err="1" smtClean="0"/>
              <a:t>Keele</a:t>
            </a:r>
            <a:r>
              <a:rPr lang="en-GB" sz="2800" dirty="0" smtClean="0"/>
              <a:t> Law and Ethics groups in a network lunch meeting with Human Biomedical/ Regenerative Medicine. </a:t>
            </a:r>
            <a:endParaRPr lang="en-GB" sz="2800" dirty="0"/>
          </a:p>
        </p:txBody>
      </p:sp>
      <p:pic>
        <p:nvPicPr>
          <p:cNvPr id="5" name="Picture 20" descr="Angeliki_Fouriki_Ying_Yang_3ME_Poster_winners_July2011_300x2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513684"/>
            <a:ext cx="1440160" cy="10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7" descr="3ME_Retreat_Coniston_PhD_students_March2011_IMG_796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585692"/>
            <a:ext cx="15153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9" descr="3ME_Retreat_Coniston_Neil_Telling_March2011_IMG_784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513684"/>
            <a:ext cx="1152128" cy="92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6" descr="3ME_Retreat_Coniston_group_work_a_March2011_IMG_789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585692"/>
            <a:ext cx="172819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S:\My Documents\External research organisations\ARMA\2010 Manchester Conference\MRC_appl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4153644"/>
            <a:ext cx="1281318" cy="792088"/>
          </a:xfrm>
          <a:prstGeom prst="rect">
            <a:avLst/>
          </a:prstGeom>
          <a:noFill/>
        </p:spPr>
      </p:pic>
      <p:pic>
        <p:nvPicPr>
          <p:cNvPr id="5125" name="Picture 5" descr="S:\My Documents\Website ISTM CMS\Media content\events images\2012\BTG_Networking_Lunch_30April2012_Keele_IMG_0039_700x2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4873724"/>
            <a:ext cx="2088232" cy="59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len-ALL"/>
          <p:cNvPicPr preferRelativeResize="0">
            <a:picLocks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657615"/>
            <a:ext cx="28956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1" descr="bab-ALL"/>
          <p:cNvPicPr preferRelativeResize="0">
            <a:picLocks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8775" y="1651000"/>
            <a:ext cx="28956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2" descr="bab-st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9413" y="272521"/>
            <a:ext cx="16002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3" descr="bab-2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5288" y="4164542"/>
            <a:ext cx="16002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4" descr="len-st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0950" y="277813"/>
            <a:ext cx="16002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5" descr="len-2-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20950" y="4172479"/>
            <a:ext cx="16002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WordArt 16"/>
          <p:cNvSpPr>
            <a:spLocks noChangeArrowheads="1" noChangeShapeType="1" noTextEdit="1"/>
          </p:cNvSpPr>
          <p:nvPr/>
        </p:nvSpPr>
        <p:spPr bwMode="auto">
          <a:xfrm>
            <a:off x="5029201" y="762000"/>
            <a:ext cx="790575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 spc="48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Start</a:t>
            </a:r>
          </a:p>
        </p:txBody>
      </p:sp>
      <p:sp>
        <p:nvSpPr>
          <p:cNvPr id="11273" name="WordArt 17"/>
          <p:cNvSpPr>
            <a:spLocks noChangeArrowheads="1" noChangeShapeType="1" noTextEdit="1"/>
          </p:cNvSpPr>
          <p:nvPr/>
        </p:nvSpPr>
        <p:spPr bwMode="auto">
          <a:xfrm>
            <a:off x="5029201" y="4699000"/>
            <a:ext cx="790575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 spc="48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End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79512" y="3217540"/>
            <a:ext cx="22322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i="1" dirty="0">
                <a:latin typeface="Tahoma" pitchFamily="34" charset="0"/>
                <a:cs typeface="Tahoma" pitchFamily="34" charset="0"/>
              </a:rPr>
              <a:t>Collaboration between</a:t>
            </a:r>
          </a:p>
          <a:p>
            <a:r>
              <a:rPr lang="en-GB" sz="2000" i="1" dirty="0" smtClean="0">
                <a:latin typeface="Tahoma" pitchFamily="34" charset="0"/>
                <a:cs typeface="Tahoma" pitchFamily="34" charset="0"/>
              </a:rPr>
              <a:t>Orthopaedics, Computer Science </a:t>
            </a:r>
            <a:r>
              <a:rPr lang="en-GB" sz="2000" i="1" dirty="0">
                <a:latin typeface="Tahoma" pitchFamily="34" charset="0"/>
                <a:cs typeface="Tahoma" pitchFamily="34" charset="0"/>
              </a:rPr>
              <a:t>and </a:t>
            </a:r>
            <a:r>
              <a:rPr lang="en-GB" sz="2000" i="1" dirty="0" smtClean="0">
                <a:latin typeface="Tahoma" pitchFamily="34" charset="0"/>
                <a:cs typeface="Tahoma" pitchFamily="34" charset="0"/>
              </a:rPr>
              <a:t>Geophysics</a:t>
            </a:r>
            <a:endParaRPr lang="en-GB" sz="2000" i="1" dirty="0">
              <a:latin typeface="Tahoma" pitchFamily="34" charset="0"/>
              <a:cs typeface="Tahoma" pitchFamily="34" charset="0"/>
            </a:endParaRPr>
          </a:p>
          <a:p>
            <a:r>
              <a:rPr lang="en-GB" dirty="0">
                <a:latin typeface="Tahoma" pitchFamily="34" charset="0"/>
                <a:cs typeface="Tahoma" pitchFamily="34" charset="0"/>
              </a:rPr>
              <a:t> - </a:t>
            </a:r>
            <a:r>
              <a:rPr lang="en-GB" sz="2000" i="1" dirty="0" smtClean="0">
                <a:latin typeface="Tahoma" pitchFamily="34" charset="0"/>
                <a:cs typeface="Tahoma" pitchFamily="34" charset="0"/>
              </a:rPr>
              <a:t>a 6 </a:t>
            </a:r>
            <a:r>
              <a:rPr lang="en-GB" sz="2000" i="1" dirty="0">
                <a:latin typeface="Tahoma" pitchFamily="34" charset="0"/>
                <a:cs typeface="Tahoma" pitchFamily="34" charset="0"/>
              </a:rPr>
              <a:t>week funded </a:t>
            </a:r>
            <a:r>
              <a:rPr lang="en-GB" sz="2000" i="1" dirty="0" smtClean="0">
                <a:latin typeface="Tahoma" pitchFamily="34" charset="0"/>
                <a:cs typeface="Tahoma" pitchFamily="34" charset="0"/>
              </a:rPr>
              <a:t>project</a:t>
            </a:r>
            <a:endParaRPr lang="en-GB" sz="2000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" y="216959"/>
            <a:ext cx="2519363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Sandpit Project </a:t>
            </a:r>
            <a:r>
              <a:rPr lang="en-GB" sz="36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  <a:r>
              <a:rPr lang="en-GB" sz="3600" b="1" i="1" dirty="0" smtClean="0">
                <a:solidFill>
                  <a:srgbClr val="FF0000"/>
                </a:solidFill>
              </a:rPr>
              <a:t>         </a:t>
            </a:r>
            <a:r>
              <a:rPr lang="en-GB" b="1" i="1" dirty="0" smtClean="0"/>
              <a:t>‘</a:t>
            </a:r>
            <a:r>
              <a:rPr lang="en-GB" b="1" i="1" dirty="0"/>
              <a:t>FACE’</a:t>
            </a:r>
          </a:p>
          <a:p>
            <a:pPr algn="ctr">
              <a:defRPr/>
            </a:pPr>
            <a:r>
              <a:rPr lang="en-GB" b="1" i="1" dirty="0"/>
              <a:t>Fractal analysis </a:t>
            </a:r>
          </a:p>
          <a:p>
            <a:pPr algn="ctr">
              <a:defRPr/>
            </a:pPr>
            <a:r>
              <a:rPr lang="en-GB" b="1" i="1" dirty="0"/>
              <a:t>in clinical cell therapies</a:t>
            </a:r>
          </a:p>
        </p:txBody>
      </p:sp>
      <p:pic>
        <p:nvPicPr>
          <p:cNvPr id="13" name="Picture 1041" descr="C:\Documents and Settings\Mark Smith\My Documents\Funding ISTM\EPSRC\Bridging the Gaps\ISTM-EPSAM application 2007\Sandpit meeting Lakes Sept 2008\IMG_3081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2281436"/>
            <a:ext cx="118813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67544" y="409228"/>
            <a:ext cx="8229600" cy="1224136"/>
          </a:xfrm>
        </p:spPr>
        <p:txBody>
          <a:bodyPr/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Sandpit project… </a:t>
            </a:r>
            <a:r>
              <a:rPr lang="en-US" sz="3600" i="1" dirty="0" smtClean="0"/>
              <a:t>Cell </a:t>
            </a:r>
            <a:r>
              <a:rPr lang="en-US" sz="3600" i="1" dirty="0" err="1" smtClean="0"/>
              <a:t>behaviour</a:t>
            </a:r>
            <a:r>
              <a:rPr lang="en-US" sz="3600" i="1" dirty="0" smtClean="0"/>
              <a:t> analysis</a:t>
            </a:r>
            <a:br>
              <a:rPr lang="en-US" sz="3600" i="1" dirty="0" smtClean="0"/>
            </a:br>
            <a:r>
              <a:rPr lang="en-US" sz="3600" i="1" dirty="0" smtClean="0"/>
              <a:t>ex. Guiding cells using </a:t>
            </a:r>
            <a:r>
              <a:rPr lang="en-US" sz="3600" i="1" dirty="0" err="1" smtClean="0"/>
              <a:t>fibres</a:t>
            </a:r>
            <a:endParaRPr lang="en-US" sz="3600" i="1" dirty="0" smtClean="0"/>
          </a:p>
        </p:txBody>
      </p:sp>
      <p:pic>
        <p:nvPicPr>
          <p:cNvPr id="5" name="520 images 3mpi 20fps compressed2.mpeg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3851" y="2137834"/>
            <a:ext cx="3902075" cy="2438136"/>
          </a:xfrm>
        </p:spPr>
      </p:pic>
      <p:pic>
        <p:nvPicPr>
          <p:cNvPr id="6" name="10% serum culture, exposre to magnetic field.wmv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572001" y="2137834"/>
            <a:ext cx="3960813" cy="2468563"/>
          </a:xfrm>
        </p:spPr>
      </p:pic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2339975" y="4777053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i="1" dirty="0">
                <a:latin typeface="Tahoma" pitchFamily="34" charset="0"/>
                <a:cs typeface="Tahoma" pitchFamily="34" charset="0"/>
              </a:rPr>
              <a:t>Follow on </a:t>
            </a:r>
            <a:r>
              <a:rPr lang="en-GB" i="1" dirty="0" smtClean="0">
                <a:latin typeface="Tahoma" pitchFamily="34" charset="0"/>
                <a:cs typeface="Tahoma" pitchFamily="34" charset="0"/>
              </a:rPr>
              <a:t>collaborations with </a:t>
            </a:r>
            <a:r>
              <a:rPr lang="en-GB" i="1" dirty="0">
                <a:latin typeface="Tahoma" pitchFamily="34" charset="0"/>
                <a:cs typeface="Tahoma" pitchFamily="34" charset="0"/>
              </a:rPr>
              <a:t>industry – Cell IQ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6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6635080" cy="952500"/>
          </a:xfrm>
        </p:spPr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Gaps to be bridged: disciplines, departments, 				culture, geography</a:t>
            </a:r>
          </a:p>
          <a:p>
            <a:r>
              <a:rPr lang="en-GB" dirty="0" smtClean="0"/>
              <a:t>Bridging the Gaps:  Modelling Methods for 			         Medical Engineering </a:t>
            </a:r>
            <a:r>
              <a:rPr lang="en-GB" dirty="0" smtClean="0">
                <a:solidFill>
                  <a:srgbClr val="FF0000"/>
                </a:solidFill>
              </a:rPr>
              <a:t>(3ME)</a:t>
            </a:r>
          </a:p>
          <a:p>
            <a:pPr>
              <a:buNone/>
            </a:pPr>
            <a:r>
              <a:rPr lang="en-GB" sz="2800" dirty="0" smtClean="0"/>
              <a:t>		Practical methods to encourage collaboration</a:t>
            </a:r>
          </a:p>
          <a:p>
            <a:pPr>
              <a:buNone/>
            </a:pPr>
            <a:r>
              <a:rPr lang="en-GB" sz="2800" dirty="0" smtClean="0"/>
              <a:t>			… what worked and what didn’t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251520" y="1561356"/>
            <a:ext cx="4114800" cy="28623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GB" dirty="0">
                <a:latin typeface="Tahoma" pitchFamily="34" charset="0"/>
                <a:cs typeface="Tahoma" pitchFamily="34" charset="0"/>
              </a:rPr>
              <a:t>A geophysicist discipline hopping into the tissue engineering arena.  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GB" dirty="0">
                <a:latin typeface="Tahoma" pitchFamily="34" charset="0"/>
                <a:cs typeface="Tahoma" pitchFamily="34" charset="0"/>
              </a:rPr>
              <a:t>Utilising his electromagnetic modelling skills for research into cell stimulation in bio-reactors.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GB" i="1" dirty="0">
                <a:latin typeface="Tahoma" pitchFamily="34" charset="0"/>
                <a:cs typeface="Tahoma" pitchFamily="34" charset="0"/>
              </a:rPr>
              <a:t>“a valuable and unique opportunity to experience and develop research in a new discipline – extremely rewarding and very enjoyable”  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4953000" y="889000"/>
          <a:ext cx="3703638" cy="2197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PHOTO-PAINT" r:id="rId3" imgW="11161905" imgH="8409524" progId="">
                  <p:embed/>
                </p:oleObj>
              </mc:Choice>
              <mc:Fallback>
                <p:oleObj name="PHOTO-PAINT" r:id="rId3" imgW="11161905" imgH="8409524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464"/>
                      <a:stretch>
                        <a:fillRect/>
                      </a:stretch>
                    </p:blipFill>
                    <p:spPr bwMode="auto">
                      <a:xfrm>
                        <a:off x="4953000" y="889000"/>
                        <a:ext cx="3703638" cy="219736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52400" y="190500"/>
            <a:ext cx="5029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Researcher </a:t>
            </a:r>
            <a:r>
              <a:rPr lang="en-GB" sz="28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in Residence</a:t>
            </a:r>
            <a:r>
              <a:rPr lang="en-GB" sz="28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… </a:t>
            </a:r>
          </a:p>
          <a:p>
            <a:pPr>
              <a:spcBef>
                <a:spcPct val="50000"/>
              </a:spcBef>
              <a:defRPr/>
            </a:pPr>
            <a:r>
              <a:rPr lang="en-GB" sz="28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Nigel Cassidy</a:t>
            </a:r>
            <a:endParaRPr lang="en-GB" sz="2800" b="1" i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4953000" y="3344334"/>
          <a:ext cx="3733800" cy="210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PHOTO-PAINT" r:id="rId5" imgW="3361905" imgH="2809524" progId="">
                  <p:embed/>
                </p:oleObj>
              </mc:Choice>
              <mc:Fallback>
                <p:oleObj name="PHOTO-PAINT" r:id="rId5" imgW="3361905" imgH="2809524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344334"/>
                        <a:ext cx="3733800" cy="21034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105400" y="3365500"/>
            <a:ext cx="342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Finite-element modelling of NdFeB magnetic array elements</a:t>
            </a:r>
            <a:r>
              <a:rPr lang="en-GB" sz="1400" b="1">
                <a:latin typeface="Tahoma" pitchFamily="34" charset="0"/>
                <a:cs typeface="Tahoma" pitchFamily="34" charset="0"/>
              </a:rPr>
              <a:t>.</a:t>
            </a:r>
            <a:endParaRPr lang="en-GB" sz="1000" b="1">
              <a:latin typeface="Arial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800600" y="381000"/>
            <a:ext cx="403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Finite-difference modelling used for the design of electrical stimuli in bio-reactors</a:t>
            </a:r>
            <a:endParaRPr lang="en-GB" sz="14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6635080" cy="952500"/>
          </a:xfrm>
        </p:spPr>
        <p:txBody>
          <a:bodyPr/>
          <a:lstStyle/>
          <a:p>
            <a:r>
              <a:rPr lang="en-GB" dirty="0" smtClean="0"/>
              <a:t>Connectivity to new grants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EPSRC Doctoral Training Centre in </a:t>
            </a:r>
            <a:r>
              <a:rPr lang="en-GB" sz="2800" dirty="0" err="1" smtClean="0"/>
              <a:t>Reg</a:t>
            </a:r>
            <a:r>
              <a:rPr lang="en-GB" sz="2800" dirty="0" smtClean="0"/>
              <a:t> Med </a:t>
            </a:r>
          </a:p>
          <a:p>
            <a:pPr>
              <a:buNone/>
            </a:pPr>
            <a:r>
              <a:rPr lang="en-GB" sz="2400" dirty="0" smtClean="0"/>
              <a:t>	 - PhD summer school: first year 6 week projects </a:t>
            </a:r>
          </a:p>
          <a:p>
            <a:r>
              <a:rPr lang="en-GB" sz="2800" dirty="0" smtClean="0"/>
              <a:t>EPSRC “</a:t>
            </a:r>
            <a:r>
              <a:rPr lang="en-GB" sz="2800" dirty="0" err="1" smtClean="0"/>
              <a:t>Creativity@Home</a:t>
            </a:r>
            <a:r>
              <a:rPr lang="en-GB" sz="2800" dirty="0" smtClean="0"/>
              <a:t>” scheme workshop </a:t>
            </a:r>
          </a:p>
          <a:p>
            <a:r>
              <a:rPr lang="en-GB" sz="2800" dirty="0" smtClean="0"/>
              <a:t>BBSRC Modular Training for Industry Programme</a:t>
            </a:r>
          </a:p>
          <a:p>
            <a:r>
              <a:rPr lang="en-GB" sz="2800" dirty="0" smtClean="0"/>
              <a:t>Links to EU FP7 IRSES exchange programmes with China and Network of Excellence EXPERTISSUES </a:t>
            </a:r>
          </a:p>
          <a:p>
            <a:r>
              <a:rPr lang="en-GB" sz="2800" dirty="0" smtClean="0"/>
              <a:t>EPSRC Centre in Manufacturing of Regenerative Medicine – Metrology.</a:t>
            </a:r>
          </a:p>
          <a:p>
            <a:endParaRPr lang="en-GB" sz="2800" dirty="0"/>
          </a:p>
        </p:txBody>
      </p:sp>
      <p:pic>
        <p:nvPicPr>
          <p:cNvPr id="4" name="Picture 7" descr="MonkeyForestMeeting2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993404"/>
            <a:ext cx="1223814" cy="83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5" descr="3ME_Retreat_Coniston_PGR_journal_club_March2011_IMG_797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345332"/>
            <a:ext cx="111601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6635080" cy="952500"/>
          </a:xfrm>
        </p:spPr>
        <p:txBody>
          <a:bodyPr/>
          <a:lstStyle/>
          <a:p>
            <a:r>
              <a:rPr lang="en-GB" dirty="0" smtClean="0"/>
              <a:t>Thank you for listening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90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Acknowledgements: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3ME</a:t>
            </a:r>
            <a:r>
              <a:rPr lang="en-GB" sz="2400" dirty="0" smtClean="0"/>
              <a:t> Steering Group: Prof Alicia El </a:t>
            </a:r>
            <a:r>
              <a:rPr lang="en-GB" sz="2400" dirty="0" err="1" smtClean="0"/>
              <a:t>Haj</a:t>
            </a:r>
            <a:r>
              <a:rPr lang="en-GB" sz="2400" dirty="0" smtClean="0"/>
              <a:t>, Prof Jon Dobson, Prof Peter Styles Prof Graham </a:t>
            </a:r>
            <a:r>
              <a:rPr lang="en-GB" sz="2400" dirty="0" err="1" smtClean="0"/>
              <a:t>Rogerson</a:t>
            </a:r>
            <a:r>
              <a:rPr lang="en-GB" sz="2400" dirty="0" smtClean="0"/>
              <a:t> (the 4 Co-investigators), Mark Smith, Pauline Weston.</a:t>
            </a:r>
          </a:p>
          <a:p>
            <a:r>
              <a:rPr lang="en-GB" sz="2400" dirty="0" smtClean="0"/>
              <a:t>Researchers in Residence and the sandpit participants </a:t>
            </a:r>
          </a:p>
          <a:p>
            <a:r>
              <a:rPr lang="en-GB" sz="2400" dirty="0" smtClean="0"/>
              <a:t>Facilitators, support staff: Paula Marsh, Maria </a:t>
            </a:r>
            <a:r>
              <a:rPr lang="en-GB" sz="2400" dirty="0" err="1" smtClean="0"/>
              <a:t>Kyriacou</a:t>
            </a:r>
            <a:endParaRPr lang="en-GB" sz="2400" dirty="0" smtClean="0"/>
          </a:p>
          <a:p>
            <a:r>
              <a:rPr lang="en-GB" sz="2400" dirty="0" err="1" smtClean="0"/>
              <a:t>Funders</a:t>
            </a:r>
            <a:r>
              <a:rPr lang="en-GB" sz="2400" dirty="0" smtClean="0"/>
              <a:t>: EPSRC, </a:t>
            </a:r>
            <a:r>
              <a:rPr lang="en-GB" sz="2400" dirty="0" err="1" smtClean="0"/>
              <a:t>Keele</a:t>
            </a:r>
            <a:r>
              <a:rPr lang="en-GB" sz="2400" dirty="0" smtClean="0"/>
              <a:t>, MRC</a:t>
            </a:r>
          </a:p>
          <a:p>
            <a:pPr>
              <a:buNone/>
            </a:pPr>
            <a:r>
              <a:rPr lang="en-GB" dirty="0" smtClean="0"/>
              <a:t>Our </a:t>
            </a:r>
            <a:r>
              <a:rPr lang="en-GB" dirty="0" err="1" smtClean="0"/>
              <a:t>BtG</a:t>
            </a:r>
            <a:r>
              <a:rPr lang="en-GB" dirty="0" smtClean="0"/>
              <a:t> website: </a:t>
            </a:r>
            <a:r>
              <a:rPr lang="en-GB" sz="2400" dirty="0" smtClean="0">
                <a:hlinkClick r:id="rId3"/>
              </a:rPr>
              <a:t>http://www.keele.ac.uk/bridging-the-gaps</a:t>
            </a:r>
            <a:endParaRPr lang="en-GB" sz="2400" dirty="0" smtClean="0"/>
          </a:p>
          <a:p>
            <a:pPr>
              <a:buNone/>
            </a:pPr>
            <a:endParaRPr lang="en-GB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347048" cy="1116732"/>
          </a:xfrm>
        </p:spPr>
        <p:txBody>
          <a:bodyPr/>
          <a:lstStyle/>
          <a:p>
            <a:r>
              <a:rPr lang="en-GB" sz="3600" dirty="0" err="1" smtClean="0"/>
              <a:t>Keele</a:t>
            </a:r>
            <a:r>
              <a:rPr lang="en-GB" sz="3600" dirty="0" smtClean="0"/>
              <a:t>:  multi-disciplinary since it   was founded in 1949</a:t>
            </a:r>
            <a:endParaRPr lang="en-GB" sz="3600" dirty="0"/>
          </a:p>
        </p:txBody>
      </p:sp>
      <p:pic>
        <p:nvPicPr>
          <p:cNvPr id="3" name="Picture 2" descr="map_d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3554537"/>
            <a:ext cx="1096516" cy="18202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47297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campus-based university with dual-honours degrees and research in science, social science and humanities. PG Medicine courses from mid 1970s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347048" cy="1116732"/>
          </a:xfrm>
        </p:spPr>
        <p:txBody>
          <a:bodyPr/>
          <a:lstStyle/>
          <a:p>
            <a:r>
              <a:rPr lang="en-GB" sz="3600" dirty="0" smtClean="0"/>
              <a:t>Research Institute for Science &amp; Technology in Medicine (ISTM)</a:t>
            </a:r>
            <a:endParaRPr lang="en-GB" sz="3600" dirty="0"/>
          </a:p>
        </p:txBody>
      </p:sp>
      <p:pic>
        <p:nvPicPr>
          <p:cNvPr id="4" name="Picture 1034" descr="C:\Documents and Settings\Mark Smith\My Documents\Publicity and External Relations ISTM\Guy_Hilton_Research_Centre_exteri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68157"/>
            <a:ext cx="4320480" cy="127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http://t2.gstatic.com/images?q=tbn:EaTiU3UMrnApiM:http://www.doctorjob.com.my/localnews/images/imu/2007042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1345332"/>
            <a:ext cx="11726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apexwiringsolutions.co.uk/images/image-2-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3" y="3937620"/>
            <a:ext cx="2247674" cy="149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www3.shropshire-cc.gov.uk/roots/images/med_f37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4153644"/>
            <a:ext cx="1872208" cy="128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835696" y="5161756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Guy Hilton Research Centre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5161756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RJ&amp;AH Orthopaedic Hospital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8344" y="2281436"/>
            <a:ext cx="1224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 smtClean="0">
                <a:solidFill>
                  <a:schemeClr val="bg1"/>
                </a:solidFill>
              </a:rPr>
              <a:t>Keele</a:t>
            </a:r>
            <a:r>
              <a:rPr lang="en-GB" sz="900" dirty="0" smtClean="0">
                <a:solidFill>
                  <a:schemeClr val="bg1"/>
                </a:solidFill>
              </a:rPr>
              <a:t> Medical School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2240" y="3937620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University Hospital of North Staffordshire </a:t>
            </a:r>
          </a:p>
          <a:p>
            <a:r>
              <a:rPr lang="en-GB" sz="1400" dirty="0" smtClean="0"/>
              <a:t>              (PFI development)</a:t>
            </a:r>
            <a:endParaRPr lang="en-GB" sz="1400" dirty="0"/>
          </a:p>
        </p:txBody>
      </p:sp>
      <p:pic>
        <p:nvPicPr>
          <p:cNvPr id="13" name="Picture 12" descr="NHS%20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0152" y="4297659"/>
            <a:ext cx="408045" cy="174877"/>
          </a:xfrm>
          <a:prstGeom prst="rect">
            <a:avLst/>
          </a:prstGeom>
        </p:spPr>
      </p:pic>
      <p:pic>
        <p:nvPicPr>
          <p:cNvPr id="14" name="Picture 13" descr="NHS%20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76256" y="4441676"/>
            <a:ext cx="408045" cy="174877"/>
          </a:xfrm>
          <a:prstGeom prst="rect">
            <a:avLst/>
          </a:prstGeom>
        </p:spPr>
      </p:pic>
      <p:pic>
        <p:nvPicPr>
          <p:cNvPr id="15" name="Picture 14" descr="Huxley_Buildin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2641476"/>
            <a:ext cx="1599952" cy="11499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36296" y="3505572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School of Life Sciences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560" y="141734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multidisciplinary Institute formed to underpin the new Medical School between </a:t>
            </a:r>
            <a:r>
              <a:rPr lang="en-GB" dirty="0" err="1" smtClean="0"/>
              <a:t>Keele</a:t>
            </a:r>
            <a:r>
              <a:rPr lang="en-GB" dirty="0" smtClean="0"/>
              <a:t> and Manchester.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1560" y="350557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Brings together dispersed clinical and laboratory-based researchers from different departments and cultures.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6635080" cy="952500"/>
          </a:xfrm>
        </p:spPr>
        <p:txBody>
          <a:bodyPr/>
          <a:lstStyle/>
          <a:p>
            <a:r>
              <a:rPr lang="en-GB" dirty="0" smtClean="0"/>
              <a:t>In the same room?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972272"/>
          </a:xfrm>
        </p:spPr>
        <p:txBody>
          <a:bodyPr/>
          <a:lstStyle/>
          <a:p>
            <a:r>
              <a:rPr lang="en-GB" sz="2800" dirty="0" smtClean="0"/>
              <a:t>A BBSRC/EPSRC/MRC-funded stem cell  project in 2005, led by Prof Alicia El </a:t>
            </a:r>
            <a:r>
              <a:rPr lang="en-GB" sz="2800" dirty="0" err="1" smtClean="0"/>
              <a:t>Haj</a:t>
            </a:r>
            <a:r>
              <a:rPr lang="en-GB" sz="2800" dirty="0" smtClean="0"/>
              <a:t> and involving </a:t>
            </a:r>
            <a:r>
              <a:rPr lang="en-GB" sz="2800" dirty="0" err="1" smtClean="0"/>
              <a:t>Keele</a:t>
            </a:r>
            <a:r>
              <a:rPr lang="en-GB" sz="2800" dirty="0" smtClean="0"/>
              <a:t> mathematicians, had already shown that collaborative approaches could extend research capabilities to address major biomedical questions. </a:t>
            </a:r>
          </a:p>
          <a:p>
            <a:r>
              <a:rPr lang="en-GB" sz="2800" dirty="0" smtClean="0"/>
              <a:t>There were state-of-the-art modelling and imaging techniques being developed in other fields at </a:t>
            </a:r>
            <a:r>
              <a:rPr lang="en-GB" sz="2800" dirty="0" err="1" smtClean="0"/>
              <a:t>Keele</a:t>
            </a:r>
            <a:r>
              <a:rPr lang="en-GB" sz="2800" dirty="0" smtClean="0"/>
              <a:t> that were very valuable to current biomedical projects. How could the groups be brought together?</a:t>
            </a:r>
          </a:p>
          <a:p>
            <a:endParaRPr lang="en-GB" sz="28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481236"/>
            <a:ext cx="5410944" cy="952500"/>
          </a:xfrm>
        </p:spPr>
        <p:txBody>
          <a:bodyPr/>
          <a:lstStyle/>
          <a:p>
            <a:r>
              <a:rPr lang="en-GB" b="1" dirty="0" smtClean="0"/>
              <a:t>“Bridging the Gaps”</a:t>
            </a:r>
            <a:endParaRPr lang="en-GB" b="1" dirty="0"/>
          </a:p>
        </p:txBody>
      </p:sp>
      <p:pic>
        <p:nvPicPr>
          <p:cNvPr id="5" name="Picture 4" descr="epsrc_logo_w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37220"/>
            <a:ext cx="2801888" cy="1120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1777380"/>
            <a:ext cx="813690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“Bridging the Gaps” </a:t>
            </a:r>
            <a:r>
              <a:rPr lang="en-GB" sz="2400" dirty="0" smtClean="0"/>
              <a:t>programme (</a:t>
            </a:r>
            <a:r>
              <a:rPr lang="en-GB" sz="2400" dirty="0" err="1" smtClean="0"/>
              <a:t>BtG</a:t>
            </a:r>
            <a:r>
              <a:rPr lang="en-GB" sz="2400" dirty="0" smtClean="0"/>
              <a:t>) was set up to build a cross-disciplinary culture in UK universities, and in particular to encourage very novel research ideas at the boundaries of traditional disciplines whose members would never normally meet.  Initially </a:t>
            </a:r>
            <a:r>
              <a:rPr lang="en-GB" sz="2400" dirty="0" err="1" smtClean="0"/>
              <a:t>BtG</a:t>
            </a:r>
            <a:r>
              <a:rPr lang="en-GB" sz="2400" dirty="0" smtClean="0"/>
              <a:t> funding focussed on IT based collaborations, the second and third calls for proposals gradually broadening the remit. </a:t>
            </a:r>
          </a:p>
          <a:p>
            <a:endParaRPr lang="en-GB" sz="1000" dirty="0" smtClean="0"/>
          </a:p>
          <a:p>
            <a:r>
              <a:rPr lang="en-GB" sz="2400" dirty="0" smtClean="0"/>
              <a:t>Review of </a:t>
            </a:r>
            <a:r>
              <a:rPr lang="en-GB" sz="2400" dirty="0" err="1" smtClean="0"/>
              <a:t>BtG</a:t>
            </a:r>
            <a:r>
              <a:rPr lang="en-GB" sz="2400" dirty="0" smtClean="0"/>
              <a:t>: McNeill H (2010) Evaluation of the Engineering &amp; Physical Sciences (EPSRC) Bridging the Gaps Scheme: EPSRC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6635080" cy="952500"/>
          </a:xfrm>
        </p:spPr>
        <p:txBody>
          <a:bodyPr/>
          <a:lstStyle/>
          <a:p>
            <a:r>
              <a:rPr lang="en-GB" dirty="0" smtClean="0"/>
              <a:t>An unusual combination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An idea was drawn up initially between </a:t>
            </a:r>
            <a:r>
              <a:rPr lang="en-GB" sz="2800" dirty="0" err="1" smtClean="0"/>
              <a:t>Keele’s</a:t>
            </a:r>
            <a:r>
              <a:rPr lang="en-GB" sz="2800" dirty="0" smtClean="0"/>
              <a:t> biomedical researchers and applied mathematicians. It fitted well with the objectives EPSRC had set for </a:t>
            </a:r>
            <a:r>
              <a:rPr lang="en-GB" sz="2800" dirty="0" err="1" smtClean="0"/>
              <a:t>BtG</a:t>
            </a:r>
            <a:r>
              <a:rPr lang="en-GB" sz="2800" dirty="0" smtClean="0"/>
              <a:t> and also matched the common submission of several members of the groups to RAE2008: </a:t>
            </a:r>
            <a:r>
              <a:rPr lang="en-GB" b="1" dirty="0" smtClean="0"/>
              <a:t>Modelling Methods for Medical Engineering.</a:t>
            </a:r>
          </a:p>
          <a:p>
            <a:r>
              <a:rPr lang="en-GB" sz="2800" dirty="0" smtClean="0"/>
              <a:t>Modelling techniques used by </a:t>
            </a:r>
            <a:r>
              <a:rPr lang="en-GB" sz="2800" dirty="0" err="1" smtClean="0"/>
              <a:t>Keele’s</a:t>
            </a:r>
            <a:r>
              <a:rPr lang="en-GB" sz="2800" dirty="0" smtClean="0"/>
              <a:t> geophysicists were then added, and the project presented around clinical and industrial needs in </a:t>
            </a:r>
            <a:r>
              <a:rPr lang="en-GB" sz="2800" dirty="0" err="1" smtClean="0"/>
              <a:t>biomed</a:t>
            </a:r>
            <a:r>
              <a:rPr lang="en-GB" sz="2800" dirty="0" smtClean="0"/>
              <a:t> engineering.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6635080" cy="952500"/>
          </a:xfrm>
        </p:spPr>
        <p:txBody>
          <a:bodyPr/>
          <a:lstStyle/>
          <a:p>
            <a:r>
              <a:rPr lang="en-GB" dirty="0" smtClean="0"/>
              <a:t>The initial collaboration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2713484"/>
            <a:ext cx="8363272" cy="2535932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The </a:t>
            </a:r>
            <a:r>
              <a:rPr lang="en-GB" b="1" dirty="0" smtClean="0">
                <a:solidFill>
                  <a:srgbClr val="FF0000"/>
                </a:solidFill>
              </a:rPr>
              <a:t>3ME Initiative </a:t>
            </a:r>
            <a:r>
              <a:rPr lang="en-GB" dirty="0" smtClean="0"/>
              <a:t>brought together 4 different discipline groups:</a:t>
            </a:r>
            <a:r>
              <a:rPr lang="en-GB" b="1" dirty="0" smtClean="0"/>
              <a:t> 	- biomedical engineers</a:t>
            </a:r>
            <a:br>
              <a:rPr lang="en-GB" b="1" dirty="0" smtClean="0"/>
            </a:br>
            <a:r>
              <a:rPr lang="en-GB" b="1" dirty="0" smtClean="0"/>
              <a:t>				- applied mathematicians</a:t>
            </a:r>
            <a:br>
              <a:rPr lang="en-GB" b="1" dirty="0" smtClean="0"/>
            </a:br>
            <a:r>
              <a:rPr lang="en-GB" b="1" dirty="0" smtClean="0"/>
              <a:t>				- geophysicists</a:t>
            </a:r>
            <a:br>
              <a:rPr lang="en-GB" b="1" dirty="0" smtClean="0"/>
            </a:br>
            <a:r>
              <a:rPr lang="en-GB" b="1" dirty="0" smtClean="0"/>
              <a:t>				- </a:t>
            </a:r>
            <a:r>
              <a:rPr lang="en-GB" b="1" dirty="0" err="1" smtClean="0"/>
              <a:t>clincians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pic>
        <p:nvPicPr>
          <p:cNvPr id="5" name="Picture 4" descr="3ME_header_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985292"/>
            <a:ext cx="4139952" cy="1655981"/>
          </a:xfrm>
          <a:prstGeom prst="rect">
            <a:avLst/>
          </a:prstGeom>
        </p:spPr>
      </p:pic>
      <p:pic>
        <p:nvPicPr>
          <p:cNvPr id="1026" name="Picture 2" descr="S:\My Documents\General correspondence\Publications\Interdisciplinarity conference Sheffield 2012\cartoon-doctor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201316"/>
            <a:ext cx="1080120" cy="1530170"/>
          </a:xfrm>
          <a:prstGeom prst="rect">
            <a:avLst/>
          </a:prstGeom>
          <a:noFill/>
        </p:spPr>
      </p:pic>
      <p:pic>
        <p:nvPicPr>
          <p:cNvPr id="1027" name="Picture 3" descr="S:\My Documents\General correspondence\Publications\Interdisciplinarity conference Sheffield 2012\cartoon-scientist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1201316"/>
            <a:ext cx="1152128" cy="1506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6635080" cy="952500"/>
          </a:xfrm>
        </p:spPr>
        <p:txBody>
          <a:bodyPr/>
          <a:lstStyle/>
          <a:p>
            <a:r>
              <a:rPr lang="en-GB" dirty="0" err="1" smtClean="0"/>
              <a:t>Keele’s</a:t>
            </a:r>
            <a:r>
              <a:rPr lang="en-GB" dirty="0" smtClean="0"/>
              <a:t> EPSRC </a:t>
            </a:r>
            <a:r>
              <a:rPr lang="en-GB" dirty="0" err="1" smtClean="0"/>
              <a:t>BtG</a:t>
            </a:r>
            <a:r>
              <a:rPr lang="en-GB" dirty="0" smtClean="0"/>
              <a:t> grant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65412"/>
            <a:ext cx="8229600" cy="3039988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b="1" dirty="0" smtClean="0">
                <a:solidFill>
                  <a:srgbClr val="FF0000"/>
                </a:solidFill>
              </a:rPr>
              <a:t>3ME Initiative </a:t>
            </a:r>
            <a:r>
              <a:rPr lang="en-GB" dirty="0" smtClean="0"/>
              <a:t>won its grant in the second </a:t>
            </a:r>
            <a:r>
              <a:rPr lang="en-GB" dirty="0" err="1" smtClean="0"/>
              <a:t>BtG</a:t>
            </a:r>
            <a:r>
              <a:rPr lang="en-GB" dirty="0" smtClean="0"/>
              <a:t> round, funded from April 2008 - July 2011.</a:t>
            </a:r>
          </a:p>
          <a:p>
            <a:r>
              <a:rPr lang="en-GB" dirty="0" smtClean="0"/>
              <a:t>Although it was one of the smaller scale awards, its members also took an active part in the shaping and evaluating the national programme.  </a:t>
            </a:r>
            <a:endParaRPr lang="en-GB" dirty="0"/>
          </a:p>
        </p:txBody>
      </p:sp>
      <p:pic>
        <p:nvPicPr>
          <p:cNvPr id="5" name="Picture 8" descr="straplin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7340"/>
            <a:ext cx="87503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2.0.3121"/>
  <p:tag name="PPTVERSION" val="14"/>
  <p:tag name="TPOS" val="2"/>
</p:tagLst>
</file>

<file path=ppt/theme/theme1.xml><?xml version="1.0" encoding="utf-8"?>
<a:theme xmlns:a="http://schemas.openxmlformats.org/drawingml/2006/main" name="16_10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16_10_1</Template>
  <TotalTime>415</TotalTime>
  <Words>1021</Words>
  <Application>Microsoft Office PowerPoint</Application>
  <PresentationFormat>On-screen Show (16:10)</PresentationFormat>
  <Paragraphs>112</Paragraphs>
  <Slides>22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16_10_1</vt:lpstr>
      <vt:lpstr>PHOTO-PAINT</vt:lpstr>
      <vt:lpstr>“In The Same Room” - practical methods to encourage collaboration across scientific disciplines</vt:lpstr>
      <vt:lpstr>Overview</vt:lpstr>
      <vt:lpstr>Keele:  multi-disciplinary since it   was founded in 1949</vt:lpstr>
      <vt:lpstr>Research Institute for Science &amp; Technology in Medicine (ISTM)</vt:lpstr>
      <vt:lpstr>In the same room?</vt:lpstr>
      <vt:lpstr>“Bridging the Gaps”</vt:lpstr>
      <vt:lpstr>An unusual combination</vt:lpstr>
      <vt:lpstr>The initial collaboration</vt:lpstr>
      <vt:lpstr>Keele’s EPSRC BtG grant</vt:lpstr>
      <vt:lpstr>Mechanisms used for 3ME</vt:lpstr>
      <vt:lpstr>Key Mechanisms</vt:lpstr>
      <vt:lpstr>Researchers in Residence</vt:lpstr>
      <vt:lpstr>Sandpits, Research Retreats</vt:lpstr>
      <vt:lpstr>Pilot projects</vt:lpstr>
      <vt:lpstr>“Back to Back” Seminars</vt:lpstr>
      <vt:lpstr>Shaping the 3ME Initiative</vt:lpstr>
      <vt:lpstr>The positive outcomes</vt:lpstr>
      <vt:lpstr>PowerPoint Presentation</vt:lpstr>
      <vt:lpstr>Sandpit project… Cell behaviour analysis ex. Guiding cells using fibres</vt:lpstr>
      <vt:lpstr>PowerPoint Presentation</vt:lpstr>
      <vt:lpstr>Connectivity to new grants</vt:lpstr>
      <vt:lpstr>Thank you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pma25</dc:creator>
  <cp:lastModifiedBy>KeeleUni</cp:lastModifiedBy>
  <cp:revision>62</cp:revision>
  <dcterms:created xsi:type="dcterms:W3CDTF">2012-06-08T10:47:02Z</dcterms:created>
  <dcterms:modified xsi:type="dcterms:W3CDTF">2014-10-23T08:05:59Z</dcterms:modified>
</cp:coreProperties>
</file>