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42803763" cy="30275213"/>
  <p:notesSz cx="7102475" cy="9388475"/>
  <p:embeddedFontLst>
    <p:embeddedFont>
      <p:font typeface="Comic Sans MS" panose="030F0702030302020204" pitchFamily="66" charset="0"/>
      <p:regular r:id="rId4"/>
      <p:bold r:id="rId5"/>
      <p:italic r:id="rId6"/>
      <p:boldItalic r:id="rId7"/>
    </p:embeddedFont>
    <p:embeddedFont>
      <p:font typeface="Times" panose="02020603050405020304" pitchFamily="18" charset="0"/>
      <p:regular r:id="rId8"/>
      <p:bold r:id="rId9"/>
      <p:italic r:id="rId10"/>
      <p:boldItalic r:id="rId11"/>
    </p:embeddedFont>
    <p:embeddedFont>
      <p:font typeface="Palatino Linotype" panose="02040502050505030304" pitchFamily="18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99">
          <p15:clr>
            <a:srgbClr val="A4A3A4"/>
          </p15:clr>
        </p15:guide>
        <p15:guide id="2" pos="13481">
          <p15:clr>
            <a:srgbClr val="A4A3A4"/>
          </p15:clr>
        </p15:guide>
        <p15:guide id="3" pos="8923">
          <p15:clr>
            <a:srgbClr val="A4A3A4"/>
          </p15:clr>
        </p15:guide>
        <p15:guide id="4" pos="8719">
          <p15:clr>
            <a:srgbClr val="A4A3A4"/>
          </p15:clr>
        </p15:guide>
        <p15:guide id="5" pos="531">
          <p15:clr>
            <a:srgbClr val="A4A3A4"/>
          </p15:clr>
        </p15:guide>
        <p15:guide id="6" pos="17995">
          <p15:clr>
            <a:srgbClr val="A4A3A4"/>
          </p15:clr>
        </p15:guide>
        <p15:guide id="7" pos="18358">
          <p15:clr>
            <a:srgbClr val="A4A3A4"/>
          </p15:clr>
        </p15:guide>
        <p15:guide id="8" pos="26545">
          <p15:clr>
            <a:srgbClr val="A4A3A4"/>
          </p15:clr>
        </p15:guide>
        <p15:guide id="9" orient="horz" pos="27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CC4ABE-51E0-4EBF-8E72-3F4D95F152DD}">
  <a:tblStyle styleId="{2ECC4ABE-51E0-4EBF-8E72-3F4D95F152D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" d="100"/>
          <a:sy n="14" d="100"/>
        </p:scale>
        <p:origin x="852" y="51"/>
      </p:cViewPr>
      <p:guideLst>
        <p:guide orient="horz" pos="3299"/>
        <p:guide pos="13481"/>
        <p:guide pos="8923"/>
        <p:guide pos="8719"/>
        <p:guide pos="531"/>
        <p:guide pos="17995"/>
        <p:guide pos="18358"/>
        <p:guide pos="26545"/>
        <p:guide orient="horz" pos="27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78513" cy="47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2304" y="1"/>
            <a:ext cx="3078513" cy="47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11275" y="1173163"/>
            <a:ext cx="4479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17" y="4518598"/>
            <a:ext cx="5682643" cy="36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7100"/>
            <a:ext cx="3078513" cy="47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2304" y="8917100"/>
            <a:ext cx="3078513" cy="47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652544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11275" y="1173163"/>
            <a:ext cx="4479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09917" y="4518598"/>
            <a:ext cx="5682643" cy="36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4022304" y="8917100"/>
            <a:ext cx="3078513" cy="47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5002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3209925" y="27584400"/>
            <a:ext cx="8918575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14624050" y="27584400"/>
            <a:ext cx="13555663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30675263" y="27584400"/>
            <a:ext cx="8918575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3209925" y="2690813"/>
            <a:ext cx="36383912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12319000" y="-363537"/>
            <a:ext cx="18165762" cy="3638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L="457200" marR="0" lvl="0" indent="-1155700" algn="l" rtl="0">
              <a:spcBef>
                <a:spcPts val="2920"/>
              </a:spcBef>
              <a:spcAft>
                <a:spcPts val="0"/>
              </a:spcAft>
              <a:buClr>
                <a:schemeClr val="dk1"/>
              </a:buClr>
              <a:buSzPts val="14600"/>
              <a:buFont typeface="Arial"/>
              <a:buChar char="•"/>
              <a:defRPr sz="1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041400" algn="l" rtl="0"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Arial"/>
              <a:buChar char="–"/>
              <a:defRPr sz="1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927100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Arial"/>
              <a:buChar char="•"/>
              <a:defRPr sz="1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06450" algn="l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–"/>
              <a:defRPr sz="9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06450" algn="l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9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806450" algn="l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9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06450" algn="l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9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806450" algn="l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9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806450" algn="l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9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3209925" y="27584400"/>
            <a:ext cx="8918575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14624050" y="27584400"/>
            <a:ext cx="13555663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30675263" y="27584400"/>
            <a:ext cx="8918575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22936200" y="10253663"/>
            <a:ext cx="24220488" cy="909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4668043" y="1232694"/>
            <a:ext cx="24220488" cy="271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L="457200" marR="0" lvl="0" indent="-1155700" algn="l" rtl="0">
              <a:spcBef>
                <a:spcPts val="2920"/>
              </a:spcBef>
              <a:spcAft>
                <a:spcPts val="0"/>
              </a:spcAft>
              <a:buClr>
                <a:schemeClr val="dk1"/>
              </a:buClr>
              <a:buSzPts val="14600"/>
              <a:buFont typeface="Arial"/>
              <a:buChar char="•"/>
              <a:defRPr sz="1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041400" algn="l" rtl="0"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Arial"/>
              <a:buChar char="–"/>
              <a:defRPr sz="1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927100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Arial"/>
              <a:buChar char="•"/>
              <a:defRPr sz="1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06450" algn="l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–"/>
              <a:defRPr sz="9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06450" algn="l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9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806450" algn="l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9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06450" algn="l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9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806450" algn="l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9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806450" algn="l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9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3209925" y="27584400"/>
            <a:ext cx="8918575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14624050" y="27584400"/>
            <a:ext cx="13555663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30675263" y="27584400"/>
            <a:ext cx="8918575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3209925" y="9404350"/>
            <a:ext cx="36383912" cy="64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6419850" y="17156113"/>
            <a:ext cx="29964063" cy="773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R="0" lvl="0" algn="ctr" rtl="0">
              <a:spcBef>
                <a:spcPts val="2920"/>
              </a:spcBef>
              <a:spcAft>
                <a:spcPts val="0"/>
              </a:spcAft>
              <a:buClr>
                <a:schemeClr val="dk1"/>
              </a:buClr>
              <a:buSzPts val="14600"/>
              <a:buFont typeface="Arial"/>
              <a:buNone/>
              <a:defRPr sz="1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Arial"/>
              <a:buNone/>
              <a:defRPr sz="1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Arial"/>
              <a:buNone/>
              <a:defRPr sz="1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None/>
              <a:defRPr sz="9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None/>
              <a:defRPr sz="9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None/>
              <a:defRPr sz="9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None/>
              <a:defRPr sz="9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None/>
              <a:defRPr sz="9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None/>
              <a:defRPr sz="9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3209925" y="27584400"/>
            <a:ext cx="8918575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14624050" y="27584400"/>
            <a:ext cx="13555663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30675263" y="27584400"/>
            <a:ext cx="8918575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3209925" y="2690813"/>
            <a:ext cx="36383912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3209925" y="8745538"/>
            <a:ext cx="36383912" cy="1816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L="457200" marR="0" lvl="0" indent="-1155700" algn="l" rtl="0">
              <a:spcBef>
                <a:spcPts val="2920"/>
              </a:spcBef>
              <a:spcAft>
                <a:spcPts val="0"/>
              </a:spcAft>
              <a:buClr>
                <a:schemeClr val="dk1"/>
              </a:buClr>
              <a:buSzPts val="14600"/>
              <a:buFont typeface="Arial"/>
              <a:buChar char="•"/>
              <a:defRPr sz="1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041400" algn="l" rtl="0"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Arial"/>
              <a:buChar char="–"/>
              <a:defRPr sz="1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927100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Arial"/>
              <a:buChar char="•"/>
              <a:defRPr sz="1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06450" algn="l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–"/>
              <a:defRPr sz="9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06450" algn="l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9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806450" algn="l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9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06450" algn="l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9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806450" algn="l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9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806450" algn="l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9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3209925" y="27584400"/>
            <a:ext cx="8918575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14624050" y="27584400"/>
            <a:ext cx="13555663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30675263" y="27584400"/>
            <a:ext cx="8918575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3381375" y="19454813"/>
            <a:ext cx="36382324" cy="601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3381375" y="12831763"/>
            <a:ext cx="36382324" cy="662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3209925" y="27584400"/>
            <a:ext cx="8918575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14624050" y="27584400"/>
            <a:ext cx="13555663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30675263" y="27584400"/>
            <a:ext cx="8918575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209925" y="2690813"/>
            <a:ext cx="36383912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209925" y="8745538"/>
            <a:ext cx="18114963" cy="1816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21477288" y="8745538"/>
            <a:ext cx="18116549" cy="1816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3209925" y="27584400"/>
            <a:ext cx="8918575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14624050" y="27584400"/>
            <a:ext cx="13555663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30675263" y="27584400"/>
            <a:ext cx="8918575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2139950" y="1212850"/>
            <a:ext cx="38523863" cy="504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2139950" y="6777038"/>
            <a:ext cx="18911888" cy="282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2139950" y="9601200"/>
            <a:ext cx="18911888" cy="17443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21743988" y="6777038"/>
            <a:ext cx="18919825" cy="282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21743988" y="9601200"/>
            <a:ext cx="18919825" cy="17443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3209925" y="27584400"/>
            <a:ext cx="8918575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14624050" y="27584400"/>
            <a:ext cx="13555663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30675263" y="27584400"/>
            <a:ext cx="8918575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3209925" y="2690813"/>
            <a:ext cx="36383912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3209925" y="27584400"/>
            <a:ext cx="8918575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14624050" y="27584400"/>
            <a:ext cx="13555663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30675263" y="27584400"/>
            <a:ext cx="8918575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2139950" y="1204913"/>
            <a:ext cx="14082713" cy="51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16735425" y="1204913"/>
            <a:ext cx="23928389" cy="258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2139950" y="6335713"/>
            <a:ext cx="14082713" cy="2070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3209925" y="27584400"/>
            <a:ext cx="8918575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14624050" y="27584400"/>
            <a:ext cx="13555663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30675263" y="27584400"/>
            <a:ext cx="8918575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89938" y="21193125"/>
            <a:ext cx="25682576" cy="2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8389938" y="2705100"/>
            <a:ext cx="25682576" cy="1816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89938" y="23695025"/>
            <a:ext cx="25682576" cy="355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3209925" y="27584400"/>
            <a:ext cx="8918575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14624050" y="27584400"/>
            <a:ext cx="13555663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30675263" y="27584400"/>
            <a:ext cx="8918575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209925" y="2690813"/>
            <a:ext cx="36383912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209925" y="8745538"/>
            <a:ext cx="36383912" cy="1816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L="457200" marR="0" lvl="0" indent="-1155700" algn="l" rtl="0">
              <a:spcBef>
                <a:spcPts val="2920"/>
              </a:spcBef>
              <a:spcAft>
                <a:spcPts val="0"/>
              </a:spcAft>
              <a:buClr>
                <a:schemeClr val="dk1"/>
              </a:buClr>
              <a:buSzPts val="14600"/>
              <a:buFont typeface="Arial"/>
              <a:buChar char="•"/>
              <a:defRPr sz="1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041400" algn="l" rtl="0"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Arial"/>
              <a:buChar char="–"/>
              <a:defRPr sz="1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927100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Arial"/>
              <a:buChar char="•"/>
              <a:defRPr sz="1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06450" algn="l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–"/>
              <a:defRPr sz="9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06450" algn="l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9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806450" algn="l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9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06450" algn="l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9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806450" algn="l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9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806450" algn="l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9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3209925" y="27584400"/>
            <a:ext cx="8918575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4624050" y="27584400"/>
            <a:ext cx="13555663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30675263" y="27584400"/>
            <a:ext cx="8918575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575" tIns="208775" rIns="417575" bIns="2087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2CC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0" y="-217784"/>
            <a:ext cx="42803764" cy="488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4428331" y="2524518"/>
            <a:ext cx="3394709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0" i="0" u="none" strike="noStrike" cap="none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rPr>
              <a:t>AM Aries </a:t>
            </a:r>
            <a:r>
              <a:rPr lang="en-GB" sz="4800" b="0" i="0" u="none" strike="noStrike" cap="none" baseline="30000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rPr>
              <a:t>1</a:t>
            </a:r>
            <a:r>
              <a:rPr lang="en-GB" sz="4800" b="0" i="0" u="none" strike="noStrike" cap="none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rPr>
              <a:t>, VM Pomeroy </a:t>
            </a:r>
            <a:r>
              <a:rPr lang="en-GB" sz="4800" b="0" i="0" u="none" strike="noStrike" cap="none" baseline="30000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lang="en-GB" sz="4800" b="0" i="0" u="none" strike="noStrike" cap="none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rPr>
              <a:t>,  J Sim </a:t>
            </a:r>
            <a:r>
              <a:rPr lang="en-GB" sz="4800" b="0" i="0" u="none" strike="noStrike" cap="none" baseline="30000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rPr>
              <a:t>1</a:t>
            </a:r>
            <a:r>
              <a:rPr lang="en-GB" sz="4800" b="0" i="0" u="none" strike="noStrike" cap="none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rPr>
              <a:t>, S Read </a:t>
            </a:r>
            <a:r>
              <a:rPr lang="en-GB" sz="4800" b="0" i="0" u="none" strike="noStrike" cap="none" baseline="30000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rPr>
              <a:t>1</a:t>
            </a:r>
            <a:r>
              <a:rPr lang="en-GB" sz="4800" b="0" i="0" u="none" strike="noStrike" cap="none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rPr>
              <a:t>, SM Hunter </a:t>
            </a:r>
            <a:r>
              <a:rPr lang="en-GB" sz="4800" b="0" i="0" u="none" strike="noStrike" cap="none" baseline="30000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rPr>
              <a:t>1</a:t>
            </a:r>
            <a:endParaRPr sz="4800" b="0" i="0" u="none" strike="noStrike" cap="none">
              <a:solidFill>
                <a:srgbClr val="00206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0" i="0" u="none" strike="noStrike" cap="none" baseline="30000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rPr>
              <a:t>1</a:t>
            </a:r>
            <a:r>
              <a:rPr lang="en-GB" sz="4800" b="0" i="0" u="none" strike="noStrike" cap="none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rPr>
              <a:t>Faculty of Medicine and Health Sciences, Keele University, UK;</a:t>
            </a:r>
            <a:endParaRPr sz="4800" b="0" i="0" u="none" strike="noStrike" cap="none">
              <a:solidFill>
                <a:srgbClr val="00206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0" i="0" u="none" strike="noStrike" cap="none" baseline="30000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lang="en-GB" sz="4800" b="0" i="0" u="none" strike="noStrike" cap="none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rPr>
              <a:t>Acquired Brain Injury Rehabilitation Alliance (ABIRA), School of Health Sciences, University of East Anglia, UK.</a:t>
            </a:r>
            <a:endParaRPr sz="4800" b="0" i="1" u="none" strike="noStrike" cap="none">
              <a:solidFill>
                <a:srgbClr val="00206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0" y="-56869"/>
            <a:ext cx="42238246" cy="277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800" tIns="64400" rIns="128800" bIns="644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600"/>
              <a:buFont typeface="Arial"/>
              <a:buNone/>
            </a:pPr>
            <a:r>
              <a:rPr lang="en-GB" sz="8600" b="1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MoTaStim</a:t>
            </a:r>
            <a:r>
              <a:rPr lang="en-GB" sz="86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-Foot: a </a:t>
            </a:r>
            <a:r>
              <a:rPr lang="en-GB" sz="86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randomised, single-blinded, mixed-methods feasibility study exploring sensory stimulation of the foot and ankle early post stroke</a:t>
            </a:r>
            <a:endParaRPr sz="86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3" name="Google Shape;93;p13"/>
          <p:cNvGraphicFramePr/>
          <p:nvPr>
            <p:extLst>
              <p:ext uri="{D42A27DB-BD31-4B8C-83A1-F6EECF244321}">
                <p14:modId xmlns:p14="http://schemas.microsoft.com/office/powerpoint/2010/main" val="2127572192"/>
              </p:ext>
            </p:extLst>
          </p:nvPr>
        </p:nvGraphicFramePr>
        <p:xfrm>
          <a:off x="28515428" y="26144381"/>
          <a:ext cx="14114555" cy="1828820"/>
        </p:xfrm>
        <a:graphic>
          <a:graphicData uri="http://schemas.openxmlformats.org/drawingml/2006/table">
            <a:tbl>
              <a:tblPr firstRow="1" bandRow="1">
                <a:noFill/>
                <a:tableStyleId>{2ECC4ABE-51E0-4EBF-8E72-3F4D95F152DD}</a:tableStyleId>
              </a:tblPr>
              <a:tblGrid>
                <a:gridCol w="141145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strike="noStrike" cap="none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CONCLUSIONS:</a:t>
                      </a:r>
                      <a:endParaRPr sz="3600" b="1" dirty="0">
                        <a:solidFill>
                          <a:schemeClr val="lt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244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r>
                        <a:rPr lang="en-GB" sz="36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easibility was established; a further trial with adequate power is required to explore potential effectiveness of the interventions.</a:t>
                      </a:r>
                      <a:endParaRPr sz="360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4" name="Google Shape;94;p13"/>
          <p:cNvGraphicFramePr/>
          <p:nvPr>
            <p:extLst>
              <p:ext uri="{D42A27DB-BD31-4B8C-83A1-F6EECF244321}">
                <p14:modId xmlns:p14="http://schemas.microsoft.com/office/powerpoint/2010/main" val="2206970123"/>
              </p:ext>
            </p:extLst>
          </p:nvPr>
        </p:nvGraphicFramePr>
        <p:xfrm>
          <a:off x="14614267" y="29029349"/>
          <a:ext cx="20873251" cy="1228662"/>
        </p:xfrm>
        <a:graphic>
          <a:graphicData uri="http://schemas.openxmlformats.org/drawingml/2006/table">
            <a:tbl>
              <a:tblPr firstRow="1" bandRow="1">
                <a:noFill/>
                <a:tableStyleId>{2ECC4ABE-51E0-4EBF-8E72-3F4D95F152DD}</a:tableStyleId>
              </a:tblPr>
              <a:tblGrid>
                <a:gridCol w="208732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2761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ACKNOWLEDGEMENTS TO:</a:t>
                      </a:r>
                      <a:endParaRPr sz="2000" b="1" dirty="0">
                        <a:solidFill>
                          <a:schemeClr val="lt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244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9626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participants in the trial, patient and public involvement and engagement volunteers,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Keele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University as sponsor, Norwich Clinical Trials Unit and the NIHR for funding the trial, as part of the Integrated Clinical Academic Programme. </a:t>
                      </a:r>
                      <a:r>
                        <a:rPr lang="en-GB" sz="2000" b="0" i="0" u="none" strike="noStrike" cap="none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views</a:t>
                      </a:r>
                      <a:r>
                        <a:rPr lang="en-GB" sz="2000" b="0" i="0" u="none" strike="noStrike" cap="none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2000" b="0" i="0" u="none" strike="noStrike" cap="none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expressed are those of the authors and not necessarily those of the NHS, the NIHR or the Department of Health.</a:t>
                      </a:r>
                      <a:endParaRPr sz="20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5" name="Google Shape;95;p13"/>
          <p:cNvGraphicFramePr/>
          <p:nvPr>
            <p:extLst>
              <p:ext uri="{D42A27DB-BD31-4B8C-83A1-F6EECF244321}">
                <p14:modId xmlns:p14="http://schemas.microsoft.com/office/powerpoint/2010/main" val="1871390486"/>
              </p:ext>
            </p:extLst>
          </p:nvPr>
        </p:nvGraphicFramePr>
        <p:xfrm>
          <a:off x="14598731" y="4862927"/>
          <a:ext cx="13662750" cy="4572020"/>
        </p:xfrm>
        <a:graphic>
          <a:graphicData uri="http://schemas.openxmlformats.org/drawingml/2006/table">
            <a:tbl>
              <a:tblPr firstRow="1" bandRow="1">
                <a:noFill/>
                <a:tableStyleId>{2ECC4ABE-51E0-4EBF-8E72-3F4D95F152DD}</a:tableStyleId>
              </a:tblPr>
              <a:tblGrid>
                <a:gridCol w="13662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1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dirty="0">
                          <a:solidFill>
                            <a:schemeClr val="lt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OUTCOME MEASURES:</a:t>
                      </a:r>
                      <a:endParaRPr sz="3600" dirty="0">
                        <a:solidFill>
                          <a:schemeClr val="lt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244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4650">
                <a:tc>
                  <a:txBody>
                    <a:bodyPr/>
                    <a:lstStyle/>
                    <a:p>
                      <a:pPr marL="571500" marR="0" lvl="0" indent="-571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3600"/>
                        <a:buFont typeface="Arial"/>
                        <a:buChar char="•"/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</a:rPr>
                        <a:t>Ankle range of movement: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</a:rPr>
                        <a:t>electrogoniometer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sz="3600" dirty="0">
                        <a:solidFill>
                          <a:srgbClr val="002060"/>
                        </a:solidFill>
                      </a:endParaRPr>
                    </a:p>
                    <a:p>
                      <a:pPr marL="571500" marR="0" lvl="0" indent="-571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3600"/>
                        <a:buFont typeface="Arial"/>
                        <a:buChar char="•"/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</a:rPr>
                        <a:t>Sensory thresholds: Semmes Weinstein monofilaments.</a:t>
                      </a:r>
                      <a:endParaRPr dirty="0"/>
                    </a:p>
                    <a:p>
                      <a:pPr marL="571500" marR="0" lvl="0" indent="-571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3600"/>
                        <a:buFont typeface="Arial"/>
                        <a:buChar char="•"/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</a:rPr>
                        <a:t>Muscle strength: Lower Extremity Motricity Index (LEMI).</a:t>
                      </a:r>
                      <a:endParaRPr dirty="0"/>
                    </a:p>
                    <a:p>
                      <a:pPr marL="571500" marR="0" lvl="0" indent="-571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3600"/>
                        <a:buFont typeface="Arial"/>
                        <a:buChar char="•"/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</a:rPr>
                        <a:t>Walking ability and speed and function: Functional Ambulation Classification (FAC), 5m walk, modified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</a:rPr>
                        <a:t>Rivermead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</a:rPr>
                        <a:t> Mobility Index (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</a:rPr>
                        <a:t>mRMI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</a:rPr>
                        <a:t>). </a:t>
                      </a:r>
                      <a:endParaRPr dirty="0"/>
                    </a:p>
                    <a:p>
                      <a:pPr marL="571500" marR="0" lvl="0" indent="-571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3600"/>
                        <a:buFont typeface="Arial"/>
                        <a:buChar char="•"/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</a:rPr>
                        <a:t>Pressure under feet: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</a:rPr>
                        <a:t>Tekscan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</a:rPr>
                        <a:t> F-Scan pressure insoles.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8" name="Google Shape;98;p13"/>
          <p:cNvGraphicFramePr/>
          <p:nvPr>
            <p:extLst>
              <p:ext uri="{D42A27DB-BD31-4B8C-83A1-F6EECF244321}">
                <p14:modId xmlns:p14="http://schemas.microsoft.com/office/powerpoint/2010/main" val="787856100"/>
              </p:ext>
            </p:extLst>
          </p:nvPr>
        </p:nvGraphicFramePr>
        <p:xfrm>
          <a:off x="130752" y="17057694"/>
          <a:ext cx="14157575" cy="4024090"/>
        </p:xfrm>
        <a:graphic>
          <a:graphicData uri="http://schemas.openxmlformats.org/drawingml/2006/table">
            <a:tbl>
              <a:tblPr firstRow="1" bandRow="1">
                <a:noFill/>
                <a:tableStyleId>{2ECC4ABE-51E0-4EBF-8E72-3F4D95F152DD}</a:tableStyleId>
              </a:tblPr>
              <a:tblGrid>
                <a:gridCol w="141575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0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METHODS:</a:t>
                      </a:r>
                      <a:endParaRPr sz="3600" b="1" dirty="0">
                        <a:solidFill>
                          <a:schemeClr val="lt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244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Design: 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randomized, single-blinded, mixed-methods feasibility study.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Setting: 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rehabilitation ward and community.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Participants: 34 people aged 18+ years, 42–112 days post-stroke who provided informed consent. 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Research ethics: 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IRAS No:171968, REC: Ref 16/WM/0080.</a:t>
                      </a:r>
                      <a:r>
                        <a:rPr lang="en-GB" sz="3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36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9" name="Google Shape;99;p13"/>
          <p:cNvGraphicFramePr/>
          <p:nvPr>
            <p:extLst>
              <p:ext uri="{D42A27DB-BD31-4B8C-83A1-F6EECF244321}">
                <p14:modId xmlns:p14="http://schemas.microsoft.com/office/powerpoint/2010/main" val="3739260081"/>
              </p:ext>
            </p:extLst>
          </p:nvPr>
        </p:nvGraphicFramePr>
        <p:xfrm>
          <a:off x="130751" y="21383047"/>
          <a:ext cx="14157575" cy="4572020"/>
        </p:xfrm>
        <a:graphic>
          <a:graphicData uri="http://schemas.openxmlformats.org/drawingml/2006/table">
            <a:tbl>
              <a:tblPr firstRow="1" bandRow="1">
                <a:noFill/>
                <a:tableStyleId>{2ECC4ABE-51E0-4EBF-8E72-3F4D95F152DD}</a:tableStyleId>
              </a:tblPr>
              <a:tblGrid>
                <a:gridCol w="141575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b="1" dirty="0">
                          <a:solidFill>
                            <a:schemeClr val="lt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INTERVENTIONS:</a:t>
                      </a:r>
                      <a:endParaRPr sz="3600" b="1" dirty="0">
                        <a:solidFill>
                          <a:schemeClr val="lt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244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andom allocation to either: 20 sessions of 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30–60 minutes of somatosensory stimulation using manual 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mobilization and tactile stimulation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(MTS) techniques (massage, passive/accessory movements, soft tissue and joint mobilizations, facilitated selective movement); or unlimited textured insole wearing; plus 20 sessions of task-specific gait training (both groups) over the 6-week intervention phase. 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0" name="Google Shape;100;p13"/>
          <p:cNvGraphicFramePr/>
          <p:nvPr>
            <p:extLst>
              <p:ext uri="{D42A27DB-BD31-4B8C-83A1-F6EECF244321}">
                <p14:modId xmlns:p14="http://schemas.microsoft.com/office/powerpoint/2010/main" val="3658893421"/>
              </p:ext>
            </p:extLst>
          </p:nvPr>
        </p:nvGraphicFramePr>
        <p:xfrm>
          <a:off x="14598731" y="13713566"/>
          <a:ext cx="13662750" cy="15323275"/>
        </p:xfrm>
        <a:graphic>
          <a:graphicData uri="http://schemas.openxmlformats.org/drawingml/2006/table">
            <a:tbl>
              <a:tblPr firstRow="1" bandRow="1">
                <a:noFill/>
                <a:tableStyleId>{2ECC4ABE-51E0-4EBF-8E72-3F4D95F152DD}</a:tableStyleId>
              </a:tblPr>
              <a:tblGrid>
                <a:gridCol w="13662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35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TRIAL DIAGRAM:</a:t>
                      </a:r>
                      <a:endParaRPr sz="3600" dirty="0">
                        <a:solidFill>
                          <a:schemeClr val="lt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244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587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>
                        <a:solidFill>
                          <a:schemeClr val="lt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1" name="Google Shape;101;p13"/>
          <p:cNvGraphicFramePr/>
          <p:nvPr>
            <p:extLst>
              <p:ext uri="{D42A27DB-BD31-4B8C-83A1-F6EECF244321}">
                <p14:modId xmlns:p14="http://schemas.microsoft.com/office/powerpoint/2010/main" val="2653324619"/>
              </p:ext>
            </p:extLst>
          </p:nvPr>
        </p:nvGraphicFramePr>
        <p:xfrm>
          <a:off x="91760" y="4871499"/>
          <a:ext cx="14196575" cy="5375050"/>
        </p:xfrm>
        <a:graphic>
          <a:graphicData uri="http://schemas.openxmlformats.org/drawingml/2006/table">
            <a:tbl>
              <a:tblPr firstRow="1" bandRow="1">
                <a:noFill/>
                <a:tableStyleId>{2ECC4ABE-51E0-4EBF-8E72-3F4D95F152DD}</a:tableStyleId>
              </a:tblPr>
              <a:tblGrid>
                <a:gridCol w="141965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46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b="1" dirty="0">
                          <a:solidFill>
                            <a:schemeClr val="lt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INTRODUCTION:</a:t>
                      </a:r>
                      <a:endParaRPr sz="3600" b="1" dirty="0">
                        <a:solidFill>
                          <a:schemeClr val="lt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244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284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" name="Google Shape;1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708" y="26105559"/>
            <a:ext cx="5149943" cy="4137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7053" y="26203384"/>
            <a:ext cx="3703695" cy="3966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18208" y="5684350"/>
            <a:ext cx="3310294" cy="446422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 txBox="1"/>
          <p:nvPr/>
        </p:nvSpPr>
        <p:spPr>
          <a:xfrm>
            <a:off x="271270" y="5656918"/>
            <a:ext cx="10199593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Increasing </a:t>
            </a:r>
            <a:r>
              <a:rPr lang="en-GB" sz="36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somatosensation</a:t>
            </a:r>
            <a:r>
              <a:rPr lang="en-GB" sz="3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of the foot may improve walking recovery after stroke. This study investigated the feasibility of conducting a subsequent randomized controlled trial (RCT). The RCT will determine whether the effect of task-specific gait training is enhanced more with intensive somatosensory stimulation (touch and proprioception) or wearing textured insoles (TIs). </a:t>
            </a:r>
            <a:endParaRPr sz="36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06" name="Google Shape;1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713044" y="14703552"/>
            <a:ext cx="13473739" cy="14060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3" descr="C:\Users\alison\AppData\Local\Microsoft\Windows\INetCache\Content.Word\IMG_6320.jpg"/>
          <p:cNvPicPr preferRelativeResize="0"/>
          <p:nvPr/>
        </p:nvPicPr>
        <p:blipFill rotWithShape="1">
          <a:blip r:embed="rId7">
            <a:alphaModFix/>
          </a:blip>
          <a:srcRect r="22122"/>
          <a:stretch/>
        </p:blipFill>
        <p:spPr>
          <a:xfrm rot="5400000">
            <a:off x="14637377" y="9621989"/>
            <a:ext cx="3930005" cy="4007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3" descr="D:\Al's Folders\AA_FELLOWSHIP\AA_WRITING UP\Chapter 5 - Methodology chapter - study2\SWM photos\IMG_2020.jpg_cropped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780577" y="9670414"/>
            <a:ext cx="4033468" cy="39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3" descr="C:\Users\alison\AppData\Local\Microsoft\Windows\INetCache\Content.Word\IMG_6321 (1).jpg"/>
          <p:cNvPicPr preferRelativeResize="0"/>
          <p:nvPr/>
        </p:nvPicPr>
        <p:blipFill rotWithShape="1">
          <a:blip r:embed="rId9">
            <a:alphaModFix/>
          </a:blip>
          <a:srcRect l="12341" r="9766"/>
          <a:stretch/>
        </p:blipFill>
        <p:spPr>
          <a:xfrm>
            <a:off x="23032134" y="9697209"/>
            <a:ext cx="4400346" cy="3984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3" descr="C:\Users\alison\AppData\Local\Microsoft\Windows\INetCache\Content.Word\Pressure insole-1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119005" y="9706990"/>
            <a:ext cx="3142488" cy="40111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1" name="Google Shape;111;p13"/>
          <p:cNvGraphicFramePr/>
          <p:nvPr>
            <p:extLst>
              <p:ext uri="{D42A27DB-BD31-4B8C-83A1-F6EECF244321}">
                <p14:modId xmlns:p14="http://schemas.microsoft.com/office/powerpoint/2010/main" val="2662271611"/>
              </p:ext>
            </p:extLst>
          </p:nvPr>
        </p:nvGraphicFramePr>
        <p:xfrm>
          <a:off x="28457696" y="4949828"/>
          <a:ext cx="14286476" cy="19608500"/>
        </p:xfrm>
        <a:graphic>
          <a:graphicData uri="http://schemas.openxmlformats.org/drawingml/2006/table">
            <a:tbl>
              <a:tblPr firstRow="1" bandRow="1">
                <a:noFill/>
                <a:tableStyleId>{2ECC4ABE-51E0-4EBF-8E72-3F4D95F152DD}</a:tableStyleId>
              </a:tblPr>
              <a:tblGrid>
                <a:gridCol w="142864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4239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RESULTS:</a:t>
                      </a:r>
                      <a:endParaRPr sz="3600" b="1" dirty="0">
                        <a:solidFill>
                          <a:schemeClr val="lt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244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86610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endParaRPr sz="360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endParaRPr sz="360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endParaRPr sz="360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endParaRPr sz="360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endParaRPr sz="360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endParaRPr sz="360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endParaRPr sz="360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endParaRPr sz="360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endParaRPr sz="360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endParaRPr sz="360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endParaRPr sz="360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endParaRPr sz="360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endParaRPr sz="360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endParaRPr sz="360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endParaRPr sz="360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endParaRPr sz="360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endParaRPr sz="360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endParaRPr sz="360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742950" marR="0" lvl="0" indent="-7429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3600"/>
                        <a:buFont typeface="Arial"/>
                        <a:buAutoNum type="arabicPeriod"/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Recruitment, attrition and adherence rates were 48.8%, 5.9% and 97.9% respectively on trial completion (objective 1).</a:t>
                      </a:r>
                      <a:endParaRPr dirty="0"/>
                    </a:p>
                    <a:p>
                      <a:pPr marL="742950" marR="0" lvl="0" indent="-7429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3600"/>
                        <a:buFont typeface="Arial"/>
                        <a:buAutoNum type="arabicPeriod"/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Interventions were considered to be comfortable and acceptable by participants in both groups (objective 2).</a:t>
                      </a:r>
                      <a:endParaRPr dirty="0"/>
                    </a:p>
                    <a:p>
                      <a:pPr marL="742950" marR="0" lvl="0" indent="-7429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3600"/>
                        <a:buFont typeface="Arial"/>
                        <a:buAutoNum type="arabicPeriod"/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Outcome measures were acceptable to participants and feasible to undertake, many with low cost (objective 3).</a:t>
                      </a:r>
                      <a:endParaRPr dirty="0"/>
                    </a:p>
                    <a:p>
                      <a:pPr marL="742950" marR="0" lvl="0" indent="-7429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3600"/>
                        <a:buFont typeface="Arial"/>
                        <a:buAutoNum type="arabicPeriod"/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There was no clear pattern of response over time (objective 4).</a:t>
                      </a:r>
                      <a:endParaRPr dirty="0"/>
                    </a:p>
                    <a:p>
                      <a:pPr marL="742950" marR="0" lvl="0" indent="-7429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3600"/>
                        <a:buFont typeface="Arial"/>
                        <a:buAutoNum type="arabicPeriod"/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Diaries and focus groups provided interesting insights into participants’ experiences; diaries were described as ‘</a:t>
                      </a:r>
                      <a:r>
                        <a:rPr lang="en-GB" sz="3600" i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simple’’ 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and ‘</a:t>
                      </a:r>
                      <a:r>
                        <a:rPr lang="en-GB" sz="3600" i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valuable’ </a:t>
                      </a:r>
                      <a:r>
                        <a:rPr lang="en-GB" sz="3600" i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to complete</a:t>
                      </a:r>
                      <a:r>
                        <a:rPr lang="en-GB" sz="3600" i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  <a:r>
                        <a:rPr lang="en-GB" sz="3600" i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ocus groups in particular would be suitable methods to take forward to an RCT (objective 5).</a:t>
                      </a:r>
                      <a:endParaRPr dirty="0"/>
                    </a:p>
                    <a:p>
                      <a:pPr marL="742950" marR="0" lvl="0" indent="-7429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3600"/>
                        <a:buFont typeface="Arial"/>
                        <a:buAutoNum type="arabicPeriod"/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Information generated relating to population and sample characteristics will inform design and feasibility of a subsequent RCT (objective 6).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3600"/>
                        <a:buFont typeface="Arial"/>
                        <a:buNone/>
                      </a:pPr>
                      <a:r>
                        <a:rPr lang="en-GB" sz="3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Focus group themes: 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trial experiences, life after stroke, quality of life, empowerment, and acceptance/return to normality after stroke. 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3" name="Google Shape;113;p13" descr="http://www.one.nihr.ac.uk/home/a-researcher-investigator/4147%20-%20NIHR-stamps-supported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176498" y="8793163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3"/>
          <p:cNvSpPr/>
          <p:nvPr/>
        </p:nvSpPr>
        <p:spPr>
          <a:xfrm>
            <a:off x="37286517" y="24715988"/>
            <a:ext cx="4615886" cy="1178917"/>
          </a:xfrm>
          <a:prstGeom prst="wedgeRoundRectCallout">
            <a:avLst>
              <a:gd name="adj1" fmla="val -83072"/>
              <a:gd name="adj2" fmla="val -37460"/>
              <a:gd name="adj3" fmla="val 16667"/>
            </a:avLst>
          </a:prstGeom>
          <a:solidFill>
            <a:srgbClr val="FEEBD2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750" tIns="46875" rIns="93750" bIns="46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” the treatment’s given me the ability to walk”</a:t>
            </a:r>
            <a:endParaRPr sz="2800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5" name="Google Shape;115;p13"/>
          <p:cNvSpPr/>
          <p:nvPr/>
        </p:nvSpPr>
        <p:spPr>
          <a:xfrm>
            <a:off x="8930916" y="26202831"/>
            <a:ext cx="5383738" cy="3943113"/>
          </a:xfrm>
          <a:prstGeom prst="leftArrowCallout">
            <a:avLst>
              <a:gd name="adj1" fmla="val 7731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489BE7"/>
              </a:gs>
              <a:gs pos="100000">
                <a:srgbClr val="91CC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16" name="Google Shape;116;p13"/>
          <p:cNvPicPr preferRelativeResize="0"/>
          <p:nvPr/>
        </p:nvPicPr>
        <p:blipFill rotWithShape="1">
          <a:blip r:embed="rId12">
            <a:alphaModFix/>
          </a:blip>
          <a:srcRect l="28671"/>
          <a:stretch/>
        </p:blipFill>
        <p:spPr>
          <a:xfrm>
            <a:off x="11025718" y="26361178"/>
            <a:ext cx="3175520" cy="366844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/>
          <p:nvPr/>
        </p:nvSpPr>
        <p:spPr>
          <a:xfrm>
            <a:off x="29695021" y="24831726"/>
            <a:ext cx="4265244" cy="947441"/>
          </a:xfrm>
          <a:prstGeom prst="wedgeRoundRectCallout">
            <a:avLst>
              <a:gd name="adj1" fmla="val 76860"/>
              <a:gd name="adj2" fmla="val -57602"/>
              <a:gd name="adj3" fmla="val 16667"/>
            </a:avLst>
          </a:prstGeom>
          <a:solidFill>
            <a:srgbClr val="FEEBD2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750" tIns="46875" rIns="93750" bIns="46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GB" sz="2800" i="1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”It [the trial] was no trouble at all”</a:t>
            </a:r>
            <a:endParaRPr sz="2800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18" name="Google Shape;118;p13"/>
          <p:cNvGraphicFramePr/>
          <p:nvPr>
            <p:extLst>
              <p:ext uri="{D42A27DB-BD31-4B8C-83A1-F6EECF244321}">
                <p14:modId xmlns:p14="http://schemas.microsoft.com/office/powerpoint/2010/main" val="3190341126"/>
              </p:ext>
            </p:extLst>
          </p:nvPr>
        </p:nvGraphicFramePr>
        <p:xfrm>
          <a:off x="35600934" y="29036841"/>
          <a:ext cx="3211729" cy="1097300"/>
        </p:xfrm>
        <a:graphic>
          <a:graphicData uri="http://schemas.openxmlformats.org/drawingml/2006/table">
            <a:tbl>
              <a:tblPr firstRow="1" bandRow="1">
                <a:noFill/>
                <a:tableStyleId>{2ECC4ABE-51E0-4EBF-8E72-3F4D95F152DD}</a:tableStyleId>
              </a:tblPr>
              <a:tblGrid>
                <a:gridCol w="32117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36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solidFill>
                            <a:schemeClr val="lt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CONTACT DETAILS: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244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0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Alison Aries: a.m.aries@keele.ac.uk</a:t>
                      </a:r>
                      <a:endParaRPr sz="200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0" name="Google Shape;120;p13" descr="UEA - University of East Anglia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09165" y="2983551"/>
            <a:ext cx="2900136" cy="17255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B8895A-3C5D-4FC5-88CF-5C977D6DD750}"/>
              </a:ext>
            </a:extLst>
          </p:cNvPr>
          <p:cNvSpPr txBox="1"/>
          <p:nvPr/>
        </p:nvSpPr>
        <p:spPr>
          <a:xfrm>
            <a:off x="10618208" y="9670414"/>
            <a:ext cx="325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Image by P. Bailey, 2016</a:t>
            </a:r>
          </a:p>
        </p:txBody>
      </p:sp>
      <p:pic>
        <p:nvPicPr>
          <p:cNvPr id="35" name="Google Shape;107;p13" descr="C:\Users\alison\AppData\Local\Microsoft\Windows\INetCache\Content.Word\IMG_6320.jpg">
            <a:extLst>
              <a:ext uri="{FF2B5EF4-FFF2-40B4-BE49-F238E27FC236}">
                <a16:creationId xmlns="" xmlns:a16="http://schemas.microsoft.com/office/drawing/2014/main" id="{9321A07C-5D8F-4F20-99B8-8C662DC81D4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22122"/>
          <a:stretch/>
        </p:blipFill>
        <p:spPr>
          <a:xfrm rot="5400000">
            <a:off x="14647881" y="9505633"/>
            <a:ext cx="3930005" cy="4007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08;p13" descr="D:\Al's Folders\AA_FELLOWSHIP\AA_WRITING UP\Chapter 5 - Methodology chapter - study2\SWM photos\IMG_2020.jpg_cropped.jpg">
            <a:extLst>
              <a:ext uri="{FF2B5EF4-FFF2-40B4-BE49-F238E27FC236}">
                <a16:creationId xmlns="" xmlns:a16="http://schemas.microsoft.com/office/drawing/2014/main" id="{91CE796A-F803-49FB-B497-E9968C08D12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791081" y="9554058"/>
            <a:ext cx="4033468" cy="39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09;p13" descr="C:\Users\alison\AppData\Local\Microsoft\Windows\INetCache\Content.Word\IMG_6321 (1).jpg">
            <a:extLst>
              <a:ext uri="{FF2B5EF4-FFF2-40B4-BE49-F238E27FC236}">
                <a16:creationId xmlns="" xmlns:a16="http://schemas.microsoft.com/office/drawing/2014/main" id="{F97EFFBA-C5D1-40F4-BC33-B976DE656AC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12341" r="9766"/>
          <a:stretch/>
        </p:blipFill>
        <p:spPr>
          <a:xfrm>
            <a:off x="23042638" y="9580853"/>
            <a:ext cx="4400346" cy="3984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10;p13" descr="C:\Users\alison\AppData\Local\Microsoft\Windows\INetCache\Content.Word\Pressure insole-1.jpg">
            <a:extLst>
              <a:ext uri="{FF2B5EF4-FFF2-40B4-BE49-F238E27FC236}">
                <a16:creationId xmlns="" xmlns:a16="http://schemas.microsoft.com/office/drawing/2014/main" id="{63039320-FB37-4493-9AF6-883E99113ED1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129509" y="9590634"/>
            <a:ext cx="3142488" cy="4011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www.edgehill.ac.uk/health/files/2018/06/NIHR-Stamp_Funded-by-Stamp-2.jpg">
            <a:extLst>
              <a:ext uri="{FF2B5EF4-FFF2-40B4-BE49-F238E27FC236}">
                <a16:creationId xmlns="" xmlns:a16="http://schemas.microsoft.com/office/drawing/2014/main" id="{F9D995C5-20E7-4F34-912A-9FC1032A8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1326" y="28441850"/>
            <a:ext cx="3211729" cy="17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0B3E55B6-A7F6-40CF-ADA8-2EE7957C5D5E}"/>
              </a:ext>
            </a:extLst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30176714" y="5932407"/>
            <a:ext cx="10934700" cy="9612393"/>
          </a:xfrm>
          <a:prstGeom prst="rect">
            <a:avLst/>
          </a:prstGeom>
        </p:spPr>
      </p:pic>
      <p:graphicFrame>
        <p:nvGraphicFramePr>
          <p:cNvPr id="39" name="Google Shape;97;p13">
            <a:extLst>
              <a:ext uri="{FF2B5EF4-FFF2-40B4-BE49-F238E27FC236}">
                <a16:creationId xmlns="" xmlns:a16="http://schemas.microsoft.com/office/drawing/2014/main" id="{52C06416-39FA-4B0E-9BC5-3D3E6CF558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618336"/>
              </p:ext>
            </p:extLst>
          </p:nvPr>
        </p:nvGraphicFramePr>
        <p:xfrm>
          <a:off x="130752" y="10538499"/>
          <a:ext cx="14157575" cy="6217940"/>
        </p:xfrm>
        <a:graphic>
          <a:graphicData uri="http://schemas.openxmlformats.org/drawingml/2006/table">
            <a:tbl>
              <a:tblPr firstRow="1" bandRow="1">
                <a:noFill/>
                <a:tableStyleId>{2ECC4ABE-51E0-4EBF-8E72-3F4D95F152DD}</a:tableStyleId>
              </a:tblPr>
              <a:tblGrid>
                <a:gridCol w="141575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r>
                        <a:rPr lang="en-GB" sz="360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RESEARCH OBJECTIVES TO:</a:t>
                      </a:r>
                      <a:endParaRPr sz="3600" b="1" dirty="0">
                        <a:solidFill>
                          <a:schemeClr val="lt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244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742950" marR="0" lvl="0" indent="-742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3600"/>
                        <a:buFont typeface="+mj-lt"/>
                        <a:buAutoNum type="arabicPeriod"/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Explore recruitment methods and monitor attrition. </a:t>
                      </a:r>
                      <a:endParaRPr dirty="0"/>
                    </a:p>
                    <a:p>
                      <a:pPr marL="742950" marR="0" lvl="0" indent="-742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3600"/>
                        <a:buFont typeface="Arial"/>
                        <a:buAutoNum type="arabicPeriod"/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Explore acceptability of interventions.  </a:t>
                      </a:r>
                      <a:endParaRPr dirty="0"/>
                    </a:p>
                    <a:p>
                      <a:pPr marL="742950" marR="0" lvl="0" indent="-742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3600"/>
                        <a:buFont typeface="Arial"/>
                        <a:buAutoNum type="arabicPeriod"/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Investigate feasibility, cost and acceptability of a battery of outcome measures.</a:t>
                      </a:r>
                      <a:endParaRPr dirty="0"/>
                    </a:p>
                    <a:p>
                      <a:pPr marL="742950" marR="0" lvl="0" indent="-742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3600"/>
                        <a:buFont typeface="Arial"/>
                        <a:buAutoNum type="arabicPeriod"/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Explore response to intervention over time. </a:t>
                      </a:r>
                      <a:endParaRPr dirty="0"/>
                    </a:p>
                    <a:p>
                      <a:pPr marL="742950" marR="0" lvl="0" indent="-742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3600"/>
                        <a:buFont typeface="Arial"/>
                        <a:buAutoNum type="arabicPeriod"/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Investigate suitability of daily diaries and focus groups for exploring stroke survivors’ experiences of participating to inform the subsequent RCT.</a:t>
                      </a:r>
                      <a:endParaRPr dirty="0"/>
                    </a:p>
                    <a:p>
                      <a:pPr marL="742950" marR="0" lvl="0" indent="-742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3600"/>
                        <a:buFont typeface="Arial"/>
                        <a:buAutoNum type="arabicPeriod"/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Generate information, i.e. demographics, clinical characteristics, time since stroke, stroke type, co-morbidities.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4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2F8ABA73-4FF5-4E6E-B6EB-2BA2F49FF4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5430" y="2650060"/>
            <a:ext cx="4254553" cy="21599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670</Words>
  <Application>Microsoft Office PowerPoint</Application>
  <PresentationFormat>Custom</PresentationFormat>
  <Paragraphs>81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Comic Sans MS</vt:lpstr>
      <vt:lpstr>Times</vt:lpstr>
      <vt:lpstr>Palatino Linotype</vt:lpstr>
      <vt:lpstr>Calibri</vt:lpstr>
      <vt:lpstr>Blank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Aries</dc:creator>
  <cp:lastModifiedBy>Alison Aries</cp:lastModifiedBy>
  <cp:revision>24</cp:revision>
  <cp:lastPrinted>2018-10-19T08:07:37Z</cp:lastPrinted>
  <dcterms:modified xsi:type="dcterms:W3CDTF">2018-10-27T19:09:57Z</dcterms:modified>
</cp:coreProperties>
</file>