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75" r:id="rId5"/>
    <p:sldId id="279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76" r:id="rId14"/>
    <p:sldId id="268" r:id="rId15"/>
    <p:sldId id="277" r:id="rId16"/>
    <p:sldId id="272" r:id="rId17"/>
    <p:sldId id="273" r:id="rId18"/>
    <p:sldId id="271" r:id="rId19"/>
    <p:sldId id="269" r:id="rId20"/>
    <p:sldId id="280" r:id="rId21"/>
    <p:sldId id="270" r:id="rId22"/>
    <p:sldId id="274" r:id="rId23"/>
    <p:sldId id="261" r:id="rId24"/>
    <p:sldId id="25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9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4708"/>
  </p:normalViewPr>
  <p:slideViewPr>
    <p:cSldViewPr snapToGrid="0" snapToObjects="1" showGuides="1">
      <p:cViewPr varScale="1">
        <p:scale>
          <a:sx n="158" d="100"/>
          <a:sy n="158" d="100"/>
        </p:scale>
        <p:origin x="1520" y="176"/>
      </p:cViewPr>
      <p:guideLst>
        <p:guide orient="horz" pos="2459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19DA-D5BE-EE46-A1D7-90D2AE92734A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06930-1C70-794D-AEF2-2654E700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930-1C70-794D-AEF2-2654E7000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930-1C70-794D-AEF2-2654E7000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930-1C70-794D-AEF2-2654E7000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930-1C70-794D-AEF2-2654E7000E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930-1C70-794D-AEF2-2654E7000E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Cover Slide 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6834" y="1357313"/>
            <a:ext cx="2190333" cy="2264582"/>
          </a:xfrm>
          <a:prstGeom prst="rect">
            <a:avLst/>
          </a:prstGeom>
        </p:spPr>
      </p:pic>
      <p:sp>
        <p:nvSpPr>
          <p:cNvPr id="8" name="Off-page Connector 1"/>
          <p:cNvSpPr/>
          <p:nvPr userDrawn="1"/>
        </p:nvSpPr>
        <p:spPr>
          <a:xfrm>
            <a:off x="1070028" y="-5209156"/>
            <a:ext cx="7003945" cy="99970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54000">
            <a:gradFill flip="none" rotWithShape="1">
              <a:gsLst>
                <a:gs pos="0">
                  <a:srgbClr val="7B8183"/>
                </a:gs>
                <a:gs pos="44000">
                  <a:srgbClr val="7B8183">
                    <a:alpha val="0"/>
                  </a:srgbClr>
                </a:gs>
              </a:gsLst>
              <a:lin ang="16200000" scaled="0"/>
              <a:tileRect/>
            </a:gra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KeeleUni-RGB_Mono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End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84188"/>
            <a:ext cx="1365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87363" y="390525"/>
            <a:ext cx="16557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GB" sz="1100" b="1" dirty="0">
                <a:solidFill>
                  <a:schemeClr val="bg1"/>
                </a:solidFill>
              </a:rPr>
              <a:t>Keele University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Newcastle-under-Lyme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Staffordshire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ST5 5BG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+44 (0)1782 732000</a:t>
            </a:r>
          </a:p>
        </p:txBody>
      </p:sp>
    </p:spTree>
    <p:extLst>
      <p:ext uri="{BB962C8B-B14F-4D97-AF65-F5344CB8AC3E}">
        <p14:creationId xmlns:p14="http://schemas.microsoft.com/office/powerpoint/2010/main" val="153707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0th Cover Slide 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27200" y="1822450"/>
            <a:ext cx="5689600" cy="1539271"/>
          </a:xfrm>
          <a:prstGeom prst="rect">
            <a:avLst/>
          </a:prstGeom>
          <a:effectLst>
            <a:outerShdw blurRad="165100" dist="508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19527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998539" y="27364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60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Picture 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1690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33439" y="15844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3439" y="23681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2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0th Picture 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33439" y="263222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3439" y="341594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867" y="4049713"/>
            <a:ext cx="153034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4" y="4049713"/>
            <a:ext cx="741207" cy="774700"/>
          </a:xfrm>
          <a:prstGeom prst="rect">
            <a:avLst/>
          </a:prstGeom>
        </p:spPr>
      </p:pic>
      <p:sp>
        <p:nvSpPr>
          <p:cNvPr id="15" name="Off-page Connector 1"/>
          <p:cNvSpPr/>
          <p:nvPr userDrawn="1"/>
        </p:nvSpPr>
        <p:spPr>
          <a:xfrm>
            <a:off x="4876800" y="-2679105"/>
            <a:ext cx="4572000" cy="6525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rgbClr val="7B8183">
                <a:alpha val="15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183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B8183"/>
                </a:solidFill>
                <a:latin typeface="Palatino Linotype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5607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5607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6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867" y="4049713"/>
            <a:ext cx="153034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4" y="4049713"/>
            <a:ext cx="741207" cy="774700"/>
          </a:xfrm>
          <a:prstGeom prst="rect">
            <a:avLst/>
          </a:prstGeom>
        </p:spPr>
      </p:pic>
      <p:sp>
        <p:nvSpPr>
          <p:cNvPr id="15" name="Off-page Connector 1"/>
          <p:cNvSpPr/>
          <p:nvPr userDrawn="1"/>
        </p:nvSpPr>
        <p:spPr>
          <a:xfrm>
            <a:off x="4876800" y="-2679105"/>
            <a:ext cx="4572000" cy="6525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rgbClr val="7B8183">
                <a:alpha val="15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183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35607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B8183"/>
                </a:solidFill>
                <a:latin typeface="Palatino Linotype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3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867" y="4049713"/>
            <a:ext cx="153034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4" y="4049713"/>
            <a:ext cx="741207" cy="774700"/>
          </a:xfrm>
          <a:prstGeom prst="rect">
            <a:avLst/>
          </a:prstGeom>
        </p:spPr>
      </p:pic>
      <p:sp>
        <p:nvSpPr>
          <p:cNvPr id="15" name="Off-page Connector 1"/>
          <p:cNvSpPr/>
          <p:nvPr userDrawn="1"/>
        </p:nvSpPr>
        <p:spPr>
          <a:xfrm>
            <a:off x="4876800" y="-2679105"/>
            <a:ext cx="4572000" cy="6525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rgbClr val="7B8183">
                <a:alpha val="15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18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54646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7B8183"/>
                </a:solidFill>
                <a:latin typeface="Palatino"/>
                <a:cs typeface="Palatino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85775"/>
            <a:ext cx="5486400" cy="256857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621385"/>
            <a:ext cx="5486400" cy="391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41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Thank yo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008063" y="2033588"/>
            <a:ext cx="427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5400" b="1" dirty="0">
                <a:solidFill>
                  <a:schemeClr val="bg1"/>
                </a:solidFill>
                <a:latin typeface="Palatino Linotype" charset="0"/>
                <a:cs typeface="Palatino Linotype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271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england@keele.ac.uk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efrsTTkeel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.facebook.com/l.php?u=https%3A%2F%2Fwww.surveymonkey.co.uk%2Fr%2FefrsTTkeele%3Ffbclid%3DIwAR3H1YTi-kCeythaq5r7YmUceYcO1L81ZXbDtJ_MGX5pEX8ezyLPTg5Zfak&amp;h=AT1s1anJ1K6CD1xoy2WxkPLQS6_0AAz7Ft-f63sPjSSc3mqos3mwLFss9sCZTUkRxyBmd_cGU1Jiau1MiIwrF0RokUic8jpwLctvpiOEZlOqpyoOTrKA2IlvZcQnwmFTFzLEqghtdA&amp;__tn__=-UK-R&amp;c%5B0%5D=AT0zLMIjYNh4M_j1mXFV5zyUmj8hz8LaZiAh1eOXL-eMkgo_hC0QBDucq_Ovuh4QYCs11p3dkmj5eT-1HkqQmM10TpNGjGnFf0fKQhcdmIPiw6YjSkHKbNE9ORv5iq0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hyperlink" Target="http://christthetruth.wordpress.com/2009/01/20/good-advice-for-boaster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srrt.org/chesney-isrrt-research-fund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.England@keele.ac.uk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390367-DF56-304E-A44B-9538C071E1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439" y="2179889"/>
            <a:ext cx="6740525" cy="7837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Assessing Research Grants in the Era of the COVID-19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214F-236A-7543-9546-137F27462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Dr Andrew England</a:t>
            </a:r>
          </a:p>
          <a:p>
            <a:r>
              <a:rPr lang="en-US" dirty="0"/>
              <a:t>Senior Lecturer in Radiography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a.england@keele.ac.uk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12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41F21-D194-FF42-9BB1-AFC42E49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Impact of COVID-19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66DC0E-C017-0542-9044-CB23EC00B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3033"/>
            <a:ext cx="3503029" cy="244283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E826A5-83B2-FE40-96D9-F0374D9BB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436" y="1283033"/>
            <a:ext cx="3513283" cy="244283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3FF1F3-F342-C141-B529-51F263BB9A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048" y="2893864"/>
            <a:ext cx="2359444" cy="1974998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3BA78351-0E2B-7340-81AC-E630C7E53A87}"/>
              </a:ext>
            </a:extLst>
          </p:cNvPr>
          <p:cNvSpPr/>
          <p:nvPr/>
        </p:nvSpPr>
        <p:spPr>
          <a:xfrm>
            <a:off x="1247775" y="2422525"/>
            <a:ext cx="628832" cy="651195"/>
          </a:xfrm>
          <a:custGeom>
            <a:avLst/>
            <a:gdLst>
              <a:gd name="connsiteX0" fmla="*/ 0 w 628832"/>
              <a:gd name="connsiteY0" fmla="*/ 0 h 651195"/>
              <a:gd name="connsiteX1" fmla="*/ 63500 w 628832"/>
              <a:gd name="connsiteY1" fmla="*/ 6350 h 651195"/>
              <a:gd name="connsiteX2" fmla="*/ 104775 w 628832"/>
              <a:gd name="connsiteY2" fmla="*/ 15875 h 651195"/>
              <a:gd name="connsiteX3" fmla="*/ 152400 w 628832"/>
              <a:gd name="connsiteY3" fmla="*/ 107950 h 651195"/>
              <a:gd name="connsiteX4" fmla="*/ 174625 w 628832"/>
              <a:gd name="connsiteY4" fmla="*/ 136525 h 651195"/>
              <a:gd name="connsiteX5" fmla="*/ 187325 w 628832"/>
              <a:gd name="connsiteY5" fmla="*/ 142875 h 651195"/>
              <a:gd name="connsiteX6" fmla="*/ 212725 w 628832"/>
              <a:gd name="connsiteY6" fmla="*/ 206375 h 651195"/>
              <a:gd name="connsiteX7" fmla="*/ 228600 w 628832"/>
              <a:gd name="connsiteY7" fmla="*/ 234950 h 651195"/>
              <a:gd name="connsiteX8" fmla="*/ 266700 w 628832"/>
              <a:gd name="connsiteY8" fmla="*/ 171450 h 651195"/>
              <a:gd name="connsiteX9" fmla="*/ 279400 w 628832"/>
              <a:gd name="connsiteY9" fmla="*/ 203200 h 651195"/>
              <a:gd name="connsiteX10" fmla="*/ 314325 w 628832"/>
              <a:gd name="connsiteY10" fmla="*/ 136525 h 651195"/>
              <a:gd name="connsiteX11" fmla="*/ 339725 w 628832"/>
              <a:gd name="connsiteY11" fmla="*/ 193675 h 651195"/>
              <a:gd name="connsiteX12" fmla="*/ 361950 w 628832"/>
              <a:gd name="connsiteY12" fmla="*/ 215900 h 651195"/>
              <a:gd name="connsiteX13" fmla="*/ 384175 w 628832"/>
              <a:gd name="connsiteY13" fmla="*/ 317500 h 651195"/>
              <a:gd name="connsiteX14" fmla="*/ 415925 w 628832"/>
              <a:gd name="connsiteY14" fmla="*/ 260350 h 651195"/>
              <a:gd name="connsiteX15" fmla="*/ 460375 w 628832"/>
              <a:gd name="connsiteY15" fmla="*/ 466725 h 651195"/>
              <a:gd name="connsiteX16" fmla="*/ 485775 w 628832"/>
              <a:gd name="connsiteY16" fmla="*/ 377825 h 651195"/>
              <a:gd name="connsiteX17" fmla="*/ 511175 w 628832"/>
              <a:gd name="connsiteY17" fmla="*/ 536575 h 651195"/>
              <a:gd name="connsiteX18" fmla="*/ 536575 w 628832"/>
              <a:gd name="connsiteY18" fmla="*/ 492125 h 651195"/>
              <a:gd name="connsiteX19" fmla="*/ 561975 w 628832"/>
              <a:gd name="connsiteY19" fmla="*/ 558800 h 651195"/>
              <a:gd name="connsiteX20" fmla="*/ 581025 w 628832"/>
              <a:gd name="connsiteY20" fmla="*/ 565150 h 651195"/>
              <a:gd name="connsiteX21" fmla="*/ 625475 w 628832"/>
              <a:gd name="connsiteY21" fmla="*/ 644525 h 651195"/>
              <a:gd name="connsiteX22" fmla="*/ 622300 w 628832"/>
              <a:gd name="connsiteY22" fmla="*/ 641350 h 65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8832" h="651195">
                <a:moveTo>
                  <a:pt x="0" y="0"/>
                </a:moveTo>
                <a:cubicBezTo>
                  <a:pt x="23018" y="1852"/>
                  <a:pt x="46037" y="3704"/>
                  <a:pt x="63500" y="6350"/>
                </a:cubicBezTo>
                <a:cubicBezTo>
                  <a:pt x="80963" y="8996"/>
                  <a:pt x="89958" y="-1058"/>
                  <a:pt x="104775" y="15875"/>
                </a:cubicBezTo>
                <a:cubicBezTo>
                  <a:pt x="119592" y="32808"/>
                  <a:pt x="140758" y="87842"/>
                  <a:pt x="152400" y="107950"/>
                </a:cubicBezTo>
                <a:cubicBezTo>
                  <a:pt x="164042" y="128058"/>
                  <a:pt x="168804" y="130704"/>
                  <a:pt x="174625" y="136525"/>
                </a:cubicBezTo>
                <a:cubicBezTo>
                  <a:pt x="180446" y="142346"/>
                  <a:pt x="180975" y="131233"/>
                  <a:pt x="187325" y="142875"/>
                </a:cubicBezTo>
                <a:cubicBezTo>
                  <a:pt x="193675" y="154517"/>
                  <a:pt x="205846" y="191029"/>
                  <a:pt x="212725" y="206375"/>
                </a:cubicBezTo>
                <a:cubicBezTo>
                  <a:pt x="219604" y="221721"/>
                  <a:pt x="219604" y="240771"/>
                  <a:pt x="228600" y="234950"/>
                </a:cubicBezTo>
                <a:cubicBezTo>
                  <a:pt x="237596" y="229129"/>
                  <a:pt x="258233" y="176742"/>
                  <a:pt x="266700" y="171450"/>
                </a:cubicBezTo>
                <a:cubicBezTo>
                  <a:pt x="275167" y="166158"/>
                  <a:pt x="271463" y="209021"/>
                  <a:pt x="279400" y="203200"/>
                </a:cubicBezTo>
                <a:cubicBezTo>
                  <a:pt x="287337" y="197379"/>
                  <a:pt x="304271" y="138112"/>
                  <a:pt x="314325" y="136525"/>
                </a:cubicBezTo>
                <a:cubicBezTo>
                  <a:pt x="324379" y="134938"/>
                  <a:pt x="331788" y="180446"/>
                  <a:pt x="339725" y="193675"/>
                </a:cubicBezTo>
                <a:cubicBezTo>
                  <a:pt x="347662" y="206904"/>
                  <a:pt x="354542" y="195263"/>
                  <a:pt x="361950" y="215900"/>
                </a:cubicBezTo>
                <a:cubicBezTo>
                  <a:pt x="369358" y="236537"/>
                  <a:pt x="375179" y="310092"/>
                  <a:pt x="384175" y="317500"/>
                </a:cubicBezTo>
                <a:cubicBezTo>
                  <a:pt x="393171" y="324908"/>
                  <a:pt x="403225" y="235479"/>
                  <a:pt x="415925" y="260350"/>
                </a:cubicBezTo>
                <a:cubicBezTo>
                  <a:pt x="428625" y="285221"/>
                  <a:pt x="448733" y="447146"/>
                  <a:pt x="460375" y="466725"/>
                </a:cubicBezTo>
                <a:cubicBezTo>
                  <a:pt x="472017" y="486304"/>
                  <a:pt x="477308" y="366183"/>
                  <a:pt x="485775" y="377825"/>
                </a:cubicBezTo>
                <a:cubicBezTo>
                  <a:pt x="494242" y="389467"/>
                  <a:pt x="502708" y="517525"/>
                  <a:pt x="511175" y="536575"/>
                </a:cubicBezTo>
                <a:cubicBezTo>
                  <a:pt x="519642" y="555625"/>
                  <a:pt x="528108" y="488421"/>
                  <a:pt x="536575" y="492125"/>
                </a:cubicBezTo>
                <a:cubicBezTo>
                  <a:pt x="545042" y="495829"/>
                  <a:pt x="554567" y="546629"/>
                  <a:pt x="561975" y="558800"/>
                </a:cubicBezTo>
                <a:cubicBezTo>
                  <a:pt x="569383" y="570971"/>
                  <a:pt x="570442" y="550863"/>
                  <a:pt x="581025" y="565150"/>
                </a:cubicBezTo>
                <a:cubicBezTo>
                  <a:pt x="591608" y="579438"/>
                  <a:pt x="625475" y="644525"/>
                  <a:pt x="625475" y="644525"/>
                </a:cubicBezTo>
                <a:cubicBezTo>
                  <a:pt x="632354" y="657225"/>
                  <a:pt x="627327" y="649287"/>
                  <a:pt x="622300" y="64135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EA6DF14-E225-FB40-B7A1-1BD28CC1C9BB}"/>
              </a:ext>
            </a:extLst>
          </p:cNvPr>
          <p:cNvSpPr/>
          <p:nvPr/>
        </p:nvSpPr>
        <p:spPr>
          <a:xfrm>
            <a:off x="5327650" y="2495550"/>
            <a:ext cx="558800" cy="558800"/>
          </a:xfrm>
          <a:custGeom>
            <a:avLst/>
            <a:gdLst>
              <a:gd name="connsiteX0" fmla="*/ 0 w 558800"/>
              <a:gd name="connsiteY0" fmla="*/ 0 h 558800"/>
              <a:gd name="connsiteX1" fmla="*/ 73025 w 558800"/>
              <a:gd name="connsiteY1" fmla="*/ 88900 h 558800"/>
              <a:gd name="connsiteX2" fmla="*/ 107950 w 558800"/>
              <a:gd name="connsiteY2" fmla="*/ 95250 h 558800"/>
              <a:gd name="connsiteX3" fmla="*/ 142875 w 558800"/>
              <a:gd name="connsiteY3" fmla="*/ 190500 h 558800"/>
              <a:gd name="connsiteX4" fmla="*/ 234950 w 558800"/>
              <a:gd name="connsiteY4" fmla="*/ 142875 h 558800"/>
              <a:gd name="connsiteX5" fmla="*/ 279400 w 558800"/>
              <a:gd name="connsiteY5" fmla="*/ 228600 h 558800"/>
              <a:gd name="connsiteX6" fmla="*/ 304800 w 558800"/>
              <a:gd name="connsiteY6" fmla="*/ 336550 h 558800"/>
              <a:gd name="connsiteX7" fmla="*/ 355600 w 558800"/>
              <a:gd name="connsiteY7" fmla="*/ 342900 h 558800"/>
              <a:gd name="connsiteX8" fmla="*/ 384175 w 558800"/>
              <a:gd name="connsiteY8" fmla="*/ 488950 h 558800"/>
              <a:gd name="connsiteX9" fmla="*/ 403225 w 558800"/>
              <a:gd name="connsiteY9" fmla="*/ 466725 h 558800"/>
              <a:gd name="connsiteX10" fmla="*/ 425450 w 558800"/>
              <a:gd name="connsiteY10" fmla="*/ 517525 h 558800"/>
              <a:gd name="connsiteX11" fmla="*/ 457200 w 558800"/>
              <a:gd name="connsiteY11" fmla="*/ 482600 h 558800"/>
              <a:gd name="connsiteX12" fmla="*/ 492125 w 558800"/>
              <a:gd name="connsiteY12" fmla="*/ 530225 h 558800"/>
              <a:gd name="connsiteX13" fmla="*/ 533400 w 558800"/>
              <a:gd name="connsiteY13" fmla="*/ 508000 h 558800"/>
              <a:gd name="connsiteX14" fmla="*/ 558800 w 558800"/>
              <a:gd name="connsiteY14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8800" h="558800">
                <a:moveTo>
                  <a:pt x="0" y="0"/>
                </a:moveTo>
                <a:cubicBezTo>
                  <a:pt x="27516" y="36512"/>
                  <a:pt x="55033" y="73025"/>
                  <a:pt x="73025" y="88900"/>
                </a:cubicBezTo>
                <a:cubicBezTo>
                  <a:pt x="91017" y="104775"/>
                  <a:pt x="96308" y="78317"/>
                  <a:pt x="107950" y="95250"/>
                </a:cubicBezTo>
                <a:cubicBezTo>
                  <a:pt x="119592" y="112183"/>
                  <a:pt x="121708" y="182563"/>
                  <a:pt x="142875" y="190500"/>
                </a:cubicBezTo>
                <a:cubicBezTo>
                  <a:pt x="164042" y="198438"/>
                  <a:pt x="212196" y="136525"/>
                  <a:pt x="234950" y="142875"/>
                </a:cubicBezTo>
                <a:cubicBezTo>
                  <a:pt x="257704" y="149225"/>
                  <a:pt x="267758" y="196321"/>
                  <a:pt x="279400" y="228600"/>
                </a:cubicBezTo>
                <a:cubicBezTo>
                  <a:pt x="291042" y="260879"/>
                  <a:pt x="292100" y="317500"/>
                  <a:pt x="304800" y="336550"/>
                </a:cubicBezTo>
                <a:cubicBezTo>
                  <a:pt x="317500" y="355600"/>
                  <a:pt x="342371" y="317500"/>
                  <a:pt x="355600" y="342900"/>
                </a:cubicBezTo>
                <a:cubicBezTo>
                  <a:pt x="368829" y="368300"/>
                  <a:pt x="376238" y="468313"/>
                  <a:pt x="384175" y="488950"/>
                </a:cubicBezTo>
                <a:cubicBezTo>
                  <a:pt x="392113" y="509588"/>
                  <a:pt x="396346" y="461963"/>
                  <a:pt x="403225" y="466725"/>
                </a:cubicBezTo>
                <a:cubicBezTo>
                  <a:pt x="410104" y="471487"/>
                  <a:pt x="416454" y="514879"/>
                  <a:pt x="425450" y="517525"/>
                </a:cubicBezTo>
                <a:cubicBezTo>
                  <a:pt x="434446" y="520171"/>
                  <a:pt x="446088" y="480483"/>
                  <a:pt x="457200" y="482600"/>
                </a:cubicBezTo>
                <a:cubicBezTo>
                  <a:pt x="468312" y="484717"/>
                  <a:pt x="479425" y="525992"/>
                  <a:pt x="492125" y="530225"/>
                </a:cubicBezTo>
                <a:cubicBezTo>
                  <a:pt x="504825" y="534458"/>
                  <a:pt x="522288" y="503238"/>
                  <a:pt x="533400" y="508000"/>
                </a:cubicBezTo>
                <a:cubicBezTo>
                  <a:pt x="544512" y="512762"/>
                  <a:pt x="551656" y="535781"/>
                  <a:pt x="558800" y="5588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8CBA-421A-F44C-8158-7CCF7B956FD7}"/>
              </a:ext>
            </a:extLst>
          </p:cNvPr>
          <p:cNvSpPr/>
          <p:nvPr/>
        </p:nvSpPr>
        <p:spPr>
          <a:xfrm>
            <a:off x="4892675" y="3416300"/>
            <a:ext cx="457200" cy="8858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F2D1B-8F38-3947-AF6A-14600AAD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Impact of COVID-19 on Research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1D9C963E-6D66-3945-B716-8FC3A64BF3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2772" y="1600202"/>
            <a:ext cx="4038600" cy="1948624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0B88AFC-7021-4EA3-A236-AA8C1E356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560725"/>
          </a:xfrm>
        </p:spPr>
        <p:txBody>
          <a:bodyPr/>
          <a:lstStyle/>
          <a:p>
            <a:r>
              <a:rPr lang="en-US" dirty="0"/>
              <a:t>Prioritize frontline care</a:t>
            </a:r>
          </a:p>
          <a:p>
            <a:r>
              <a:rPr lang="en-US" dirty="0"/>
              <a:t>Focus COVID-19 projects</a:t>
            </a:r>
          </a:p>
          <a:p>
            <a:r>
              <a:rPr lang="en-US" dirty="0"/>
              <a:t>Other research ‘</a:t>
            </a:r>
            <a:r>
              <a:rPr lang="en-US" i="1" dirty="0"/>
              <a:t>paused</a:t>
            </a:r>
            <a:r>
              <a:rPr lang="en-US" dirty="0"/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F371FF-7694-D040-BD55-55B21C439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0472"/>
            <a:ext cx="4369981" cy="356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Vaccine development</a:t>
            </a:r>
          </a:p>
          <a:p>
            <a:r>
              <a:rPr lang="en-US" dirty="0"/>
              <a:t>Containment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Medication/Therapy</a:t>
            </a:r>
          </a:p>
          <a:p>
            <a:r>
              <a:rPr lang="en-US" dirty="0"/>
              <a:t>Impact Assessment</a:t>
            </a:r>
          </a:p>
          <a:p>
            <a:pPr lvl="1"/>
            <a:r>
              <a:rPr lang="en-US" dirty="0"/>
              <a:t>Social / Economic / Psychiatric / Environmental / Trade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AEA579-F12C-9148-A959-D6DBD2E5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Research</a:t>
            </a:r>
          </a:p>
        </p:txBody>
      </p:sp>
      <p:pic>
        <p:nvPicPr>
          <p:cNvPr id="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EED62F20-38BC-D546-B102-C84445B0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99" y="427076"/>
            <a:ext cx="2967080" cy="2346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0E712-5714-454F-9CFA-D92EA1CC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81" y="3599161"/>
            <a:ext cx="1967943" cy="13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5119F-6162-AD4F-80D8-0D7F87BE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Radiography Research &amp; COVID-19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394407-7E97-1441-B73E-19FD63478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1187714"/>
            <a:ext cx="2719945" cy="3882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5A7FD54-989E-8A4A-8B48-C48B922DDD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802" y="1187714"/>
            <a:ext cx="2719946" cy="3882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A2FD4BA-2211-364C-937A-F4CF2F9005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142" y="90153"/>
            <a:ext cx="1076463" cy="10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DB31BC-5027-C543-9902-85BF0CD5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Non-COVID-19 Research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BD94A70-46EB-4842-9EC3-745E6C718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994" y="1162456"/>
            <a:ext cx="2883993" cy="3874718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30DD74-340A-484F-ABFD-D62492084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18" y="1214991"/>
            <a:ext cx="4075551" cy="277243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D343971-3B73-1F4B-A252-66B1D3D05F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88" y="66454"/>
            <a:ext cx="1191428" cy="11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3E8AC-55CC-B34E-B12C-4709E7E2A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8149" y="2397643"/>
            <a:ext cx="2498651" cy="558207"/>
          </a:xfrm>
        </p:spPr>
        <p:txBody>
          <a:bodyPr/>
          <a:lstStyle/>
          <a:p>
            <a:r>
              <a:rPr lang="en-US" dirty="0" err="1"/>
              <a:t>efrs.edu</a:t>
            </a:r>
            <a:r>
              <a:rPr lang="en-US" dirty="0"/>
              <a:t>/</a:t>
            </a:r>
            <a:r>
              <a:rPr lang="en-US" dirty="0" err="1"/>
              <a:t>cpd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20597-443C-BC47-B754-2178B885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Keeping Research Going (radiographers)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5013B8-5360-BE45-A53B-60E684F404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0" y="1253696"/>
            <a:ext cx="4681764" cy="263610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C0FE7BD-2065-224E-AC89-9A3ADB518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513" y="4133850"/>
            <a:ext cx="5368209" cy="7350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A568EE-10A8-3B47-8523-7E55D5062B8C}"/>
              </a:ext>
            </a:extLst>
          </p:cNvPr>
          <p:cNvSpPr/>
          <p:nvPr/>
        </p:nvSpPr>
        <p:spPr>
          <a:xfrm>
            <a:off x="1691512" y="4744637"/>
            <a:ext cx="498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ystem-ui"/>
                <a:hlinkClick r:id="rId5"/>
              </a:rPr>
              <a:t>https://www.surveymonkey.co.uk/r/efrsTTkeele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9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9E07D-A286-6248-90C7-7F39177D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research areas - most important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30499-53C9-174B-AF25-BA9EB331F880}"/>
              </a:ext>
            </a:extLst>
          </p:cNvPr>
          <p:cNvCxnSpPr>
            <a:cxnSpLocks/>
          </p:cNvCxnSpPr>
          <p:nvPr/>
        </p:nvCxnSpPr>
        <p:spPr>
          <a:xfrm>
            <a:off x="4254500" y="1381919"/>
            <a:ext cx="0" cy="3329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46FADE-2E5A-4C48-B3BB-D3C1CAB88BED}"/>
              </a:ext>
            </a:extLst>
          </p:cNvPr>
          <p:cNvCxnSpPr>
            <a:cxnSpLocks/>
          </p:cNvCxnSpPr>
          <p:nvPr/>
        </p:nvCxnSpPr>
        <p:spPr>
          <a:xfrm flipH="1">
            <a:off x="615950" y="2870200"/>
            <a:ext cx="7575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2A3DA9-B704-6540-9B47-2936E1094DFF}"/>
              </a:ext>
            </a:extLst>
          </p:cNvPr>
          <p:cNvSpPr txBox="1"/>
          <p:nvPr/>
        </p:nvSpPr>
        <p:spPr>
          <a:xfrm>
            <a:off x="1092200" y="1417638"/>
            <a:ext cx="2101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Technologies</a:t>
            </a:r>
          </a:p>
          <a:p>
            <a:pPr algn="ctr"/>
            <a:r>
              <a:rPr lang="en-US" dirty="0"/>
              <a:t>Digital</a:t>
            </a:r>
          </a:p>
          <a:p>
            <a:pPr algn="ctr"/>
            <a:r>
              <a:rPr lang="en-US" dirty="0"/>
              <a:t>Big Data</a:t>
            </a:r>
          </a:p>
          <a:p>
            <a:pPr algn="ctr"/>
            <a:r>
              <a:rPr lang="en-US" dirty="0"/>
              <a:t>Artificial Intelligence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B4091-6525-8943-9FEE-B1EE9465DFDC}"/>
              </a:ext>
            </a:extLst>
          </p:cNvPr>
          <p:cNvSpPr txBox="1"/>
          <p:nvPr/>
        </p:nvSpPr>
        <p:spPr>
          <a:xfrm>
            <a:off x="5309686" y="1417638"/>
            <a:ext cx="1944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Patient Experience</a:t>
            </a:r>
          </a:p>
          <a:p>
            <a:pPr algn="ctr"/>
            <a:r>
              <a:rPr lang="en-US" dirty="0"/>
              <a:t>Health inequalities</a:t>
            </a:r>
          </a:p>
          <a:p>
            <a:pPr algn="ctr"/>
            <a:r>
              <a:rPr lang="en-US" dirty="0"/>
              <a:t>Global Healthcare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ADD04-4528-9143-A403-C97D7895BD97}"/>
              </a:ext>
            </a:extLst>
          </p:cNvPr>
          <p:cNvSpPr txBox="1"/>
          <p:nvPr/>
        </p:nvSpPr>
        <p:spPr>
          <a:xfrm>
            <a:off x="963930" y="3060878"/>
            <a:ext cx="2526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Advancement of Practice</a:t>
            </a:r>
          </a:p>
          <a:p>
            <a:pPr algn="ctr"/>
            <a:r>
              <a:rPr lang="en-US" dirty="0"/>
              <a:t>New Imaging Tests</a:t>
            </a:r>
          </a:p>
          <a:p>
            <a:pPr algn="ctr"/>
            <a:r>
              <a:rPr lang="en-US" dirty="0"/>
              <a:t>Training &amp; Education</a:t>
            </a:r>
          </a:p>
          <a:p>
            <a:pPr algn="ctr"/>
            <a:r>
              <a:rPr lang="en-US" dirty="0"/>
              <a:t>Credentials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00BC3-7603-5E4A-83EA-AE9A2DA841C8}"/>
              </a:ext>
            </a:extLst>
          </p:cNvPr>
          <p:cNvSpPr txBox="1"/>
          <p:nvPr/>
        </p:nvSpPr>
        <p:spPr>
          <a:xfrm>
            <a:off x="5211038" y="3060878"/>
            <a:ext cx="214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Emerging Diseases</a:t>
            </a:r>
          </a:p>
          <a:p>
            <a:pPr algn="ctr"/>
            <a:r>
              <a:rPr lang="en-US" dirty="0"/>
              <a:t>Improving Outcomes</a:t>
            </a:r>
          </a:p>
        </p:txBody>
      </p:sp>
    </p:spTree>
    <p:extLst>
      <p:ext uri="{BB962C8B-B14F-4D97-AF65-F5344CB8AC3E}">
        <p14:creationId xmlns:p14="http://schemas.microsoft.com/office/powerpoint/2010/main" val="337780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F3415D-AA2E-8E4D-930E-C026F59B3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5918200" cy="2468563"/>
          </a:xfrm>
        </p:spPr>
        <p:txBody>
          <a:bodyPr>
            <a:normAutofit/>
          </a:bodyPr>
          <a:lstStyle/>
          <a:p>
            <a:r>
              <a:rPr lang="en-US" dirty="0"/>
              <a:t>Vaccine</a:t>
            </a:r>
          </a:p>
          <a:p>
            <a:r>
              <a:rPr lang="en-US" dirty="0"/>
              <a:t>Effective treatment (for all)</a:t>
            </a:r>
          </a:p>
          <a:p>
            <a:r>
              <a:rPr lang="en-US" dirty="0"/>
              <a:t>Sub-traceable disease levels (R)</a:t>
            </a:r>
          </a:p>
          <a:p>
            <a:r>
              <a:rPr lang="en-US" dirty="0"/>
              <a:t>Something else ….. SARS, Zika ..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F1368-DCD0-B64A-AE7A-4EF98E42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COVID-19</a:t>
            </a: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D054405B-709E-5D4C-BDDB-D4224A156C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606">
            <a:off x="5966906" y="841434"/>
            <a:ext cx="2658534" cy="1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5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5BA338-279D-5D46-8EA1-AE5A7F8CA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3743289"/>
          </a:xfrm>
        </p:spPr>
        <p:txBody>
          <a:bodyPr/>
          <a:lstStyle/>
          <a:p>
            <a:r>
              <a:rPr lang="en-US" dirty="0"/>
              <a:t>Backlog (waiting lists)</a:t>
            </a:r>
          </a:p>
          <a:p>
            <a:r>
              <a:rPr lang="en-US" dirty="0"/>
              <a:t>New systems of work (PPE)</a:t>
            </a:r>
          </a:p>
          <a:p>
            <a:r>
              <a:rPr lang="en-US" dirty="0"/>
              <a:t>Anxiety (2</a:t>
            </a:r>
            <a:r>
              <a:rPr lang="en-US" baseline="30000" dirty="0"/>
              <a:t>nd</a:t>
            </a:r>
            <a:r>
              <a:rPr lang="en-US" dirty="0"/>
              <a:t> Peak)</a:t>
            </a:r>
          </a:p>
          <a:p>
            <a:r>
              <a:rPr lang="en-US" dirty="0"/>
              <a:t>Professional awareness (public)</a:t>
            </a:r>
          </a:p>
          <a:p>
            <a:r>
              <a:rPr lang="en-US" dirty="0"/>
              <a:t>Lots to assimilate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4E7241-0D1C-8149-B5A9-E4D565DA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the world </a:t>
            </a:r>
            <a:r>
              <a:rPr lang="en-US" b="1" u="sng" dirty="0"/>
              <a:t>now</a:t>
            </a:r>
            <a:r>
              <a:rPr lang="en-US" dirty="0"/>
              <a:t> look like for Radiography?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ED7A9-44A5-0D45-B1B1-D98742FA36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5923">
            <a:off x="6010276" y="1536700"/>
            <a:ext cx="264795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0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3A5D7B-3B5F-614C-856A-2EBEA359F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1417638"/>
            <a:ext cx="7950200" cy="3560725"/>
          </a:xfrm>
        </p:spPr>
        <p:txBody>
          <a:bodyPr/>
          <a:lstStyle/>
          <a:p>
            <a:r>
              <a:rPr lang="en-US" dirty="0"/>
              <a:t>Personal funds</a:t>
            </a:r>
          </a:p>
          <a:p>
            <a:r>
              <a:rPr lang="en-US" dirty="0"/>
              <a:t>Hospital / University</a:t>
            </a:r>
          </a:p>
          <a:p>
            <a:r>
              <a:rPr lang="en-US" dirty="0"/>
              <a:t>Charities</a:t>
            </a:r>
          </a:p>
          <a:p>
            <a:r>
              <a:rPr lang="en-US" dirty="0"/>
              <a:t>Industry</a:t>
            </a:r>
          </a:p>
          <a:p>
            <a:r>
              <a:rPr lang="en-US" dirty="0"/>
              <a:t>Government</a:t>
            </a:r>
          </a:p>
          <a:p>
            <a:r>
              <a:rPr lang="en-US" dirty="0"/>
              <a:t>Non-Government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DE7C2-9FB0-674E-A3B8-DEA11C11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(Funding) Opportunities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73E3F-58BF-9A4B-B829-B3AABD8407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637" y="1605176"/>
            <a:ext cx="3730763" cy="23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7EABA4-5977-8F43-9795-54E274B31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7582"/>
            <a:ext cx="8229600" cy="3560725"/>
          </a:xfrm>
        </p:spPr>
        <p:txBody>
          <a:bodyPr>
            <a:normAutofit/>
          </a:bodyPr>
          <a:lstStyle/>
          <a:p>
            <a:r>
              <a:rPr lang="en-US" sz="2400" dirty="0"/>
              <a:t>Dr Andrew England</a:t>
            </a:r>
          </a:p>
          <a:p>
            <a:r>
              <a:rPr lang="en-US" sz="2400" dirty="0"/>
              <a:t>Senior Lecturer in Radiography</a:t>
            </a:r>
          </a:p>
          <a:p>
            <a:pPr lvl="1"/>
            <a:r>
              <a:rPr lang="en-US" sz="2000" dirty="0"/>
              <a:t>Academic</a:t>
            </a:r>
          </a:p>
          <a:p>
            <a:pPr lvl="1"/>
            <a:r>
              <a:rPr lang="en-US" sz="2000" dirty="0"/>
              <a:t>Clinical Radiographer (20 years)</a:t>
            </a:r>
          </a:p>
          <a:p>
            <a:r>
              <a:rPr lang="en-US" sz="2400" dirty="0"/>
              <a:t>Chair – EFRS Educational Wing</a:t>
            </a:r>
          </a:p>
          <a:p>
            <a:r>
              <a:rPr lang="en-US" sz="2400" dirty="0"/>
              <a:t>2 children</a:t>
            </a:r>
          </a:p>
          <a:p>
            <a:r>
              <a:rPr lang="en-US" sz="2400" dirty="0"/>
              <a:t>1 dog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AE3125-9F53-AE4F-977B-7784EFAA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65EA7238-A062-8B47-A8F0-0207E9F80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9621" y="415193"/>
            <a:ext cx="2174780" cy="141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798C8-DE57-7443-BD0D-7721BB463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12" y="1942945"/>
            <a:ext cx="2009997" cy="20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55D5C-2173-8C42-BDB3-5761C7F00A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ISRRT (Chesney)</a:t>
            </a:r>
          </a:p>
          <a:p>
            <a:r>
              <a:rPr lang="en-US" dirty="0"/>
              <a:t>Newton Fund</a:t>
            </a:r>
          </a:p>
          <a:p>
            <a:r>
              <a:rPr lang="en-US" dirty="0"/>
              <a:t>British Council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6E56-6017-454A-93B9-1EA22AEF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Nigeria/radiography funders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9D6A328-97CA-1A4F-AAD6-41513EC66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77" y="1478790"/>
            <a:ext cx="2463800" cy="1460500"/>
          </a:xfrm>
          <a:prstGeom prst="rect">
            <a:avLst/>
          </a:prstGeo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6AF8F9E-375B-1442-8420-BB97B02D3A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95008"/>
            <a:ext cx="982354" cy="131787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8D0B8CD-D972-0A42-A791-F9801B79B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378" y="4106862"/>
            <a:ext cx="1765300" cy="762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F5E6439-5552-F343-8028-FE7755BDB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500" y="4050935"/>
            <a:ext cx="2389150" cy="8738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201933-C223-EB42-A1C5-4F2D3907DAD2}"/>
              </a:ext>
            </a:extLst>
          </p:cNvPr>
          <p:cNvSpPr/>
          <p:nvPr/>
        </p:nvSpPr>
        <p:spPr>
          <a:xfrm>
            <a:off x="1343278" y="3499039"/>
            <a:ext cx="6023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https://www.isrrt.org/chesney-isrrt-research-fund</a:t>
            </a:r>
            <a:r>
              <a:rPr lang="en-US" dirty="0"/>
              <a:t>   (~$3000)</a:t>
            </a:r>
          </a:p>
        </p:txBody>
      </p:sp>
    </p:spTree>
    <p:extLst>
      <p:ext uri="{BB962C8B-B14F-4D97-AF65-F5344CB8AC3E}">
        <p14:creationId xmlns:p14="http://schemas.microsoft.com/office/powerpoint/2010/main" val="402004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6B1350-B741-A544-8B0A-9504E373E0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COVID-19 only????</a:t>
            </a:r>
          </a:p>
          <a:p>
            <a:r>
              <a:rPr lang="en-US" dirty="0"/>
              <a:t>Lack of funding</a:t>
            </a:r>
          </a:p>
          <a:p>
            <a:pPr lvl="1"/>
            <a:r>
              <a:rPr lang="en-US" dirty="0"/>
              <a:t>Government / Charities</a:t>
            </a:r>
          </a:p>
          <a:p>
            <a:r>
              <a:rPr lang="en-US" dirty="0"/>
              <a:t>Diverted funding</a:t>
            </a:r>
          </a:p>
          <a:p>
            <a:pPr lvl="1"/>
            <a:r>
              <a:rPr lang="en-US" dirty="0"/>
              <a:t>Rebuild economy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9EB27-8CE5-F54B-8579-0579883E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(Funding)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3F43E-B0F4-D84E-A5E5-2E537379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94" y="1333500"/>
            <a:ext cx="331970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C99A7A-ECAD-0547-AA50-222725398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8402"/>
            <a:ext cx="8229600" cy="3560725"/>
          </a:xfrm>
        </p:spPr>
        <p:txBody>
          <a:bodyPr/>
          <a:lstStyle/>
          <a:p>
            <a:r>
              <a:rPr lang="en-US" dirty="0"/>
              <a:t>COVID-19</a:t>
            </a:r>
          </a:p>
          <a:p>
            <a:pPr lvl="1"/>
            <a:r>
              <a:rPr lang="en-US" dirty="0"/>
              <a:t>Unimageable global challenges</a:t>
            </a:r>
          </a:p>
          <a:p>
            <a:pPr lvl="1"/>
            <a:r>
              <a:rPr lang="en-US" dirty="0"/>
              <a:t>Duration / impact </a:t>
            </a:r>
            <a:r>
              <a:rPr lang="en-US" b="1" u="sng" dirty="0"/>
              <a:t>not</a:t>
            </a:r>
            <a:r>
              <a:rPr lang="en-US" dirty="0"/>
              <a:t> fully understood</a:t>
            </a:r>
          </a:p>
          <a:p>
            <a:r>
              <a:rPr lang="en-US" dirty="0"/>
              <a:t>Research Funding</a:t>
            </a:r>
          </a:p>
          <a:p>
            <a:pPr lvl="1"/>
            <a:r>
              <a:rPr lang="en-US" dirty="0"/>
              <a:t>Opportunities (COVID-19)</a:t>
            </a:r>
          </a:p>
          <a:p>
            <a:pPr lvl="1"/>
            <a:r>
              <a:rPr lang="en-US" dirty="0"/>
              <a:t>Drawbacks (Non-COVID)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4B0677-8275-8B4A-912F-FD8610F9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31A31-BAED-8A40-9C82-117016310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0" y="185738"/>
            <a:ext cx="4114800" cy="14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AA379-04B7-A94D-82A8-A0E28D03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21" y="867301"/>
            <a:ext cx="6740525" cy="1284229"/>
          </a:xfrm>
        </p:spPr>
        <p:txBody>
          <a:bodyPr>
            <a:normAutofit/>
          </a:bodyPr>
          <a:lstStyle/>
          <a:p>
            <a:r>
              <a:rPr lang="en-US" sz="1600" b="1" dirty="0"/>
              <a:t>Twitter</a:t>
            </a:r>
          </a:p>
          <a:p>
            <a:r>
              <a:rPr lang="en-US" sz="1600" b="1" dirty="0"/>
              <a:t>Facebook</a:t>
            </a:r>
          </a:p>
          <a:p>
            <a:r>
              <a:rPr lang="en-US" sz="1600" b="1" dirty="0" err="1"/>
              <a:t>Linkedin</a:t>
            </a:r>
            <a:endParaRPr lang="en-US" sz="1600" b="1" dirty="0"/>
          </a:p>
          <a:p>
            <a:r>
              <a:rPr lang="en-US" sz="1600" b="1" dirty="0"/>
              <a:t>Email – </a:t>
            </a:r>
            <a:r>
              <a:rPr lang="en-US" sz="1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a.england@keele.ac.uk</a:t>
            </a:r>
            <a:r>
              <a:rPr lang="en-US" sz="16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18876-CF53-4E48-BC8B-02148C1255A2}"/>
              </a:ext>
            </a:extLst>
          </p:cNvPr>
          <p:cNvSpPr/>
          <p:nvPr/>
        </p:nvSpPr>
        <p:spPr>
          <a:xfrm>
            <a:off x="215153" y="867301"/>
            <a:ext cx="3612030" cy="149938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309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3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DEA64C-09F4-F046-A378-BC8986C5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Keele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3CFBD-C02E-E24F-BE7A-37659C62B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274638"/>
            <a:ext cx="2296632" cy="202487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668C7E-133C-4609-9A65-13740249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911" y="1308138"/>
            <a:ext cx="5388936" cy="2796029"/>
          </a:xfrm>
        </p:spPr>
        <p:txBody>
          <a:bodyPr>
            <a:normAutofit fontScale="92500"/>
          </a:bodyPr>
          <a:lstStyle/>
          <a:p>
            <a:r>
              <a:rPr lang="en-US" dirty="0"/>
              <a:t>A ‘village’ …..</a:t>
            </a:r>
          </a:p>
          <a:p>
            <a:r>
              <a:rPr lang="en-US" dirty="0"/>
              <a:t>Top 3 UK – student satisfaction</a:t>
            </a:r>
          </a:p>
          <a:p>
            <a:r>
              <a:rPr lang="en-US" dirty="0"/>
              <a:t>‘GOLD’ in Teaching (TEF)</a:t>
            </a:r>
          </a:p>
          <a:p>
            <a:r>
              <a:rPr lang="en-US" dirty="0"/>
              <a:t>97% research world-leading / internationally important</a:t>
            </a:r>
          </a:p>
          <a:p>
            <a:r>
              <a:rPr lang="en-US" dirty="0"/>
              <a:t>96% graduates get jobs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C95DE-86C3-6647-B8A9-ABAA08054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990" y="2424222"/>
            <a:ext cx="1183310" cy="18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13984-CEDB-D843-84B0-454B4B8A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&amp; Nigeria (Commonalities)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A0DF-4D59-8841-BC5B-81A9A5355E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568" y="1105471"/>
            <a:ext cx="2176115" cy="1466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18A0F-DB83-B14A-B64F-AC2C14E16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569" y="2689022"/>
            <a:ext cx="2176114" cy="1619285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7369A7C-6721-4244-A5D0-89A933430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5875"/>
            <a:ext cx="402734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472598-D6FC-5D46-9954-1533F29C8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3560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u="sng" dirty="0"/>
              <a:t>grant funding</a:t>
            </a:r>
            <a:r>
              <a:rPr lang="en-US" dirty="0"/>
              <a:t> essential for radiographic research?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u="sng" dirty="0"/>
              <a:t>funding</a:t>
            </a:r>
            <a:r>
              <a:rPr lang="en-US" dirty="0"/>
              <a:t> easier to come by in certain parts of the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Has COVID-19 made life easier or harder in terms of </a:t>
            </a:r>
            <a:r>
              <a:rPr lang="en-US" u="sng" dirty="0"/>
              <a:t>grant funding</a:t>
            </a:r>
            <a:r>
              <a:rPr lang="en-US" dirty="0"/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B7EBE3-03D4-C646-AF91-DF8A51C9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 ?????</a:t>
            </a:r>
          </a:p>
        </p:txBody>
      </p:sp>
    </p:spTree>
    <p:extLst>
      <p:ext uri="{BB962C8B-B14F-4D97-AF65-F5344CB8AC3E}">
        <p14:creationId xmlns:p14="http://schemas.microsoft.com/office/powerpoint/2010/main" val="439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8FEFF-CD42-B24A-844C-E1E1752C8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28063"/>
            <a:ext cx="8229600" cy="3560725"/>
          </a:xfrm>
        </p:spPr>
        <p:txBody>
          <a:bodyPr>
            <a:normAutofit/>
          </a:bodyPr>
          <a:lstStyle/>
          <a:p>
            <a:r>
              <a:rPr lang="en-US" sz="2000" dirty="0"/>
              <a:t>COVID-19 &gt; a reminder…</a:t>
            </a:r>
          </a:p>
          <a:p>
            <a:r>
              <a:rPr lang="en-US" sz="2000" dirty="0"/>
              <a:t> Impact of COVID-19</a:t>
            </a:r>
          </a:p>
          <a:p>
            <a:pPr lvl="1"/>
            <a:r>
              <a:rPr lang="en-US" sz="1800" dirty="0"/>
              <a:t>Global</a:t>
            </a:r>
          </a:p>
          <a:p>
            <a:pPr lvl="1"/>
            <a:r>
              <a:rPr lang="en-US" sz="1800" dirty="0"/>
              <a:t>Financial</a:t>
            </a:r>
          </a:p>
          <a:p>
            <a:pPr lvl="1"/>
            <a:r>
              <a:rPr lang="en-US" sz="1800" dirty="0"/>
              <a:t>Research</a:t>
            </a:r>
          </a:p>
          <a:p>
            <a:r>
              <a:rPr lang="en-US" sz="2000" dirty="0"/>
              <a:t>COVID-19 ~ research or </a:t>
            </a:r>
            <a:r>
              <a:rPr lang="en-US" sz="2000" i="1" dirty="0"/>
              <a:t>no</a:t>
            </a:r>
            <a:r>
              <a:rPr lang="en-US" sz="2000" dirty="0"/>
              <a:t> research</a:t>
            </a:r>
          </a:p>
          <a:p>
            <a:r>
              <a:rPr lang="en-US" sz="2000" dirty="0"/>
              <a:t>Opportunities &amp; Challenges</a:t>
            </a:r>
          </a:p>
          <a:p>
            <a:r>
              <a:rPr lang="en-US" sz="2000" dirty="0"/>
              <a:t>What now / next ….?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EA64C-09F4-F046-A378-BC8986C5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4CADD-272C-C946-B9E7-AB260FE1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274638"/>
            <a:ext cx="2577066" cy="25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5853E-D219-0E4B-84BE-C02FC0EAC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5603358" cy="2368403"/>
          </a:xfrm>
        </p:spPr>
        <p:txBody>
          <a:bodyPr>
            <a:normAutofit/>
          </a:bodyPr>
          <a:lstStyle/>
          <a:p>
            <a:r>
              <a:rPr lang="en-US" sz="2000" dirty="0"/>
              <a:t>Severe Acute Respiratory Syndrome Coronavirus-2 (SARS-CoV-2)</a:t>
            </a:r>
          </a:p>
          <a:p>
            <a:r>
              <a:rPr lang="en-US" sz="2000" dirty="0"/>
              <a:t>S &amp; S </a:t>
            </a:r>
          </a:p>
          <a:p>
            <a:pPr lvl="1"/>
            <a:r>
              <a:rPr lang="en-US" sz="1600" dirty="0"/>
              <a:t>Cough / Fever / Unwell </a:t>
            </a:r>
          </a:p>
          <a:p>
            <a:r>
              <a:rPr lang="en-US" sz="2000" dirty="0"/>
              <a:t>Global</a:t>
            </a:r>
          </a:p>
          <a:p>
            <a:pPr lvl="1"/>
            <a:r>
              <a:rPr lang="en-US" sz="1600" dirty="0"/>
              <a:t>Incidence = 13.6 M (</a:t>
            </a:r>
            <a:r>
              <a:rPr lang="en-US" sz="1600" b="1" dirty="0"/>
              <a:t>4%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Mortality = 585K (</a:t>
            </a:r>
            <a:r>
              <a:rPr lang="en-US" sz="1600" b="1" dirty="0"/>
              <a:t>5%</a:t>
            </a:r>
            <a:r>
              <a:rPr lang="en-US" sz="16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D7A34-EA3C-134D-8AE3-376F3043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– A Virus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FC30F-FC60-5B43-A356-CE83A1922C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98" y="416001"/>
            <a:ext cx="2368402" cy="2368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A5F6EB-D87E-3A41-9454-BC0FFE036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529" y="2680880"/>
            <a:ext cx="3042727" cy="18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1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51B15-A2B0-B54C-964C-95C68275F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3560725"/>
          </a:xfrm>
        </p:spPr>
        <p:txBody>
          <a:bodyPr>
            <a:normAutofit/>
          </a:bodyPr>
          <a:lstStyle/>
          <a:p>
            <a:r>
              <a:rPr lang="en-US" sz="2400" dirty="0"/>
              <a:t>↑ Mortality</a:t>
            </a:r>
          </a:p>
          <a:p>
            <a:r>
              <a:rPr lang="en-US" sz="2400" dirty="0"/>
              <a:t>↑ Morbidity</a:t>
            </a:r>
          </a:p>
          <a:p>
            <a:r>
              <a:rPr lang="en-US" sz="2400" dirty="0"/>
              <a:t>↑ Healthcare demand</a:t>
            </a:r>
          </a:p>
          <a:p>
            <a:r>
              <a:rPr lang="en-US" sz="2400" dirty="0"/>
              <a:t>↓ services</a:t>
            </a:r>
          </a:p>
          <a:p>
            <a:r>
              <a:rPr lang="en-US" sz="2400" dirty="0"/>
              <a:t>~ Economical </a:t>
            </a:r>
          </a:p>
          <a:p>
            <a:r>
              <a:rPr lang="en-US" sz="2400" dirty="0"/>
              <a:t>~ Political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A674BF-7DD6-4B41-8FAA-12326E85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Impact of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F184F-B46A-0949-B699-BF8020219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860" y="274638"/>
            <a:ext cx="2446278" cy="1680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4A824-F483-554B-9802-A105D04160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94125"/>
            <a:ext cx="2393887" cy="159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1DF34-BB9B-014B-A69E-77A6FED83B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54" y="3628944"/>
            <a:ext cx="2188460" cy="14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0A93B-76DE-1B44-BB25-47DE6F47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 Response to COVID-19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10A3E6-80F2-FD4C-BB92-4FD98F53CF77}"/>
              </a:ext>
            </a:extLst>
          </p:cNvPr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Roboto"/>
              </a:rPr>
              <a:t>Practical computed tomography tips for radiographers</a:t>
            </a:r>
            <a:endParaRPr lang="en-US" dirty="0"/>
          </a:p>
        </p:txBody>
      </p:sp>
      <p:pic>
        <p:nvPicPr>
          <p:cNvPr id="6" name="Picture 5" descr="A sign in front of a building&#10;&#10;Description automatically generated">
            <a:extLst>
              <a:ext uri="{FF2B5EF4-FFF2-40B4-BE49-F238E27FC236}">
                <a16:creationId xmlns:a16="http://schemas.microsoft.com/office/drawing/2014/main" id="{ED1473F1-AFEF-3547-8F3B-E3382B74A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34" y="1367070"/>
            <a:ext cx="3385890" cy="2192328"/>
          </a:xfrm>
          <a:prstGeom prst="rect">
            <a:avLst/>
          </a:prstGeom>
        </p:spPr>
      </p:pic>
      <p:pic>
        <p:nvPicPr>
          <p:cNvPr id="8" name="Picture 7" descr="A picture containing floor, indoor, table, room&#10;&#10;Description automatically generated">
            <a:extLst>
              <a:ext uri="{FF2B5EF4-FFF2-40B4-BE49-F238E27FC236}">
                <a16:creationId xmlns:a16="http://schemas.microsoft.com/office/drawing/2014/main" id="{FCADD321-32CB-3F42-B023-4B6356475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124" y="1386675"/>
            <a:ext cx="3385890" cy="2203686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8A257E45-7EC1-C04D-8356-7AA47C203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877" y="2463436"/>
            <a:ext cx="4572000" cy="23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474</Words>
  <Application>Microsoft Macintosh PowerPoint</Application>
  <PresentationFormat>On-screen Show (16:9)</PresentationFormat>
  <Paragraphs>125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Palatino</vt:lpstr>
      <vt:lpstr>Palatino Linotype</vt:lpstr>
      <vt:lpstr>Roboto</vt:lpstr>
      <vt:lpstr>system-ui</vt:lpstr>
      <vt:lpstr>Office Theme</vt:lpstr>
      <vt:lpstr>PowerPoint Presentation</vt:lpstr>
      <vt:lpstr>About Me</vt:lpstr>
      <vt:lpstr>Keele University</vt:lpstr>
      <vt:lpstr>UK &amp; Nigeria (Commonalities) </vt:lpstr>
      <vt:lpstr>Three Questions ?????</vt:lpstr>
      <vt:lpstr>Lecture Content</vt:lpstr>
      <vt:lpstr>COVID-19 – A Virus</vt:lpstr>
      <vt:lpstr>Global Impact of COVID-19</vt:lpstr>
      <vt:lpstr>NHS Response to COVID-19 </vt:lpstr>
      <vt:lpstr>Financial Impact of COVID-19</vt:lpstr>
      <vt:lpstr>Impact of COVID-19 on Research</vt:lpstr>
      <vt:lpstr>COVID-19 Research</vt:lpstr>
      <vt:lpstr>Radiography Research &amp; COVID-19</vt:lpstr>
      <vt:lpstr>Non-COVID-19 Research</vt:lpstr>
      <vt:lpstr>Keeping Research Going (radiographers)</vt:lpstr>
      <vt:lpstr>Global research areas - most important</vt:lpstr>
      <vt:lpstr>End of COVID-19</vt:lpstr>
      <vt:lpstr>What will the world now look like for Radiography?</vt:lpstr>
      <vt:lpstr>Research (Funding) Opportunities</vt:lpstr>
      <vt:lpstr>Nigeria/radiography funders </vt:lpstr>
      <vt:lpstr>Research (Funding) Challenges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England</dc:creator>
  <cp:lastModifiedBy>Andrew England</cp:lastModifiedBy>
  <cp:revision>13</cp:revision>
  <dcterms:created xsi:type="dcterms:W3CDTF">2020-07-16T14:12:46Z</dcterms:created>
  <dcterms:modified xsi:type="dcterms:W3CDTF">2020-07-23T18:28:06Z</dcterms:modified>
</cp:coreProperties>
</file>