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5" r:id="rId2"/>
    <p:sldId id="267" r:id="rId3"/>
    <p:sldId id="280" r:id="rId4"/>
    <p:sldId id="270" r:id="rId5"/>
    <p:sldId id="271" r:id="rId6"/>
    <p:sldId id="281" r:id="rId7"/>
    <p:sldId id="282" r:id="rId8"/>
    <p:sldId id="273" r:id="rId9"/>
    <p:sldId id="274" r:id="rId10"/>
  </p:sldIdLst>
  <p:sldSz cx="9144000" cy="5143500" type="screen16x9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6" userDrawn="1">
          <p15:clr>
            <a:srgbClr val="A4A3A4"/>
          </p15:clr>
        </p15:guide>
        <p15:guide id="2" orient="horz" pos="1620" userDrawn="1">
          <p15:clr>
            <a:srgbClr val="A4A3A4"/>
          </p15:clr>
        </p15:guide>
        <p15:guide id="3" orient="horz" pos="179" userDrawn="1">
          <p15:clr>
            <a:srgbClr val="A4A3A4"/>
          </p15:clr>
        </p15:guide>
        <p15:guide id="4" orient="horz" pos="2936" userDrawn="1">
          <p15:clr>
            <a:srgbClr val="A4A3A4"/>
          </p15:clr>
        </p15:guide>
        <p15:guide id="5" orient="horz" pos="809" userDrawn="1">
          <p15:clr>
            <a:srgbClr val="A4A3A4"/>
          </p15:clr>
        </p15:guide>
        <p15:guide id="6" orient="horz" pos="520" userDrawn="1">
          <p15:clr>
            <a:srgbClr val="A4A3A4"/>
          </p15:clr>
        </p15:guide>
        <p15:guide id="7" pos="5556" userDrawn="1">
          <p15:clr>
            <a:srgbClr val="A4A3A4"/>
          </p15:clr>
        </p15:guide>
        <p15:guide id="8" pos="249" userDrawn="1">
          <p15:clr>
            <a:srgbClr val="A4A3A4"/>
          </p15:clr>
        </p15:guide>
        <p15:guide id="9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2938"/>
    <a:srgbClr val="C9122B"/>
    <a:srgbClr val="8A857E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7" autoAdjust="0"/>
    <p:restoredTop sz="94619"/>
  </p:normalViewPr>
  <p:slideViewPr>
    <p:cSldViewPr>
      <p:cViewPr varScale="1">
        <p:scale>
          <a:sx n="192" d="100"/>
          <a:sy n="192" d="100"/>
        </p:scale>
        <p:origin x="240" y="176"/>
      </p:cViewPr>
      <p:guideLst>
        <p:guide orient="horz" pos="146"/>
        <p:guide orient="horz" pos="1620"/>
        <p:guide orient="horz" pos="179"/>
        <p:guide orient="horz" pos="2936"/>
        <p:guide orient="horz" pos="809"/>
        <p:guide orient="horz" pos="520"/>
        <p:guide pos="5556"/>
        <p:guide pos="24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6890E1-32F7-4BB9-BD7D-BAEC8E384EE8}" type="datetime1">
              <a:rPr lang="en-US" altLang="en-US"/>
              <a:pPr/>
              <a:t>6/25/20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D80652-3E7B-4F31-9135-E9386C8A8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444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EFDF52-FA57-44AE-B620-D0CF8AD5C1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9292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FDF52-FA57-44AE-B620-D0CF8AD5C17A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3312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FDF52-FA57-44AE-B620-D0CF8AD5C17A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6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FDF52-FA57-44AE-B620-D0CF8AD5C17A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6783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FDF52-FA57-44AE-B620-D0CF8AD5C17A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4268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FDF52-FA57-44AE-B620-D0CF8AD5C17A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25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3435846"/>
            <a:ext cx="8424862" cy="619043"/>
          </a:xfrm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here (Cover option 2)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4227934"/>
            <a:ext cx="8424862" cy="417546"/>
          </a:xfrm>
        </p:spPr>
        <p:txBody>
          <a:bodyPr/>
          <a:lstStyle>
            <a:lvl1pPr marL="0" indent="0" algn="l">
              <a:buClr>
                <a:srgbClr val="C9122B"/>
              </a:buClr>
              <a:buFont typeface="Lucida Grande"/>
              <a:buNone/>
              <a:defRPr sz="2800">
                <a:solidFill>
                  <a:schemeClr val="bg1"/>
                </a:solidFill>
              </a:defRPr>
            </a:lvl1pPr>
            <a:lvl2pPr marL="347659" indent="-166686">
              <a:buClr>
                <a:srgbClr val="C9122B"/>
              </a:buClr>
              <a:buFont typeface="Lucida Grande"/>
              <a:buChar char="■"/>
              <a:defRPr/>
            </a:lvl2pPr>
            <a:lvl3pPr marL="538158" indent="-188911">
              <a:buClr>
                <a:srgbClr val="C9122B"/>
              </a:buClr>
              <a:buFont typeface="Lucida Grande"/>
              <a:buChar char="■"/>
              <a:defRPr/>
            </a:lvl3pPr>
            <a:lvl4pPr marL="712781" indent="-173037">
              <a:buClr>
                <a:srgbClr val="C9122B"/>
              </a:buClr>
              <a:buFont typeface="Lucida Grande"/>
              <a:buChar char="■"/>
              <a:defRPr sz="1800"/>
            </a:lvl4pPr>
            <a:lvl5pPr marL="898516" indent="-184148">
              <a:buClr>
                <a:srgbClr val="C9122B"/>
              </a:buClr>
              <a:buFont typeface="Lucida Grande"/>
              <a:buChar char="■"/>
              <a:defRPr sz="1800"/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96164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71687" y="699542"/>
            <a:ext cx="7199299" cy="648072"/>
          </a:xfrm>
        </p:spPr>
        <p:txBody>
          <a:bodyPr/>
          <a:lstStyle>
            <a:lvl1pPr>
              <a:defRPr b="1" i="0">
                <a:solidFill>
                  <a:srgbClr val="4D293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 here (Section divider slide)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1685" y="1419622"/>
            <a:ext cx="7200800" cy="2988332"/>
          </a:xfrm>
        </p:spPr>
        <p:txBody>
          <a:bodyPr/>
          <a:lstStyle>
            <a:lvl1pPr marL="179386" indent="-179386">
              <a:buClr>
                <a:srgbClr val="C9122B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347659" indent="-166686">
              <a:buClr>
                <a:srgbClr val="C9122B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538158" indent="-188911">
              <a:buClr>
                <a:srgbClr val="C9122B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712781" indent="-173037">
              <a:buClr>
                <a:srgbClr val="C9122B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899991" indent="-183598">
              <a:buClr>
                <a:srgbClr val="C9122B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Content or subheading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5123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316" y="1005576"/>
            <a:ext cx="8423206" cy="64807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707655"/>
            <a:ext cx="8424862" cy="2970331"/>
          </a:xfrm>
        </p:spPr>
        <p:txBody>
          <a:bodyPr/>
          <a:lstStyle>
            <a:lvl1pPr marL="179386" indent="-179386">
              <a:buClr>
                <a:srgbClr val="C9122B"/>
              </a:buClr>
              <a:buFont typeface="Wingdings" panose="05000000000000000000" pitchFamily="2" charset="2"/>
              <a:buChar char="§"/>
              <a:defRPr/>
            </a:lvl1pPr>
            <a:lvl2pPr marL="347659" indent="-166686">
              <a:buClr>
                <a:srgbClr val="C9122B"/>
              </a:buClr>
              <a:buFont typeface="Wingdings" panose="05000000000000000000" pitchFamily="2" charset="2"/>
              <a:buChar char="§"/>
              <a:defRPr/>
            </a:lvl2pPr>
            <a:lvl3pPr marL="538158" indent="-188911">
              <a:buClr>
                <a:srgbClr val="C9122B"/>
              </a:buClr>
              <a:buFont typeface="Wingdings" panose="05000000000000000000" pitchFamily="2" charset="2"/>
              <a:buChar char="§"/>
              <a:defRPr/>
            </a:lvl3pPr>
            <a:lvl4pPr marL="712781" indent="-173037">
              <a:buClr>
                <a:srgbClr val="C9122B"/>
              </a:buClr>
              <a:buFont typeface="Wingdings" panose="05000000000000000000" pitchFamily="2" charset="2"/>
              <a:buChar char="§"/>
              <a:defRPr sz="1800"/>
            </a:lvl4pPr>
            <a:lvl5pPr marL="899991" indent="-183598">
              <a:buClr>
                <a:srgbClr val="C9122B"/>
              </a:buClr>
              <a:buSzPct val="11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161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707654"/>
            <a:ext cx="4032696" cy="2952452"/>
          </a:xfrm>
        </p:spPr>
        <p:txBody>
          <a:bodyPr/>
          <a:lstStyle>
            <a:lvl1pPr marL="179386" indent="-179386">
              <a:buClr>
                <a:srgbClr val="C9122B"/>
              </a:buClr>
              <a:buFont typeface="Wingdings" panose="05000000000000000000" pitchFamily="2" charset="2"/>
              <a:buChar char="§"/>
              <a:defRPr sz="2400"/>
            </a:lvl1pPr>
            <a:lvl2pPr marL="347659" indent="-166686">
              <a:buClr>
                <a:srgbClr val="C9122B"/>
              </a:buClr>
              <a:buFont typeface="Wingdings" panose="05000000000000000000" pitchFamily="2" charset="2"/>
              <a:buChar char="§"/>
              <a:defRPr sz="2200"/>
            </a:lvl2pPr>
            <a:lvl3pPr marL="538158" indent="-188911">
              <a:buClr>
                <a:srgbClr val="C9122B"/>
              </a:buClr>
              <a:buFont typeface="Wingdings" panose="05000000000000000000" pitchFamily="2" charset="2"/>
              <a:buChar char="§"/>
              <a:defRPr sz="2000"/>
            </a:lvl3pPr>
            <a:lvl4pPr marL="712781" indent="-173037">
              <a:buClr>
                <a:srgbClr val="C9122B"/>
              </a:buClr>
              <a:buFont typeface="Wingdings" panose="05000000000000000000" pitchFamily="2" charset="2"/>
              <a:buChar char="§"/>
              <a:defRPr sz="1800"/>
            </a:lvl4pPr>
            <a:lvl5pPr marL="898516" indent="-184148">
              <a:buClr>
                <a:srgbClr val="C9122B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707654"/>
            <a:ext cx="4104134" cy="2952452"/>
          </a:xfrm>
        </p:spPr>
        <p:txBody>
          <a:bodyPr/>
          <a:lstStyle>
            <a:lvl1pPr marL="342900" indent="-342900">
              <a:buClr>
                <a:srgbClr val="C9122B"/>
              </a:buClr>
              <a:buFont typeface="Wingdings" panose="05000000000000000000" pitchFamily="2" charset="2"/>
              <a:buChar char="§"/>
              <a:defRPr sz="2400"/>
            </a:lvl1pPr>
            <a:lvl2pPr marL="523873" indent="-342900">
              <a:buClr>
                <a:srgbClr val="C9122B"/>
              </a:buClr>
              <a:buFont typeface="Wingdings" panose="05000000000000000000" pitchFamily="2" charset="2"/>
              <a:buChar char="§"/>
              <a:defRPr sz="2200"/>
            </a:lvl2pPr>
            <a:lvl3pPr marL="692147" indent="-342900">
              <a:buClr>
                <a:srgbClr val="C9122B"/>
              </a:buClr>
              <a:buFont typeface="Wingdings" panose="05000000000000000000" pitchFamily="2" charset="2"/>
              <a:buChar char="§"/>
              <a:defRPr sz="2000"/>
            </a:lvl3pPr>
            <a:lvl4pPr marL="825494" indent="-285750">
              <a:buClr>
                <a:srgbClr val="C9122B"/>
              </a:buClr>
              <a:buFont typeface="Wingdings" panose="05000000000000000000" pitchFamily="2" charset="2"/>
              <a:buChar char="§"/>
              <a:defRPr sz="1800"/>
            </a:lvl4pPr>
            <a:lvl5pPr marL="1000118" indent="-285750">
              <a:buClr>
                <a:srgbClr val="C9122B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5288" y="1005576"/>
            <a:ext cx="8424862" cy="64807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2624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707655"/>
            <a:ext cx="4419600" cy="2952452"/>
          </a:xfrm>
        </p:spPr>
        <p:txBody>
          <a:bodyPr/>
          <a:lstStyle>
            <a:lvl1pPr marL="179386" indent="-179386">
              <a:buFont typeface="Wingdings" panose="05000000000000000000" pitchFamily="2" charset="2"/>
              <a:buChar char="§"/>
              <a:defRPr sz="2400"/>
            </a:lvl1pPr>
            <a:lvl2pPr marL="347659" indent="-166686">
              <a:buFont typeface="Wingdings" panose="05000000000000000000" pitchFamily="2" charset="2"/>
              <a:buChar char="§"/>
              <a:defRPr sz="2200"/>
            </a:lvl2pPr>
            <a:lvl3pPr marL="538158" indent="-188911">
              <a:buFont typeface="Wingdings" panose="05000000000000000000" pitchFamily="2" charset="2"/>
              <a:buChar char="§"/>
              <a:defRPr sz="2000"/>
            </a:lvl3pPr>
            <a:lvl4pPr marL="712781" indent="-173037">
              <a:buFont typeface="Wingdings" panose="05000000000000000000" pitchFamily="2" charset="2"/>
              <a:buChar char="§"/>
              <a:defRPr sz="1800"/>
            </a:lvl4pPr>
            <a:lvl5pPr marL="898516" indent="-184148">
              <a:buSzPct val="131000"/>
              <a:buFont typeface="Wingdings" panose="05000000000000000000" pitchFamily="2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5004048" y="1707655"/>
            <a:ext cx="3816102" cy="1728192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5288" y="1005576"/>
            <a:ext cx="8424862" cy="64807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820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Picture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600450"/>
            <a:ext cx="5624512" cy="425054"/>
          </a:xfrm>
        </p:spPr>
        <p:txBody>
          <a:bodyPr anchor="b"/>
          <a:lstStyle>
            <a:lvl1pPr algn="l">
              <a:defRPr sz="2000" b="1" i="0">
                <a:solidFill>
                  <a:srgbClr val="8A857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5288" y="1005578"/>
            <a:ext cx="5624512" cy="2540105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4074338"/>
            <a:ext cx="5624512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423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993153"/>
            <a:ext cx="8424862" cy="3738838"/>
          </a:xfrm>
        </p:spPr>
        <p:txBody>
          <a:bodyPr/>
          <a:lstStyle>
            <a:lvl1pPr marL="179386" indent="-179386">
              <a:buClr>
                <a:srgbClr val="C9122B"/>
              </a:buClr>
              <a:buFont typeface="Wingdings" panose="05000000000000000000" pitchFamily="2" charset="2"/>
              <a:buChar char="§"/>
              <a:defRPr/>
            </a:lvl1pPr>
            <a:lvl2pPr marL="347659" indent="-166686">
              <a:buClr>
                <a:srgbClr val="C9122B"/>
              </a:buClr>
              <a:buFont typeface="Wingdings" panose="05000000000000000000" pitchFamily="2" charset="2"/>
              <a:buChar char="§"/>
              <a:defRPr/>
            </a:lvl2pPr>
            <a:lvl3pPr marL="538158" indent="-188911">
              <a:buClr>
                <a:srgbClr val="C9122B"/>
              </a:buClr>
              <a:buFont typeface="Wingdings" panose="05000000000000000000" pitchFamily="2" charset="2"/>
              <a:buChar char="§"/>
              <a:defRPr/>
            </a:lvl3pPr>
            <a:lvl4pPr marL="712781" indent="-173037">
              <a:buClr>
                <a:srgbClr val="C9122B"/>
              </a:buClr>
              <a:buFont typeface="Wingdings" panose="05000000000000000000" pitchFamily="2" charset="2"/>
              <a:buChar char="§"/>
              <a:defRPr sz="1800"/>
            </a:lvl4pPr>
            <a:lvl5pPr marL="898516" indent="-184148">
              <a:buClr>
                <a:srgbClr val="C9122B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866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18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3" y="1493385"/>
            <a:ext cx="8069263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51775"/>
            <a:ext cx="8070850" cy="272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-110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-110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-110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-110" charset="0"/>
          <a:ea typeface="ＭＳ Ｐゴシック" pitchFamily="-65" charset="-128"/>
          <a:cs typeface="ＭＳ Ｐゴシック" pitchFamily="-65" charset="-128"/>
        </a:defRPr>
      </a:lvl5pPr>
      <a:lvl6pPr marL="45719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itchFamily="-110" charset="0"/>
        </a:defRPr>
      </a:lvl6pPr>
      <a:lvl7pPr marL="914391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itchFamily="-110" charset="0"/>
        </a:defRPr>
      </a:lvl7pPr>
      <a:lvl8pPr marL="137158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itchFamily="-110" charset="0"/>
        </a:defRPr>
      </a:lvl8pPr>
      <a:lvl9pPr marL="182878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itchFamily="-110" charset="0"/>
        </a:defRPr>
      </a:lvl9pPr>
    </p:titleStyle>
    <p:bodyStyle>
      <a:lvl1pPr marL="179386" indent="-179386" algn="l" rtl="0" eaLnBrk="1" fontAlgn="base" hangingPunct="1">
        <a:spcBef>
          <a:spcPct val="0"/>
        </a:spcBef>
        <a:spcAft>
          <a:spcPct val="0"/>
        </a:spcAft>
        <a:buClr>
          <a:srgbClr val="C9122B"/>
        </a:buClr>
        <a:buSzPct val="90000"/>
        <a:buFont typeface="Lucida Grande"/>
        <a:buChar char="■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347659" indent="-166686" algn="l" rtl="0" eaLnBrk="1" fontAlgn="base" hangingPunct="1">
        <a:spcBef>
          <a:spcPct val="0"/>
        </a:spcBef>
        <a:spcAft>
          <a:spcPct val="0"/>
        </a:spcAft>
        <a:buClr>
          <a:srgbClr val="C9122B"/>
        </a:buClr>
        <a:buFont typeface="Lucida Grande"/>
        <a:buChar char="■"/>
        <a:defRPr sz="2200">
          <a:solidFill>
            <a:schemeClr val="tx1"/>
          </a:solidFill>
          <a:latin typeface="+mn-lt"/>
          <a:ea typeface="ＭＳ Ｐゴシック" pitchFamily="-110" charset="-128"/>
        </a:defRPr>
      </a:lvl2pPr>
      <a:lvl3pPr marL="538158" indent="-188911" algn="l" rtl="0" eaLnBrk="1" fontAlgn="base" hangingPunct="1">
        <a:spcBef>
          <a:spcPct val="0"/>
        </a:spcBef>
        <a:spcAft>
          <a:spcPct val="0"/>
        </a:spcAft>
        <a:buClr>
          <a:srgbClr val="C9122B"/>
        </a:buClr>
        <a:buSzPct val="108000"/>
        <a:buFont typeface="Lucida Grande"/>
        <a:buChar char="■"/>
        <a:defRPr sz="2000">
          <a:solidFill>
            <a:schemeClr val="tx1"/>
          </a:solidFill>
          <a:latin typeface="+mn-lt"/>
          <a:ea typeface="ＭＳ Ｐゴシック" pitchFamily="-110" charset="-128"/>
        </a:defRPr>
      </a:lvl3pPr>
      <a:lvl4pPr marL="712781" indent="-173037" algn="l" rtl="0" eaLnBrk="1" fontAlgn="base" hangingPunct="1">
        <a:spcBef>
          <a:spcPct val="0"/>
        </a:spcBef>
        <a:spcAft>
          <a:spcPct val="0"/>
        </a:spcAft>
        <a:buClr>
          <a:srgbClr val="C9122B"/>
        </a:buClr>
        <a:buSzPct val="115000"/>
        <a:buFont typeface="Lucida Grande"/>
        <a:buChar char="■"/>
        <a:defRPr sz="1800">
          <a:solidFill>
            <a:schemeClr val="tx1"/>
          </a:solidFill>
          <a:latin typeface="+mn-lt"/>
          <a:ea typeface="ＭＳ Ｐゴシック" pitchFamily="-110" charset="-128"/>
        </a:defRPr>
      </a:lvl4pPr>
      <a:lvl5pPr marL="898516" indent="-184148" algn="l" rtl="0" eaLnBrk="1" fontAlgn="base" hangingPunct="1">
        <a:spcBef>
          <a:spcPct val="0"/>
        </a:spcBef>
        <a:spcAft>
          <a:spcPct val="0"/>
        </a:spcAft>
        <a:buClr>
          <a:srgbClr val="C9122B"/>
        </a:buClr>
        <a:buSzPct val="130000"/>
        <a:buFont typeface="Lucida Grande"/>
        <a:buChar char="■"/>
        <a:defRPr sz="1600">
          <a:solidFill>
            <a:schemeClr val="tx1"/>
          </a:solidFill>
          <a:latin typeface="+mn-lt"/>
          <a:ea typeface="ＭＳ Ｐゴシック" pitchFamily="-110" charset="-128"/>
        </a:defRPr>
      </a:lvl5pPr>
      <a:lvl6pPr marL="1355711" indent="-184148" algn="l" rtl="0" eaLnBrk="1" fontAlgn="base" hangingPunct="1">
        <a:spcBef>
          <a:spcPct val="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110" charset="-128"/>
        </a:defRPr>
      </a:lvl6pPr>
      <a:lvl7pPr marL="1812907" indent="-184148" algn="l" rtl="0" eaLnBrk="1" fontAlgn="base" hangingPunct="1">
        <a:spcBef>
          <a:spcPct val="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110" charset="-128"/>
        </a:defRPr>
      </a:lvl7pPr>
      <a:lvl8pPr marL="2270102" indent="-184148" algn="l" rtl="0" eaLnBrk="1" fontAlgn="base" hangingPunct="1">
        <a:spcBef>
          <a:spcPct val="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110" charset="-128"/>
        </a:defRPr>
      </a:lvl8pPr>
      <a:lvl9pPr marL="2727298" indent="-184148" algn="l" rtl="0" eaLnBrk="1" fontAlgn="base" hangingPunct="1">
        <a:spcBef>
          <a:spcPct val="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hyperlink" Target="https://www.researchgate.net/profile/Andrew_England" TargetMode="External"/><Relationship Id="rId7" Type="http://schemas.openxmlformats.org/officeDocument/2006/relationships/hyperlink" Target="https://efrs.e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hyperlink" Target="https://www.keele.ac.uk/study/undergraduate/undergraduatecourses/radiographydiagnosticimaging/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8/rg.2015150110" TargetMode="External"/><Relationship Id="rId7" Type="http://schemas.openxmlformats.org/officeDocument/2006/relationships/hyperlink" Target="https://www.flickr.com/photos/das-groesste-kinderatelier/3377771395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hyperlink" Target="http://www.pngall.com/business-growth-chart-png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efrs.eu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mailto:a.England@keele.ac.uk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78134-92AF-344E-A5F9-4ACAAE139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40" y="3147814"/>
            <a:ext cx="4608512" cy="1224136"/>
          </a:xfrm>
        </p:spPr>
        <p:txBody>
          <a:bodyPr/>
          <a:lstStyle/>
          <a:p>
            <a:pPr algn="ctr"/>
            <a:r>
              <a:rPr lang="en-US" sz="3600" dirty="0"/>
              <a:t>Patient Centered Care in Europe</a:t>
            </a:r>
            <a:br>
              <a:rPr lang="en-US" sz="3600" dirty="0"/>
            </a:br>
            <a:r>
              <a:rPr lang="en-US" sz="3600" dirty="0"/>
              <a:t>‘</a:t>
            </a:r>
            <a:r>
              <a:rPr lang="en-US" sz="3600" i="1" dirty="0"/>
              <a:t>Dr Andrew England</a:t>
            </a:r>
            <a:r>
              <a:rPr lang="en-US" sz="3600" dirty="0"/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9C37-E6C7-E541-B1F6-C2CBE6B2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995686"/>
            <a:ext cx="5256584" cy="648072"/>
          </a:xfrm>
        </p:spPr>
        <p:txBody>
          <a:bodyPr/>
          <a:lstStyle/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Radiography 2020: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Patient-centred care in the era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of AI and technological innovation</a:t>
            </a:r>
          </a:p>
        </p:txBody>
      </p:sp>
      <p:pic>
        <p:nvPicPr>
          <p:cNvPr id="4" name="Picture 3" descr="RADIOGRAPHY 2020 Redesign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0"/>
            <a:ext cx="1728192" cy="1728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894078-B3AE-2E45-AD80-34FBFAF11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0"/>
            <a:ext cx="1925960" cy="748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9C20A0-3C36-1A4C-B753-AFA816E29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775570"/>
            <a:ext cx="1925960" cy="9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34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</a:t>
            </a:r>
          </a:p>
          <a:p>
            <a:r>
              <a:rPr lang="en-US" dirty="0"/>
              <a:t>What is Patient Centered Care (PCC)?</a:t>
            </a:r>
          </a:p>
          <a:p>
            <a:r>
              <a:rPr lang="en-US" dirty="0"/>
              <a:t>Why is PCC important to radiographers?</a:t>
            </a:r>
          </a:p>
          <a:p>
            <a:r>
              <a:rPr lang="en-US" dirty="0"/>
              <a:t>Why a European perspective?</a:t>
            </a:r>
          </a:p>
          <a:p>
            <a:r>
              <a:rPr lang="en-US" dirty="0"/>
              <a:t>PCC, AI &amp; Technology – thoughts…</a:t>
            </a:r>
          </a:p>
          <a:p>
            <a:r>
              <a:rPr lang="en-US" dirty="0"/>
              <a:t>Role of EFRS in improving PCC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25F1559C-BC13-D143-BF0C-9250E2265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493787"/>
            <a:ext cx="1241186" cy="1707654"/>
          </a:xfrm>
          <a:prstGeom prst="rect">
            <a:avLst/>
          </a:prstGeom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2C8FA501-A304-064D-B1CC-C632071CE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264" y="2642730"/>
            <a:ext cx="1539413" cy="598660"/>
          </a:xfrm>
          <a:prstGeom prst="rect">
            <a:avLst/>
          </a:prstGeom>
        </p:spPr>
      </p:pic>
      <p:pic>
        <p:nvPicPr>
          <p:cNvPr id="7" name="Picture 6">
            <a:hlinkClick r:id="rId7"/>
            <a:extLst>
              <a:ext uri="{FF2B5EF4-FFF2-40B4-BE49-F238E27FC236}">
                <a16:creationId xmlns:a16="http://schemas.microsoft.com/office/drawing/2014/main" id="{1B0AB5B1-8FD4-5248-9E61-0A4FE8A7A3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264" y="3715096"/>
            <a:ext cx="1539413" cy="76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9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316" y="1005576"/>
            <a:ext cx="8423206" cy="648072"/>
          </a:xfrm>
        </p:spPr>
        <p:txBody>
          <a:bodyPr/>
          <a:lstStyle/>
          <a:p>
            <a:r>
              <a:rPr lang="en-US" dirty="0"/>
              <a:t>Patient Centered Care – A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707655"/>
            <a:ext cx="6480968" cy="1224135"/>
          </a:xfrm>
        </p:spPr>
        <p:txBody>
          <a:bodyPr/>
          <a:lstStyle/>
          <a:p>
            <a:pPr marL="0" indent="0" algn="just">
              <a:buNone/>
            </a:pPr>
            <a:r>
              <a:rPr lang="en-US" sz="2200" i="1" dirty="0">
                <a:latin typeface="Chalkduster" panose="03050602040202020205" pitchFamily="66" charset="77"/>
              </a:rPr>
              <a:t>An individual’s specific health needs and desired health outcomes are the driving force behind all health care decisions and quality measurements.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8886C-4815-4F45-9AE6-0E5C56C46B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272" y="1707655"/>
            <a:ext cx="1872208" cy="12961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BAB6D7-1236-4D48-A34B-5A888556AF41}"/>
              </a:ext>
            </a:extLst>
          </p:cNvPr>
          <p:cNvSpPr/>
          <p:nvPr/>
        </p:nvSpPr>
        <p:spPr>
          <a:xfrm>
            <a:off x="2101549" y="472358"/>
            <a:ext cx="4680520" cy="44644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C75BB4-4E71-064E-B295-7F9DD8CA6A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0503" y="1527634"/>
            <a:ext cx="1762612" cy="208823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F3ABCFF-A68A-CC42-8CA3-F8FE24A802D4}"/>
              </a:ext>
            </a:extLst>
          </p:cNvPr>
          <p:cNvSpPr/>
          <p:nvPr/>
        </p:nvSpPr>
        <p:spPr>
          <a:xfrm>
            <a:off x="3973809" y="510573"/>
            <a:ext cx="936000" cy="936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US" sz="900" dirty="0"/>
              <a:t>Mission &amp; values aligned with patient goals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CDDF90-874C-5D4E-A283-B8E8A25287B3}"/>
              </a:ext>
            </a:extLst>
          </p:cNvPr>
          <p:cNvSpPr/>
          <p:nvPr/>
        </p:nvSpPr>
        <p:spPr>
          <a:xfrm>
            <a:off x="2356260" y="1059634"/>
            <a:ext cx="936000" cy="936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 lnSpcReduction="10000"/>
          </a:bodyPr>
          <a:lstStyle/>
          <a:p>
            <a:pPr algn="ctr"/>
            <a:r>
              <a:rPr lang="en-US" sz="900" dirty="0"/>
              <a:t>Full transparency &amp; fast delivery of information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917B24-0AFF-1546-8CBF-92396D6BAE49}"/>
              </a:ext>
            </a:extLst>
          </p:cNvPr>
          <p:cNvSpPr/>
          <p:nvPr/>
        </p:nvSpPr>
        <p:spPr>
          <a:xfrm>
            <a:off x="2354968" y="2722816"/>
            <a:ext cx="936000" cy="936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US" sz="900" dirty="0"/>
              <a:t>Family welcome in care setting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F8FDF94-15D1-7847-A800-396563DB9827}"/>
              </a:ext>
            </a:extLst>
          </p:cNvPr>
          <p:cNvSpPr/>
          <p:nvPr/>
        </p:nvSpPr>
        <p:spPr>
          <a:xfrm>
            <a:off x="3092503" y="3856838"/>
            <a:ext cx="936000" cy="936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 lnSpcReduction="10000"/>
          </a:bodyPr>
          <a:lstStyle/>
          <a:p>
            <a:pPr algn="ctr"/>
            <a:r>
              <a:rPr lang="en-US" sz="900" dirty="0"/>
              <a:t>Patient &amp; family always included in decisions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A5BE75-DCC7-C449-AFD7-1F4E38B0D918}"/>
              </a:ext>
            </a:extLst>
          </p:cNvPr>
          <p:cNvSpPr/>
          <p:nvPr/>
        </p:nvSpPr>
        <p:spPr>
          <a:xfrm>
            <a:off x="5591358" y="1059634"/>
            <a:ext cx="936000" cy="936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US" sz="850" dirty="0"/>
              <a:t>Care is collaborative, coordinated, accessible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FBE1978-B627-9844-932C-86FD4EFD03BD}"/>
              </a:ext>
            </a:extLst>
          </p:cNvPr>
          <p:cNvSpPr/>
          <p:nvPr/>
        </p:nvSpPr>
        <p:spPr>
          <a:xfrm>
            <a:off x="5624614" y="2704606"/>
            <a:ext cx="936000" cy="936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/>
          </a:bodyPr>
          <a:lstStyle/>
          <a:p>
            <a:pPr algn="ctr"/>
            <a:r>
              <a:rPr lang="en-US" sz="900" dirty="0"/>
              <a:t>Physical comfort &amp; emotional well-being are top priorities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4B8C6DB-85F4-784B-9B07-DC2131BE4C01}"/>
              </a:ext>
            </a:extLst>
          </p:cNvPr>
          <p:cNvSpPr/>
          <p:nvPr/>
        </p:nvSpPr>
        <p:spPr>
          <a:xfrm>
            <a:off x="4764586" y="3856838"/>
            <a:ext cx="936000" cy="936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 lnSpcReduction="10000"/>
          </a:bodyPr>
          <a:lstStyle/>
          <a:p>
            <a:pPr algn="ctr"/>
            <a:r>
              <a:rPr lang="en-US" sz="900" dirty="0"/>
              <a:t>Patient &amp; family viewpoints respected &amp; valued</a:t>
            </a:r>
          </a:p>
        </p:txBody>
      </p:sp>
    </p:spTree>
    <p:extLst>
      <p:ext uri="{BB962C8B-B14F-4D97-AF65-F5344CB8AC3E}">
        <p14:creationId xmlns:p14="http://schemas.microsoft.com/office/powerpoint/2010/main" val="77767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5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95288" y="1563638"/>
            <a:ext cx="4536752" cy="3096468"/>
          </a:xfrm>
        </p:spPr>
        <p:txBody>
          <a:bodyPr/>
          <a:lstStyle/>
          <a:p>
            <a:r>
              <a:rPr lang="en-US" dirty="0"/>
              <a:t>Why is patient centered care so important?</a:t>
            </a:r>
          </a:p>
          <a:p>
            <a:r>
              <a:rPr lang="en-US" dirty="0"/>
              <a:t>Systematic review</a:t>
            </a:r>
            <a:r>
              <a:rPr lang="en-US" baseline="30000" dirty="0"/>
              <a:t>1</a:t>
            </a:r>
            <a:r>
              <a:rPr lang="en-US" dirty="0"/>
              <a:t> evidence of PCC:-</a:t>
            </a:r>
          </a:p>
          <a:p>
            <a:pPr lvl="1"/>
            <a:r>
              <a:rPr lang="en-US" sz="1800" dirty="0"/>
              <a:t>More +VE patient outcomes</a:t>
            </a:r>
          </a:p>
          <a:p>
            <a:pPr lvl="1"/>
            <a:r>
              <a:rPr lang="en-US" sz="1800" dirty="0"/>
              <a:t>Greater care satisfaction</a:t>
            </a:r>
          </a:p>
          <a:p>
            <a:pPr lvl="1"/>
            <a:r>
              <a:rPr lang="en-US" sz="1800" dirty="0"/>
              <a:t>Greater job satisfaction</a:t>
            </a:r>
          </a:p>
          <a:p>
            <a:pPr lvl="1"/>
            <a:r>
              <a:rPr lang="en-US" sz="1800" dirty="0"/>
              <a:t>Increased quality &amp; safety of care</a:t>
            </a:r>
          </a:p>
          <a:p>
            <a:pPr lvl="1"/>
            <a:r>
              <a:rPr lang="en-US" sz="1800" dirty="0"/>
              <a:t>Greater quality of life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the individual</a:t>
            </a:r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3123C2BD-64C4-CD4C-B26F-5F71DFE2D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485" y="476200"/>
            <a:ext cx="1960836" cy="2095550"/>
          </a:xfrm>
          <a:prstGeom prst="rect">
            <a:avLst/>
          </a:prstGeom>
        </p:spPr>
      </p:pic>
      <p:pic>
        <p:nvPicPr>
          <p:cNvPr id="8" name="Picture 7" descr="A screenshot of a person&#10;&#10;Description automatically generated">
            <a:extLst>
              <a:ext uri="{FF2B5EF4-FFF2-40B4-BE49-F238E27FC236}">
                <a16:creationId xmlns:a16="http://schemas.microsoft.com/office/drawing/2014/main" id="{BC51CDBF-EAEB-F845-A27C-9E9D1CDA9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2680863"/>
            <a:ext cx="3592241" cy="1689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678EE9-F13C-2141-BBAB-1EA88BEA2B93}"/>
              </a:ext>
            </a:extLst>
          </p:cNvPr>
          <p:cNvSpPr txBox="1"/>
          <p:nvPr/>
        </p:nvSpPr>
        <p:spPr>
          <a:xfrm>
            <a:off x="161479" y="4479962"/>
            <a:ext cx="889248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8113" indent="-138113"/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Kuipers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SJ,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Cramm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JM,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Neiboer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AP.  The importance of patient-centered care and co-creation of care for satisfaction with care and physical and social wellbeing of patients with multi-morbidity in the primary care setting.  BMC Health Services Research 2019;19(13):</a:t>
            </a:r>
            <a:r>
              <a:rPr lang="en-GB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doi.org</a:t>
            </a:r>
            <a:r>
              <a:rPr lang="en-GB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/10.1186/s12913-018-3818-y 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2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cake, coral, riding, animal&#10;&#10;Description automatically generated">
            <a:extLst>
              <a:ext uri="{FF2B5EF4-FFF2-40B4-BE49-F238E27FC236}">
                <a16:creationId xmlns:a16="http://schemas.microsoft.com/office/drawing/2014/main" id="{4B5C39E9-1817-EB4F-9EF2-B2E64982E2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932040" y="1491630"/>
            <a:ext cx="3075781" cy="29527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 &amp; its Radiographers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A73F7C-B57F-FE49-A188-2B7CEB0DC3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158590" y="3383056"/>
            <a:ext cx="6624960" cy="150973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6D8358-E23E-D841-9CAB-3B632ECB55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>
            <a:off x="6588224" y="598926"/>
            <a:ext cx="2451100" cy="1155700"/>
          </a:xfrm>
          <a:prstGeom prst="rect">
            <a:avLst/>
          </a:prstGeom>
        </p:spPr>
      </p:pic>
      <p:pic>
        <p:nvPicPr>
          <p:cNvPr id="12" name="Picture 11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ABCB90BB-7B3E-9149-AC3D-9F2750735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420" y="1525560"/>
            <a:ext cx="2903699" cy="185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0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316" y="1005576"/>
            <a:ext cx="8423206" cy="648072"/>
          </a:xfrm>
        </p:spPr>
        <p:txBody>
          <a:bodyPr/>
          <a:lstStyle/>
          <a:p>
            <a:r>
              <a:rPr lang="en-US" dirty="0"/>
              <a:t>PCC – Getting it Right through AI &amp; Technology</a:t>
            </a:r>
            <a:r>
              <a:rPr lang="en-US" baseline="30000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91631"/>
            <a:ext cx="3744664" cy="318635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Access &amp; waiting times</a:t>
            </a:r>
          </a:p>
          <a:p>
            <a:pPr>
              <a:lnSpc>
                <a:spcPct val="150000"/>
              </a:lnSpc>
            </a:pPr>
            <a:r>
              <a:rPr lang="en-US" dirty="0"/>
              <a:t>Scheduling &amp; registration</a:t>
            </a:r>
          </a:p>
          <a:p>
            <a:pPr>
              <a:lnSpc>
                <a:spcPct val="150000"/>
              </a:lnSpc>
            </a:pPr>
            <a:r>
              <a:rPr lang="en-US" dirty="0"/>
              <a:t>Appropriateness</a:t>
            </a:r>
          </a:p>
          <a:p>
            <a:pPr>
              <a:lnSpc>
                <a:spcPct val="150000"/>
              </a:lnSpc>
            </a:pPr>
            <a:r>
              <a:rPr lang="en-US" dirty="0"/>
              <a:t>Patient satisfaction</a:t>
            </a:r>
          </a:p>
          <a:p>
            <a:pPr>
              <a:lnSpc>
                <a:spcPct val="150000"/>
              </a:lnSpc>
            </a:pPr>
            <a:r>
              <a:rPr lang="en-US" dirty="0"/>
              <a:t>Reporting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4C0FC2-147A-6840-826D-8F1245C1455F}"/>
              </a:ext>
            </a:extLst>
          </p:cNvPr>
          <p:cNvSpPr txBox="1"/>
          <p:nvPr/>
        </p:nvSpPr>
        <p:spPr>
          <a:xfrm>
            <a:off x="253718" y="4677987"/>
            <a:ext cx="8494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Itri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JN.  Patient-centered Radiology. 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Radiographics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2015;35(6):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doi.org/10.1148/rg.2015150110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3F9788EF-1754-B64A-B0BE-C97C9A4E4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493245" y="2285312"/>
            <a:ext cx="1985991" cy="1534630"/>
          </a:xfrm>
          <a:prstGeom prst="rect">
            <a:avLst/>
          </a:prstGeom>
        </p:spPr>
      </p:pic>
      <p:pic>
        <p:nvPicPr>
          <p:cNvPr id="10" name="Picture 9" descr="A close up of a toy&#10;&#10;Description automatically generated">
            <a:extLst>
              <a:ext uri="{FF2B5EF4-FFF2-40B4-BE49-F238E27FC236}">
                <a16:creationId xmlns:a16="http://schemas.microsoft.com/office/drawing/2014/main" id="{15A81B36-6837-A849-8D72-8FDC9C3372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6977978" y="1885445"/>
            <a:ext cx="1770734" cy="239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316" y="1005576"/>
            <a:ext cx="8423206" cy="648072"/>
          </a:xfrm>
        </p:spPr>
        <p:txBody>
          <a:bodyPr/>
          <a:lstStyle/>
          <a:p>
            <a:r>
              <a:rPr lang="en-US" dirty="0"/>
              <a:t>The Role of the EFRS in improving PCC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Promote awareness</a:t>
            </a:r>
          </a:p>
          <a:p>
            <a:pPr>
              <a:lnSpc>
                <a:spcPct val="150000"/>
              </a:lnSpc>
            </a:pPr>
            <a:r>
              <a:rPr lang="en-US" dirty="0"/>
              <a:t>Generate discussions on implementation</a:t>
            </a:r>
          </a:p>
          <a:p>
            <a:pPr>
              <a:lnSpc>
                <a:spcPct val="150000"/>
              </a:lnSpc>
            </a:pPr>
            <a:r>
              <a:rPr lang="en-US" dirty="0"/>
              <a:t>Identify &amp; showcase examples</a:t>
            </a:r>
          </a:p>
          <a:p>
            <a:pPr>
              <a:lnSpc>
                <a:spcPct val="150000"/>
              </a:lnSpc>
            </a:pPr>
            <a:r>
              <a:rPr lang="en-US" dirty="0"/>
              <a:t>Act as a global lead / advocate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CC4FE211-DAB7-2C4B-833E-002F15BE5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951568"/>
            <a:ext cx="1086957" cy="540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7D97A0-72D6-694F-A40B-E6C3D3DBA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888649"/>
            <a:ext cx="2370030" cy="22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8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5B1D3-FC70-9647-9373-3F499524C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550"/>
            <a:ext cx="9144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19248-D71D-254F-8F0E-198EA6D90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020" y="4083918"/>
            <a:ext cx="1925960" cy="74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84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95536" y="3219822"/>
            <a:ext cx="2304256" cy="163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-110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pitchFamily="-11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pitchFamily="-11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pitchFamily="-11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pitchFamily="-110" charset="0"/>
              </a:defRPr>
            </a:lvl9pPr>
          </a:lstStyle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City, University of London</a:t>
            </a:r>
          </a:p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Northampton Square</a:t>
            </a:r>
          </a:p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London</a:t>
            </a:r>
          </a:p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EC1V 0HB</a:t>
            </a:r>
          </a:p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United Kingdom</a:t>
            </a:r>
          </a:p>
          <a:p>
            <a:pPr rtl="0"/>
            <a:endParaRPr lang="en-GB" sz="1200" b="0" i="0" u="none" strike="noStrike" kern="1200" baseline="0" dirty="0">
              <a:solidFill>
                <a:schemeClr val="bg1"/>
              </a:solidFill>
              <a:latin typeface="+mn-lt"/>
              <a:ea typeface="ＭＳ Ｐゴシック" pitchFamily="-65" charset="-128"/>
              <a:cs typeface="ＭＳ Ｐゴシック" pitchFamily="-65" charset="-128"/>
            </a:endParaRPr>
          </a:p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T: +44 (0)20 7040 5060</a:t>
            </a:r>
          </a:p>
          <a:p>
            <a:pPr rtl="0"/>
            <a:r>
              <a:rPr lang="en-GB" sz="1200" b="0" i="0" u="none" strike="noStrike" kern="1200" baseline="0" dirty="0">
                <a:solidFill>
                  <a:schemeClr val="bg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www.city.ac.uk</a:t>
            </a:r>
            <a:endParaRPr lang="en-US" sz="1200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823B72-24FC-CE47-989C-2F729E6A1C77}"/>
              </a:ext>
            </a:extLst>
          </p:cNvPr>
          <p:cNvSpPr/>
          <p:nvPr/>
        </p:nvSpPr>
        <p:spPr>
          <a:xfrm>
            <a:off x="1043608" y="987574"/>
            <a:ext cx="80538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 !!!</a:t>
            </a:r>
          </a:p>
          <a:p>
            <a:pPr algn="ctr"/>
            <a:r>
              <a:rPr lang="en-GB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a.england@keele.ac.uk</a:t>
            </a:r>
            <a:r>
              <a:rPr lang="en-GB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GB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F04C6-7A8E-DB4C-A9B0-53D2DDB6E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4227934"/>
            <a:ext cx="1925960" cy="74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66935"/>
      </p:ext>
    </p:extLst>
  </p:cSld>
  <p:clrMapOvr>
    <a:masterClrMapping/>
  </p:clrMapOvr>
</p:sld>
</file>

<file path=ppt/theme/theme1.xml><?xml version="1.0" encoding="utf-8"?>
<a:theme xmlns:a="http://schemas.openxmlformats.org/drawingml/2006/main" name="Grey master final Unlocked">
  <a:themeElements>
    <a:clrScheme name="Custom 5">
      <a:dk1>
        <a:srgbClr val="000000"/>
      </a:dk1>
      <a:lt1>
        <a:srgbClr val="FFFFFF"/>
      </a:lt1>
      <a:dk2>
        <a:srgbClr val="CC3333"/>
      </a:dk2>
      <a:lt2>
        <a:srgbClr val="999999"/>
      </a:lt2>
      <a:accent1>
        <a:srgbClr val="003366"/>
      </a:accent1>
      <a:accent2>
        <a:srgbClr val="4D2938"/>
      </a:accent2>
      <a:accent3>
        <a:srgbClr val="330066"/>
      </a:accent3>
      <a:accent4>
        <a:srgbClr val="006699"/>
      </a:accent4>
      <a:accent5>
        <a:srgbClr val="CCCC00"/>
      </a:accent5>
      <a:accent6>
        <a:srgbClr val="669933"/>
      </a:accent6>
      <a:hlink>
        <a:srgbClr val="CC6600"/>
      </a:hlink>
      <a:folHlink>
        <a:srgbClr val="993399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ity University London 1">
        <a:dk1>
          <a:srgbClr val="000000"/>
        </a:dk1>
        <a:lt1>
          <a:srgbClr val="FFFFFF"/>
        </a:lt1>
        <a:dk2>
          <a:srgbClr val="E31B23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12037</TotalTime>
  <Words>341</Words>
  <Application>Microsoft Macintosh PowerPoint</Application>
  <PresentationFormat>On-screen Show (16:9)</PresentationFormat>
  <Paragraphs>57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Chalkduster</vt:lpstr>
      <vt:lpstr>Lucida Grande</vt:lpstr>
      <vt:lpstr>Wingdings</vt:lpstr>
      <vt:lpstr>Grey master final Unlocked</vt:lpstr>
      <vt:lpstr>Patient Centered Care in Europe ‘Dr Andrew England’</vt:lpstr>
      <vt:lpstr>Overview </vt:lpstr>
      <vt:lpstr>Patient Centered Care – A Concept</vt:lpstr>
      <vt:lpstr>The importance of the individual</vt:lpstr>
      <vt:lpstr>Europe &amp; its Radiographers</vt:lpstr>
      <vt:lpstr>PCC – Getting it Right through AI &amp; Technology2</vt:lpstr>
      <vt:lpstr>The Role of the EFRS in improving PCC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arial bold 28pt</dc:title>
  <dc:creator>Venden, Lindsey</dc:creator>
  <cp:lastModifiedBy>Andrew England</cp:lastModifiedBy>
  <cp:revision>114</cp:revision>
  <cp:lastPrinted>2016-07-11T15:10:59Z</cp:lastPrinted>
  <dcterms:created xsi:type="dcterms:W3CDTF">2013-10-15T13:03:53Z</dcterms:created>
  <dcterms:modified xsi:type="dcterms:W3CDTF">2020-06-25T20:28:47Z</dcterms:modified>
</cp:coreProperties>
</file>