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
  </p:notesMasterIdLst>
  <p:handoutMasterIdLst>
    <p:handoutMasterId r:id="rId4"/>
  </p:handoutMasterIdLst>
  <p:sldIdLst>
    <p:sldId id="260" r:id="rId2"/>
  </p:sldIdLst>
  <p:sldSz cx="32918400" cy="19202400"/>
  <p:notesSz cx="6980238" cy="9223375"/>
  <p:defaultTextStyle>
    <a:defPPr>
      <a:defRPr lang="en-US"/>
    </a:defPPr>
    <a:lvl1pPr algn="l" rtl="0" eaLnBrk="0" fontAlgn="base" hangingPunct="0">
      <a:spcBef>
        <a:spcPct val="0"/>
      </a:spcBef>
      <a:spcAft>
        <a:spcPct val="0"/>
      </a:spcAft>
      <a:defRPr sz="10600" kern="1200">
        <a:solidFill>
          <a:schemeClr val="tx2"/>
        </a:solidFill>
        <a:latin typeface="Arial" panose="020B0604020202020204" pitchFamily="34" charset="0"/>
        <a:ea typeface="MS PGothic" panose="020B0600070205080204" pitchFamily="50" charset="-128"/>
        <a:cs typeface="+mn-cs"/>
      </a:defRPr>
    </a:lvl1pPr>
    <a:lvl2pPr marL="457200" algn="l" rtl="0" eaLnBrk="0" fontAlgn="base" hangingPunct="0">
      <a:spcBef>
        <a:spcPct val="0"/>
      </a:spcBef>
      <a:spcAft>
        <a:spcPct val="0"/>
      </a:spcAft>
      <a:defRPr sz="10600" kern="1200">
        <a:solidFill>
          <a:schemeClr val="tx2"/>
        </a:solidFill>
        <a:latin typeface="Arial" panose="020B0604020202020204" pitchFamily="34" charset="0"/>
        <a:ea typeface="MS PGothic" panose="020B0600070205080204" pitchFamily="50" charset="-128"/>
        <a:cs typeface="+mn-cs"/>
      </a:defRPr>
    </a:lvl2pPr>
    <a:lvl3pPr marL="914400" algn="l" rtl="0" eaLnBrk="0" fontAlgn="base" hangingPunct="0">
      <a:spcBef>
        <a:spcPct val="0"/>
      </a:spcBef>
      <a:spcAft>
        <a:spcPct val="0"/>
      </a:spcAft>
      <a:defRPr sz="10600" kern="1200">
        <a:solidFill>
          <a:schemeClr val="tx2"/>
        </a:solidFill>
        <a:latin typeface="Arial" panose="020B0604020202020204" pitchFamily="34" charset="0"/>
        <a:ea typeface="MS PGothic" panose="020B0600070205080204" pitchFamily="50" charset="-128"/>
        <a:cs typeface="+mn-cs"/>
      </a:defRPr>
    </a:lvl3pPr>
    <a:lvl4pPr marL="1371600" algn="l" rtl="0" eaLnBrk="0" fontAlgn="base" hangingPunct="0">
      <a:spcBef>
        <a:spcPct val="0"/>
      </a:spcBef>
      <a:spcAft>
        <a:spcPct val="0"/>
      </a:spcAft>
      <a:defRPr sz="10600" kern="1200">
        <a:solidFill>
          <a:schemeClr val="tx2"/>
        </a:solidFill>
        <a:latin typeface="Arial" panose="020B0604020202020204" pitchFamily="34" charset="0"/>
        <a:ea typeface="MS PGothic" panose="020B0600070205080204" pitchFamily="50" charset="-128"/>
        <a:cs typeface="+mn-cs"/>
      </a:defRPr>
    </a:lvl4pPr>
    <a:lvl5pPr marL="1828800" algn="l" rtl="0" eaLnBrk="0" fontAlgn="base" hangingPunct="0">
      <a:spcBef>
        <a:spcPct val="0"/>
      </a:spcBef>
      <a:spcAft>
        <a:spcPct val="0"/>
      </a:spcAft>
      <a:defRPr sz="10600" kern="1200">
        <a:solidFill>
          <a:schemeClr val="tx2"/>
        </a:solidFill>
        <a:latin typeface="Arial" panose="020B0604020202020204" pitchFamily="34" charset="0"/>
        <a:ea typeface="MS PGothic" panose="020B0600070205080204" pitchFamily="50" charset="-128"/>
        <a:cs typeface="+mn-cs"/>
      </a:defRPr>
    </a:lvl5pPr>
    <a:lvl6pPr marL="2286000" algn="l" defTabSz="914400" rtl="0" eaLnBrk="1" latinLnBrk="0" hangingPunct="1">
      <a:defRPr sz="10600" kern="1200">
        <a:solidFill>
          <a:schemeClr val="tx2"/>
        </a:solidFill>
        <a:latin typeface="Arial" panose="020B0604020202020204" pitchFamily="34" charset="0"/>
        <a:ea typeface="MS PGothic" panose="020B0600070205080204" pitchFamily="50" charset="-128"/>
        <a:cs typeface="+mn-cs"/>
      </a:defRPr>
    </a:lvl6pPr>
    <a:lvl7pPr marL="2743200" algn="l" defTabSz="914400" rtl="0" eaLnBrk="1" latinLnBrk="0" hangingPunct="1">
      <a:defRPr sz="10600" kern="1200">
        <a:solidFill>
          <a:schemeClr val="tx2"/>
        </a:solidFill>
        <a:latin typeface="Arial" panose="020B0604020202020204" pitchFamily="34" charset="0"/>
        <a:ea typeface="MS PGothic" panose="020B0600070205080204" pitchFamily="50" charset="-128"/>
        <a:cs typeface="+mn-cs"/>
      </a:defRPr>
    </a:lvl7pPr>
    <a:lvl8pPr marL="3200400" algn="l" defTabSz="914400" rtl="0" eaLnBrk="1" latinLnBrk="0" hangingPunct="1">
      <a:defRPr sz="10600" kern="1200">
        <a:solidFill>
          <a:schemeClr val="tx2"/>
        </a:solidFill>
        <a:latin typeface="Arial" panose="020B0604020202020204" pitchFamily="34" charset="0"/>
        <a:ea typeface="MS PGothic" panose="020B0600070205080204" pitchFamily="50" charset="-128"/>
        <a:cs typeface="+mn-cs"/>
      </a:defRPr>
    </a:lvl8pPr>
    <a:lvl9pPr marL="3657600" algn="l" defTabSz="914400" rtl="0" eaLnBrk="1" latinLnBrk="0" hangingPunct="1">
      <a:defRPr sz="10600" kern="1200">
        <a:solidFill>
          <a:schemeClr val="tx2"/>
        </a:solidFill>
        <a:latin typeface="Arial" panose="020B0604020202020204" pitchFamily="34" charset="0"/>
        <a:ea typeface="MS PGothic" panose="020B0600070205080204" pitchFamily="50" charset="-128"/>
        <a:cs typeface="+mn-cs"/>
      </a:defRPr>
    </a:lvl9pPr>
  </p:defaultTextStyle>
  <p:extLst>
    <p:ext uri="{EFAFB233-063F-42B5-8137-9DF3F51BA10A}">
      <p15:sldGuideLst xmlns:p15="http://schemas.microsoft.com/office/powerpoint/2012/main">
        <p15:guide id="1" orient="horz" pos="11376">
          <p15:clr>
            <a:srgbClr val="A4A3A4"/>
          </p15:clr>
        </p15:guide>
        <p15:guide id="2" orient="horz" pos="11952">
          <p15:clr>
            <a:srgbClr val="A4A3A4"/>
          </p15:clr>
        </p15:guide>
        <p15:guide id="3" orient="horz" pos="2016">
          <p15:clr>
            <a:srgbClr val="A4A3A4"/>
          </p15:clr>
        </p15:guide>
        <p15:guide id="4" orient="horz" pos="2160">
          <p15:clr>
            <a:srgbClr val="A4A3A4"/>
          </p15:clr>
        </p15:guide>
        <p15:guide id="5" orient="horz" pos="144">
          <p15:clr>
            <a:srgbClr val="A4A3A4"/>
          </p15:clr>
        </p15:guide>
        <p15:guide id="6" orient="horz" pos="2736">
          <p15:clr>
            <a:srgbClr val="A4A3A4"/>
          </p15:clr>
        </p15:guide>
        <p15:guide id="7" orient="horz" pos="432">
          <p15:clr>
            <a:srgbClr val="A4A3A4"/>
          </p15:clr>
        </p15:guide>
        <p15:guide id="8" orient="horz" pos="6192">
          <p15:clr>
            <a:srgbClr val="A4A3A4"/>
          </p15:clr>
        </p15:guide>
        <p15:guide id="9" pos="15379">
          <p15:clr>
            <a:srgbClr val="A4A3A4"/>
          </p15:clr>
        </p15:guide>
        <p15:guide id="10" pos="5357">
          <p15:clr>
            <a:srgbClr val="A4A3A4"/>
          </p15:clr>
        </p15:guide>
        <p15:guide id="11" pos="15725">
          <p15:clr>
            <a:srgbClr val="A4A3A4"/>
          </p15:clr>
        </p15:guide>
        <p15:guide id="12" pos="10195">
          <p15:clr>
            <a:srgbClr val="A4A3A4"/>
          </p15:clr>
        </p15:guide>
        <p15:guide id="13" pos="173">
          <p15:clr>
            <a:srgbClr val="A4A3A4"/>
          </p15:clr>
        </p15:guide>
        <p15:guide id="14" pos="10541">
          <p15:clr>
            <a:srgbClr val="A4A3A4"/>
          </p15:clr>
        </p15:guide>
        <p15:guide id="15" pos="5011">
          <p15:clr>
            <a:srgbClr val="A4A3A4"/>
          </p15:clr>
        </p15:guide>
        <p15:guide id="16" pos="205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C2"/>
    <a:srgbClr val="63A2FF"/>
    <a:srgbClr val="0066FF"/>
    <a:srgbClr val="FFFFE9"/>
    <a:srgbClr val="E9EFFF"/>
    <a:srgbClr val="A7CBFF"/>
    <a:srgbClr val="85B6FF"/>
    <a:srgbClr val="75A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0"/>
    <p:restoredTop sz="86430" autoAdjust="0"/>
  </p:normalViewPr>
  <p:slideViewPr>
    <p:cSldViewPr snapToGrid="0">
      <p:cViewPr varScale="1">
        <p:scale>
          <a:sx n="39" d="100"/>
          <a:sy n="39" d="100"/>
        </p:scale>
        <p:origin x="248" y="712"/>
      </p:cViewPr>
      <p:guideLst>
        <p:guide orient="horz" pos="11376"/>
        <p:guide orient="horz" pos="11952"/>
        <p:guide orient="horz" pos="2016"/>
        <p:guide orient="horz" pos="2160"/>
        <p:guide orient="horz" pos="144"/>
        <p:guide orient="horz" pos="2736"/>
        <p:guide orient="horz" pos="432"/>
        <p:guide orient="horz" pos="6192"/>
        <p:guide pos="15379"/>
        <p:guide pos="5357"/>
        <p:guide pos="15725"/>
        <p:guide pos="10195"/>
        <p:guide pos="173"/>
        <p:guide pos="10541"/>
        <p:guide pos="5011"/>
        <p:guide pos="205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ea typeface="ＭＳ Ｐゴシック" pitchFamily="-65" charset="-128"/>
                <a:cs typeface="+mn-cs"/>
              </a:defRPr>
            </a:lvl1pPr>
          </a:lstStyle>
          <a:p>
            <a:pPr>
              <a:defRPr/>
            </a:pPr>
            <a:endParaRPr lang="en-US"/>
          </a:p>
        </p:txBody>
      </p:sp>
      <p:sp>
        <p:nvSpPr>
          <p:cNvPr id="30723" name="Rectangle 3"/>
          <p:cNvSpPr>
            <a:spLocks noGrp="1" noChangeArrowheads="1"/>
          </p:cNvSpPr>
          <p:nvPr>
            <p:ph type="dt" sz="quarter" idx="1"/>
          </p:nvPr>
        </p:nvSpPr>
        <p:spPr bwMode="auto">
          <a:xfrm>
            <a:off x="3954463" y="0"/>
            <a:ext cx="3024187"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ea typeface="ＭＳ Ｐゴシック" pitchFamily="-65" charset="-128"/>
                <a:cs typeface="+mn-cs"/>
              </a:defRPr>
            </a:lvl1pPr>
          </a:lstStyle>
          <a:p>
            <a:pPr>
              <a:defRPr/>
            </a:pPr>
            <a:endParaRPr lang="en-US"/>
          </a:p>
        </p:txBody>
      </p:sp>
      <p:sp>
        <p:nvSpPr>
          <p:cNvPr id="30724" name="Rectangle 4"/>
          <p:cNvSpPr>
            <a:spLocks noGrp="1" noChangeArrowheads="1"/>
          </p:cNvSpPr>
          <p:nvPr>
            <p:ph type="ftr" sz="quarter" idx="2"/>
          </p:nvPr>
        </p:nvSpPr>
        <p:spPr bwMode="auto">
          <a:xfrm>
            <a:off x="0" y="8759825"/>
            <a:ext cx="30241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ea typeface="ＭＳ Ｐゴシック" pitchFamily="-65" charset="-128"/>
                <a:cs typeface="+mn-cs"/>
              </a:defRPr>
            </a:lvl1pPr>
          </a:lstStyle>
          <a:p>
            <a:pPr>
              <a:defRPr/>
            </a:pPr>
            <a:endParaRPr lang="en-US"/>
          </a:p>
        </p:txBody>
      </p:sp>
      <p:sp>
        <p:nvSpPr>
          <p:cNvPr id="30725" name="Rectangle 5"/>
          <p:cNvSpPr>
            <a:spLocks noGrp="1" noChangeArrowheads="1"/>
          </p:cNvSpPr>
          <p:nvPr>
            <p:ph type="sldNum" sz="quarter" idx="3"/>
          </p:nvPr>
        </p:nvSpPr>
        <p:spPr bwMode="auto">
          <a:xfrm>
            <a:off x="3954463" y="8759825"/>
            <a:ext cx="3024187"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a typeface="MS PGothic" panose="020B0600070205080204" pitchFamily="34" charset="-128"/>
              </a:defRPr>
            </a:lvl1pPr>
          </a:lstStyle>
          <a:p>
            <a:pPr>
              <a:defRPr/>
            </a:pPr>
            <a:fld id="{F82F73C1-437B-4F18-A986-53E830778B68}" type="slidenum">
              <a:rPr lang="en-US" altLang="en-US"/>
              <a:pPr>
                <a:defRPr/>
              </a:pPr>
              <a:t>‹#›</a:t>
            </a:fld>
            <a:endParaRPr lang="en-US" altLang="en-US"/>
          </a:p>
        </p:txBody>
      </p:sp>
    </p:spTree>
    <p:extLst>
      <p:ext uri="{BB962C8B-B14F-4D97-AF65-F5344CB8AC3E}">
        <p14:creationId xmlns:p14="http://schemas.microsoft.com/office/powerpoint/2010/main" val="3918366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ea typeface="ＭＳ Ｐゴシック" pitchFamily="-65" charset="-128"/>
                <a:cs typeface="+mn-cs"/>
              </a:defRPr>
            </a:lvl1pPr>
          </a:lstStyle>
          <a:p>
            <a:pPr>
              <a:defRPr/>
            </a:pPr>
            <a:endParaRPr lang="en-US"/>
          </a:p>
        </p:txBody>
      </p:sp>
      <p:sp>
        <p:nvSpPr>
          <p:cNvPr id="29699" name="Rectangle 3"/>
          <p:cNvSpPr>
            <a:spLocks noGrp="1" noChangeArrowheads="1"/>
          </p:cNvSpPr>
          <p:nvPr>
            <p:ph type="dt" idx="1"/>
          </p:nvPr>
        </p:nvSpPr>
        <p:spPr bwMode="auto">
          <a:xfrm>
            <a:off x="3954463" y="0"/>
            <a:ext cx="3024187"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ea typeface="ＭＳ Ｐゴシック" pitchFamily="-65" charset="-128"/>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527050" y="692150"/>
            <a:ext cx="5926138" cy="34575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698500" y="4381500"/>
            <a:ext cx="5583238" cy="414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759825"/>
            <a:ext cx="30241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ea typeface="ＭＳ Ｐゴシック" pitchFamily="-65" charset="-128"/>
                <a:cs typeface="+mn-cs"/>
              </a:defRPr>
            </a:lvl1pPr>
          </a:lstStyle>
          <a:p>
            <a:pPr>
              <a:defRPr/>
            </a:pPr>
            <a:endParaRPr lang="en-US"/>
          </a:p>
        </p:txBody>
      </p:sp>
      <p:sp>
        <p:nvSpPr>
          <p:cNvPr id="29703" name="Rectangle 7"/>
          <p:cNvSpPr>
            <a:spLocks noGrp="1" noChangeArrowheads="1"/>
          </p:cNvSpPr>
          <p:nvPr>
            <p:ph type="sldNum" sz="quarter" idx="5"/>
          </p:nvPr>
        </p:nvSpPr>
        <p:spPr bwMode="auto">
          <a:xfrm>
            <a:off x="3954463" y="8759825"/>
            <a:ext cx="3024187"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a typeface="MS PGothic" panose="020B0600070205080204" pitchFamily="34" charset="-128"/>
              </a:defRPr>
            </a:lvl1pPr>
          </a:lstStyle>
          <a:p>
            <a:pPr>
              <a:defRPr/>
            </a:pPr>
            <a:fld id="{6C088EF1-9DA9-4D02-91F0-A75C60428378}" type="slidenum">
              <a:rPr lang="en-US" altLang="en-US"/>
              <a:pPr>
                <a:defRPr/>
              </a:pPr>
              <a:t>‹#›</a:t>
            </a:fld>
            <a:endParaRPr lang="en-US" altLang="en-US"/>
          </a:p>
        </p:txBody>
      </p:sp>
    </p:spTree>
    <p:extLst>
      <p:ext uri="{BB962C8B-B14F-4D97-AF65-F5344CB8AC3E}">
        <p14:creationId xmlns:p14="http://schemas.microsoft.com/office/powerpoint/2010/main" val="3985266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65"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C088EF1-9DA9-4D02-91F0-A75C60428378}" type="slidenum">
              <a:rPr lang="en-US" altLang="en-US" smtClean="0"/>
              <a:pPr>
                <a:defRPr/>
              </a:pPr>
              <a:t>1</a:t>
            </a:fld>
            <a:endParaRPr lang="en-US" altLang="en-US"/>
          </a:p>
        </p:txBody>
      </p:sp>
    </p:spTree>
    <p:extLst>
      <p:ext uri="{BB962C8B-B14F-4D97-AF65-F5344CB8AC3E}">
        <p14:creationId xmlns:p14="http://schemas.microsoft.com/office/powerpoint/2010/main" val="326557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3" y="5965825"/>
            <a:ext cx="27981275" cy="4114800"/>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4937125" y="10880725"/>
            <a:ext cx="23044150" cy="490855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0099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46238" y="768350"/>
            <a:ext cx="29625925" cy="32004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1646238" y="4479925"/>
            <a:ext cx="29625925" cy="1267301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2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6475" y="768350"/>
            <a:ext cx="7405688" cy="163845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646238" y="768350"/>
            <a:ext cx="22067837" cy="163845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40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6238" y="768350"/>
            <a:ext cx="29625925" cy="32004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646238" y="4479925"/>
            <a:ext cx="29625925" cy="1267301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03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12339638"/>
            <a:ext cx="27981275" cy="38131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5" y="8139113"/>
            <a:ext cx="27981275" cy="42005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2605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46238" y="768350"/>
            <a:ext cx="29625925" cy="32004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1646238" y="4479925"/>
            <a:ext cx="14736762" cy="1267301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35400" y="4479925"/>
            <a:ext cx="14736763" cy="1267301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65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6238" y="768350"/>
            <a:ext cx="29625925" cy="32004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1646238" y="4298950"/>
            <a:ext cx="14544675" cy="17907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46238" y="6089650"/>
            <a:ext cx="14544675" cy="11063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725" y="4298950"/>
            <a:ext cx="14549438" cy="17907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6722725" y="6089650"/>
            <a:ext cx="14549438" cy="11063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67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6238" y="768350"/>
            <a:ext cx="29625925" cy="32004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3430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59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238" y="765175"/>
            <a:ext cx="10829925" cy="3252788"/>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12869863" y="765175"/>
            <a:ext cx="18402300" cy="1638776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6238" y="4017963"/>
            <a:ext cx="10829925" cy="131349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237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600" y="13441363"/>
            <a:ext cx="19751675" cy="158750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1600" y="1716088"/>
            <a:ext cx="19751675" cy="11520487"/>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451600" y="15028863"/>
            <a:ext cx="19751675" cy="22526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312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62" name="Text Box 38"/>
          <p:cNvSpPr txBox="1">
            <a:spLocks noChangeArrowheads="1"/>
          </p:cNvSpPr>
          <p:nvPr userDrawn="1"/>
        </p:nvSpPr>
        <p:spPr bwMode="auto">
          <a:xfrm>
            <a:off x="11201400" y="3600450"/>
            <a:ext cx="10504488" cy="533400"/>
          </a:xfrm>
          <a:prstGeom prst="rect">
            <a:avLst/>
          </a:prstGeom>
          <a:noFill/>
          <a:ln w="9525">
            <a:noFill/>
            <a:miter lim="800000"/>
            <a:headEnd/>
            <a:tailEnd/>
          </a:ln>
          <a:effectLst/>
        </p:spPr>
        <p:txBody>
          <a:bodyPr lIns="91426" tIns="45713" rIns="91426" bIns="45713">
            <a:spAutoFit/>
          </a:bodyPr>
          <a:lstStyle>
            <a:lvl1pPr defTabSz="2193925" eaLnBrk="0" hangingPunct="0">
              <a:defRPr sz="10600">
                <a:solidFill>
                  <a:schemeClr val="tx2"/>
                </a:solidFill>
                <a:latin typeface="Arial" charset="0"/>
                <a:ea typeface="ＭＳ Ｐゴシック" pitchFamily="-65" charset="-128"/>
              </a:defRPr>
            </a:lvl1pPr>
            <a:lvl2pPr marL="37931725" indent="-37474525" defTabSz="2193925" eaLnBrk="0" hangingPunct="0">
              <a:defRPr sz="10600">
                <a:solidFill>
                  <a:schemeClr val="tx2"/>
                </a:solidFill>
                <a:latin typeface="Arial" charset="0"/>
                <a:ea typeface="ＭＳ Ｐゴシック" pitchFamily="-65" charset="-128"/>
              </a:defRPr>
            </a:lvl2pPr>
            <a:lvl3pPr eaLnBrk="0" hangingPunct="0">
              <a:defRPr sz="10600">
                <a:solidFill>
                  <a:schemeClr val="tx2"/>
                </a:solidFill>
                <a:latin typeface="Arial" charset="0"/>
                <a:ea typeface="ＭＳ Ｐゴシック" pitchFamily="-65" charset="-128"/>
              </a:defRPr>
            </a:lvl3pPr>
            <a:lvl4pPr eaLnBrk="0" hangingPunct="0">
              <a:defRPr sz="10600">
                <a:solidFill>
                  <a:schemeClr val="tx2"/>
                </a:solidFill>
                <a:latin typeface="Arial" charset="0"/>
                <a:ea typeface="ＭＳ Ｐゴシック" pitchFamily="-65" charset="-128"/>
              </a:defRPr>
            </a:lvl4pPr>
            <a:lvl5pPr eaLnBrk="0" hangingPunct="0">
              <a:defRPr sz="10600">
                <a:solidFill>
                  <a:schemeClr val="tx2"/>
                </a:solidFill>
                <a:latin typeface="Arial" charset="0"/>
                <a:ea typeface="ＭＳ Ｐゴシック" pitchFamily="-65" charset="-128"/>
              </a:defRPr>
            </a:lvl5pPr>
            <a:lvl6pPr marL="457200" eaLnBrk="0" fontAlgn="base" hangingPunct="0">
              <a:spcBef>
                <a:spcPct val="0"/>
              </a:spcBef>
              <a:spcAft>
                <a:spcPct val="0"/>
              </a:spcAft>
              <a:defRPr sz="10600">
                <a:solidFill>
                  <a:schemeClr val="tx2"/>
                </a:solidFill>
                <a:latin typeface="Arial" charset="0"/>
                <a:ea typeface="ＭＳ Ｐゴシック" pitchFamily="-65" charset="-128"/>
              </a:defRPr>
            </a:lvl6pPr>
            <a:lvl7pPr marL="914400" eaLnBrk="0" fontAlgn="base" hangingPunct="0">
              <a:spcBef>
                <a:spcPct val="0"/>
              </a:spcBef>
              <a:spcAft>
                <a:spcPct val="0"/>
              </a:spcAft>
              <a:defRPr sz="10600">
                <a:solidFill>
                  <a:schemeClr val="tx2"/>
                </a:solidFill>
                <a:latin typeface="Arial" charset="0"/>
                <a:ea typeface="ＭＳ Ｐゴシック" pitchFamily="-65" charset="-128"/>
              </a:defRPr>
            </a:lvl7pPr>
            <a:lvl8pPr marL="1371600" eaLnBrk="0" fontAlgn="base" hangingPunct="0">
              <a:spcBef>
                <a:spcPct val="0"/>
              </a:spcBef>
              <a:spcAft>
                <a:spcPct val="0"/>
              </a:spcAft>
              <a:defRPr sz="10600">
                <a:solidFill>
                  <a:schemeClr val="tx2"/>
                </a:solidFill>
                <a:latin typeface="Arial" charset="0"/>
                <a:ea typeface="ＭＳ Ｐゴシック" pitchFamily="-65" charset="-128"/>
              </a:defRPr>
            </a:lvl8pPr>
            <a:lvl9pPr marL="1828800" eaLnBrk="0" fontAlgn="base" hangingPunct="0">
              <a:spcBef>
                <a:spcPct val="0"/>
              </a:spcBef>
              <a:spcAft>
                <a:spcPct val="0"/>
              </a:spcAft>
              <a:defRPr sz="10600">
                <a:solidFill>
                  <a:schemeClr val="tx2"/>
                </a:solidFill>
                <a:latin typeface="Arial" charset="0"/>
                <a:ea typeface="ＭＳ Ｐゴシック" pitchFamily="-65" charset="-128"/>
              </a:defRPr>
            </a:lvl9pPr>
          </a:lstStyle>
          <a:p>
            <a:pPr algn="ctr" eaLnBrk="1" hangingPunct="1">
              <a:spcBef>
                <a:spcPct val="50000"/>
              </a:spcBef>
              <a:defRPr/>
            </a:pPr>
            <a:endParaRPr lang="en-US" sz="29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3925" rtl="0" eaLnBrk="0" fontAlgn="base" hangingPunct="0">
        <a:spcBef>
          <a:spcPct val="0"/>
        </a:spcBef>
        <a:spcAft>
          <a:spcPct val="0"/>
        </a:spcAft>
        <a:defRPr sz="6500" b="1">
          <a:solidFill>
            <a:schemeClr val="bg1"/>
          </a:solidFill>
          <a:latin typeface="+mj-lt"/>
          <a:ea typeface="MS PGothic" panose="020B0600070205080204" pitchFamily="34" charset="-128"/>
          <a:cs typeface="ＭＳ Ｐゴシック" charset="0"/>
        </a:defRPr>
      </a:lvl1pPr>
      <a:lvl2pPr algn="ctr" defTabSz="2193925" rtl="0" eaLnBrk="0" fontAlgn="base" hangingPunct="0">
        <a:spcBef>
          <a:spcPct val="0"/>
        </a:spcBef>
        <a:spcAft>
          <a:spcPct val="0"/>
        </a:spcAft>
        <a:defRPr sz="6500" b="1">
          <a:solidFill>
            <a:schemeClr val="bg1"/>
          </a:solidFill>
          <a:latin typeface="Arial" pitchFamily="-65" charset="0"/>
          <a:ea typeface="MS PGothic" panose="020B0600070205080204" pitchFamily="34" charset="-128"/>
          <a:cs typeface="ＭＳ Ｐゴシック" charset="0"/>
        </a:defRPr>
      </a:lvl2pPr>
      <a:lvl3pPr algn="ctr" defTabSz="2193925" rtl="0" eaLnBrk="0" fontAlgn="base" hangingPunct="0">
        <a:spcBef>
          <a:spcPct val="0"/>
        </a:spcBef>
        <a:spcAft>
          <a:spcPct val="0"/>
        </a:spcAft>
        <a:defRPr sz="6500" b="1">
          <a:solidFill>
            <a:schemeClr val="bg1"/>
          </a:solidFill>
          <a:latin typeface="Arial" pitchFamily="-65" charset="0"/>
          <a:ea typeface="MS PGothic" panose="020B0600070205080204" pitchFamily="34" charset="-128"/>
          <a:cs typeface="ＭＳ Ｐゴシック" charset="0"/>
        </a:defRPr>
      </a:lvl3pPr>
      <a:lvl4pPr algn="ctr" defTabSz="2193925" rtl="0" eaLnBrk="0" fontAlgn="base" hangingPunct="0">
        <a:spcBef>
          <a:spcPct val="0"/>
        </a:spcBef>
        <a:spcAft>
          <a:spcPct val="0"/>
        </a:spcAft>
        <a:defRPr sz="6500" b="1">
          <a:solidFill>
            <a:schemeClr val="bg1"/>
          </a:solidFill>
          <a:latin typeface="Arial" pitchFamily="-65" charset="0"/>
          <a:ea typeface="MS PGothic" panose="020B0600070205080204" pitchFamily="34" charset="-128"/>
          <a:cs typeface="ＭＳ Ｐゴシック" charset="0"/>
        </a:defRPr>
      </a:lvl4pPr>
      <a:lvl5pPr algn="ctr" defTabSz="2193925" rtl="0" eaLnBrk="0" fontAlgn="base" hangingPunct="0">
        <a:spcBef>
          <a:spcPct val="0"/>
        </a:spcBef>
        <a:spcAft>
          <a:spcPct val="0"/>
        </a:spcAft>
        <a:defRPr sz="6500" b="1">
          <a:solidFill>
            <a:schemeClr val="bg1"/>
          </a:solidFill>
          <a:latin typeface="Arial" pitchFamily="-65" charset="0"/>
          <a:ea typeface="MS PGothic" panose="020B0600070205080204" pitchFamily="34" charset="-128"/>
          <a:cs typeface="ＭＳ Ｐゴシック" charset="0"/>
        </a:defRPr>
      </a:lvl5pPr>
      <a:lvl6pPr marL="457200" algn="ctr" defTabSz="2193925" rtl="0" fontAlgn="base">
        <a:spcBef>
          <a:spcPct val="0"/>
        </a:spcBef>
        <a:spcAft>
          <a:spcPct val="0"/>
        </a:spcAft>
        <a:defRPr sz="6500" b="1">
          <a:solidFill>
            <a:schemeClr val="bg1"/>
          </a:solidFill>
          <a:latin typeface="Arial" pitchFamily="-65" charset="0"/>
        </a:defRPr>
      </a:lvl6pPr>
      <a:lvl7pPr marL="914400" algn="ctr" defTabSz="2193925" rtl="0" fontAlgn="base">
        <a:spcBef>
          <a:spcPct val="0"/>
        </a:spcBef>
        <a:spcAft>
          <a:spcPct val="0"/>
        </a:spcAft>
        <a:defRPr sz="6500" b="1">
          <a:solidFill>
            <a:schemeClr val="bg1"/>
          </a:solidFill>
          <a:latin typeface="Arial" pitchFamily="-65" charset="0"/>
        </a:defRPr>
      </a:lvl7pPr>
      <a:lvl8pPr marL="1371600" algn="ctr" defTabSz="2193925" rtl="0" fontAlgn="base">
        <a:spcBef>
          <a:spcPct val="0"/>
        </a:spcBef>
        <a:spcAft>
          <a:spcPct val="0"/>
        </a:spcAft>
        <a:defRPr sz="6500" b="1">
          <a:solidFill>
            <a:schemeClr val="bg1"/>
          </a:solidFill>
          <a:latin typeface="Arial" pitchFamily="-65" charset="0"/>
        </a:defRPr>
      </a:lvl8pPr>
      <a:lvl9pPr marL="1828800" algn="ctr" defTabSz="2193925" rtl="0" fontAlgn="base">
        <a:spcBef>
          <a:spcPct val="0"/>
        </a:spcBef>
        <a:spcAft>
          <a:spcPct val="0"/>
        </a:spcAft>
        <a:defRPr sz="6500" b="1">
          <a:solidFill>
            <a:schemeClr val="bg1"/>
          </a:solidFill>
          <a:latin typeface="Arial" pitchFamily="-65" charset="0"/>
        </a:defRPr>
      </a:lvl9pPr>
    </p:titleStyle>
    <p:bodyStyle>
      <a:lvl1pPr marL="822325" indent="-822325" algn="l" defTabSz="2193925" rtl="0" eaLnBrk="0" fontAlgn="base" hangingPunct="0">
        <a:spcBef>
          <a:spcPct val="20000"/>
        </a:spcBef>
        <a:spcAft>
          <a:spcPct val="0"/>
        </a:spcAft>
        <a:defRPr sz="1700">
          <a:solidFill>
            <a:schemeClr val="tx1"/>
          </a:solidFill>
          <a:latin typeface="+mn-lt"/>
          <a:ea typeface="MS PGothic" panose="020B0600070205080204" pitchFamily="34" charset="-128"/>
          <a:cs typeface="ＭＳ Ｐゴシック" charset="0"/>
        </a:defRPr>
      </a:lvl1pPr>
      <a:lvl2pPr marL="1782763" indent="-685800" algn="l" defTabSz="2193925" rtl="0" eaLnBrk="0" fontAlgn="base" hangingPunct="0">
        <a:spcBef>
          <a:spcPct val="20000"/>
        </a:spcBef>
        <a:spcAft>
          <a:spcPct val="0"/>
        </a:spcAft>
        <a:buChar char="–"/>
        <a:defRPr sz="3600">
          <a:solidFill>
            <a:schemeClr val="tx1"/>
          </a:solidFill>
          <a:latin typeface="+mn-lt"/>
          <a:ea typeface="MS PGothic" panose="020B0600070205080204" pitchFamily="34" charset="-128"/>
        </a:defRPr>
      </a:lvl2pPr>
      <a:lvl3pPr marL="2743200" indent="-549275" algn="l" defTabSz="2193925" rtl="0" eaLnBrk="0" fontAlgn="base" hangingPunct="0">
        <a:spcBef>
          <a:spcPct val="20000"/>
        </a:spcBef>
        <a:spcAft>
          <a:spcPct val="0"/>
        </a:spcAft>
        <a:buChar char="•"/>
        <a:defRPr sz="3100">
          <a:solidFill>
            <a:schemeClr val="tx1"/>
          </a:solidFill>
          <a:latin typeface="+mn-lt"/>
          <a:ea typeface="MS PGothic" panose="020B0600070205080204" pitchFamily="34" charset="-128"/>
        </a:defRPr>
      </a:lvl3pPr>
      <a:lvl4pPr marL="3840163" indent="-547688" algn="l" defTabSz="2193925" rtl="0" eaLnBrk="0" fontAlgn="base" hangingPunct="0">
        <a:spcBef>
          <a:spcPct val="20000"/>
        </a:spcBef>
        <a:spcAft>
          <a:spcPct val="0"/>
        </a:spcAft>
        <a:buChar char="–"/>
        <a:defRPr sz="2400">
          <a:solidFill>
            <a:schemeClr val="tx1"/>
          </a:solidFill>
          <a:latin typeface="+mn-lt"/>
          <a:ea typeface="MS PGothic" panose="020B0600070205080204" pitchFamily="34" charset="-128"/>
        </a:defRPr>
      </a:lvl4pPr>
      <a:lvl5pPr marL="4937125" indent="-547688" algn="l" defTabSz="2193925" rtl="0" eaLnBrk="0" fontAlgn="base" hangingPunct="0">
        <a:spcBef>
          <a:spcPct val="20000"/>
        </a:spcBef>
        <a:spcAft>
          <a:spcPct val="0"/>
        </a:spcAft>
        <a:buChar char="»"/>
        <a:defRPr sz="2400">
          <a:solidFill>
            <a:schemeClr val="tx1"/>
          </a:solidFill>
          <a:latin typeface="+mn-lt"/>
          <a:ea typeface="MS PGothic" panose="020B0600070205080204" pitchFamily="34" charset="-128"/>
        </a:defRPr>
      </a:lvl5pPr>
      <a:lvl6pPr marL="5394325" indent="-547688" algn="l" defTabSz="2193925" rtl="0" fontAlgn="base">
        <a:spcBef>
          <a:spcPct val="20000"/>
        </a:spcBef>
        <a:spcAft>
          <a:spcPct val="0"/>
        </a:spcAft>
        <a:buChar char="»"/>
        <a:defRPr sz="2400">
          <a:solidFill>
            <a:schemeClr val="tx1"/>
          </a:solidFill>
          <a:latin typeface="+mn-lt"/>
          <a:ea typeface="ＭＳ Ｐゴシック" pitchFamily="-65" charset="-128"/>
        </a:defRPr>
      </a:lvl6pPr>
      <a:lvl7pPr marL="5851525" indent="-547688" algn="l" defTabSz="2193925" rtl="0" fontAlgn="base">
        <a:spcBef>
          <a:spcPct val="20000"/>
        </a:spcBef>
        <a:spcAft>
          <a:spcPct val="0"/>
        </a:spcAft>
        <a:buChar char="»"/>
        <a:defRPr sz="2400">
          <a:solidFill>
            <a:schemeClr val="tx1"/>
          </a:solidFill>
          <a:latin typeface="+mn-lt"/>
          <a:ea typeface="ＭＳ Ｐゴシック" pitchFamily="-65" charset="-128"/>
        </a:defRPr>
      </a:lvl7pPr>
      <a:lvl8pPr marL="6308725" indent="-547688" algn="l" defTabSz="2193925" rtl="0" fontAlgn="base">
        <a:spcBef>
          <a:spcPct val="20000"/>
        </a:spcBef>
        <a:spcAft>
          <a:spcPct val="0"/>
        </a:spcAft>
        <a:buChar char="»"/>
        <a:defRPr sz="2400">
          <a:solidFill>
            <a:schemeClr val="tx1"/>
          </a:solidFill>
          <a:latin typeface="+mn-lt"/>
          <a:ea typeface="ＭＳ Ｐゴシック" pitchFamily="-65" charset="-128"/>
        </a:defRPr>
      </a:lvl8pPr>
      <a:lvl9pPr marL="6765925" indent="-547688" algn="l" defTabSz="2193925" rtl="0" fontAlgn="base">
        <a:spcBef>
          <a:spcPct val="20000"/>
        </a:spcBef>
        <a:spcAft>
          <a:spcPct val="0"/>
        </a:spcAft>
        <a:buChar char="»"/>
        <a:defRPr sz="2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t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767ABC6-087E-A24C-BCD3-99F5EC9B68A8}"/>
              </a:ext>
            </a:extLst>
          </p:cNvPr>
          <p:cNvSpPr/>
          <p:nvPr/>
        </p:nvSpPr>
        <p:spPr bwMode="auto">
          <a:xfrm>
            <a:off x="6572906" y="3130619"/>
            <a:ext cx="15726308" cy="15732329"/>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2193925" rtl="0" eaLnBrk="1" fontAlgn="base" latinLnBrk="0" hangingPunct="1">
              <a:lnSpc>
                <a:spcPct val="100000"/>
              </a:lnSpc>
              <a:spcBef>
                <a:spcPct val="0"/>
              </a:spcBef>
              <a:spcAft>
                <a:spcPct val="0"/>
              </a:spcAft>
              <a:buClrTx/>
              <a:buSzTx/>
              <a:buFontTx/>
              <a:buNone/>
              <a:tabLst/>
            </a:pPr>
            <a:endParaRPr kumimoji="0" lang="en-US" sz="10600" b="0" i="0" u="none" strike="noStrike" cap="none" normalizeH="0" baseline="0" dirty="0">
              <a:ln>
                <a:noFill/>
              </a:ln>
              <a:solidFill>
                <a:schemeClr val="bg1"/>
              </a:solidFill>
              <a:effectLst/>
              <a:latin typeface="+mn-lt"/>
            </a:endParaRPr>
          </a:p>
        </p:txBody>
      </p:sp>
      <p:sp>
        <p:nvSpPr>
          <p:cNvPr id="4111" name="Text Box 6"/>
          <p:cNvSpPr txBox="1">
            <a:spLocks noChangeArrowheads="1"/>
          </p:cNvSpPr>
          <p:nvPr/>
        </p:nvSpPr>
        <p:spPr bwMode="auto">
          <a:xfrm>
            <a:off x="553880" y="6504589"/>
            <a:ext cx="5029200" cy="466344"/>
          </a:xfrm>
          <a:prstGeom prst="rect">
            <a:avLst/>
          </a:prstGeom>
          <a:solidFill>
            <a:srgbClr val="004FC2"/>
          </a:solidFill>
          <a:ln>
            <a:noFill/>
          </a:ln>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US" altLang="en-US" sz="2400" b="1" dirty="0">
                <a:solidFill>
                  <a:schemeClr val="bg1"/>
                </a:solidFill>
                <a:latin typeface="+mn-lt"/>
              </a:rPr>
              <a:t>METHODS</a:t>
            </a:r>
          </a:p>
        </p:txBody>
      </p:sp>
      <p:sp>
        <p:nvSpPr>
          <p:cNvPr id="4110" name="Text Box 5"/>
          <p:cNvSpPr txBox="1">
            <a:spLocks noChangeArrowheads="1"/>
          </p:cNvSpPr>
          <p:nvPr/>
        </p:nvSpPr>
        <p:spPr bwMode="auto">
          <a:xfrm>
            <a:off x="461451" y="3343170"/>
            <a:ext cx="5029200" cy="466344"/>
          </a:xfrm>
          <a:prstGeom prst="rect">
            <a:avLst/>
          </a:prstGeom>
          <a:solidFill>
            <a:srgbClr val="004FC2">
              <a:alpha val="98000"/>
            </a:srgbClr>
          </a:solidFill>
          <a:ln>
            <a:noFill/>
          </a:ln>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US" altLang="en-US" sz="2400" b="1" dirty="0">
                <a:solidFill>
                  <a:schemeClr val="bg1"/>
                </a:solidFill>
                <a:latin typeface="+mn-lt"/>
              </a:rPr>
              <a:t>BACKGROUND</a:t>
            </a:r>
          </a:p>
        </p:txBody>
      </p:sp>
      <p:sp>
        <p:nvSpPr>
          <p:cNvPr id="4106" name="AutoShape 55"/>
          <p:cNvSpPr>
            <a:spLocks noChangeArrowheads="1"/>
          </p:cNvSpPr>
          <p:nvPr/>
        </p:nvSpPr>
        <p:spPr bwMode="auto">
          <a:xfrm>
            <a:off x="274638" y="129746"/>
            <a:ext cx="32369125" cy="2743200"/>
          </a:xfrm>
          <a:prstGeom prst="roundRect">
            <a:avLst>
              <a:gd name="adj" fmla="val 16667"/>
            </a:avLst>
          </a:prstGeom>
          <a:solidFill>
            <a:schemeClr val="tx2"/>
          </a:solidFill>
          <a:ln w="25400">
            <a:solidFill>
              <a:schemeClr val="accent2"/>
            </a:solidFill>
            <a:round/>
            <a:headEnd/>
            <a:tailEnd/>
          </a:ln>
        </p:spPr>
        <p:txBody>
          <a:bodyPr wrap="none" anchor="ctr"/>
          <a:lstStyle>
            <a:lvl1pPr>
              <a:defRPr sz="10600">
                <a:solidFill>
                  <a:schemeClr val="tx2"/>
                </a:solidFill>
                <a:latin typeface="Arial" panose="020B0604020202020204" pitchFamily="34" charset="0"/>
                <a:ea typeface="MS PGothic" panose="020B0600070205080204" pitchFamily="50" charset="-128"/>
              </a:defRPr>
            </a:lvl1pPr>
            <a:lvl2pPr marL="742950" indent="-285750">
              <a:defRPr sz="10600">
                <a:solidFill>
                  <a:schemeClr val="tx2"/>
                </a:solidFill>
                <a:latin typeface="Arial" panose="020B0604020202020204" pitchFamily="34" charset="0"/>
                <a:ea typeface="MS PGothic" panose="020B0600070205080204" pitchFamily="50" charset="-128"/>
              </a:defRPr>
            </a:lvl2pPr>
            <a:lvl3pPr marL="1143000" indent="-228600">
              <a:defRPr sz="10600">
                <a:solidFill>
                  <a:schemeClr val="tx2"/>
                </a:solidFill>
                <a:latin typeface="Arial" panose="020B0604020202020204" pitchFamily="34" charset="0"/>
                <a:ea typeface="MS PGothic" panose="020B0600070205080204" pitchFamily="50" charset="-128"/>
              </a:defRPr>
            </a:lvl3pPr>
            <a:lvl4pPr marL="1600200" indent="-228600">
              <a:defRPr sz="10600">
                <a:solidFill>
                  <a:schemeClr val="tx2"/>
                </a:solidFill>
                <a:latin typeface="Arial" panose="020B0604020202020204" pitchFamily="34" charset="0"/>
                <a:ea typeface="MS PGothic" panose="020B0600070205080204" pitchFamily="50" charset="-128"/>
              </a:defRPr>
            </a:lvl4pPr>
            <a:lvl5pPr marL="2057400" indent="-228600">
              <a:defRPr sz="10600">
                <a:solidFill>
                  <a:schemeClr val="tx2"/>
                </a:solidFill>
                <a:latin typeface="Arial" panose="020B0604020202020204" pitchFamily="34" charset="0"/>
                <a:ea typeface="MS PGothic" panose="020B0600070205080204" pitchFamily="50" charset="-128"/>
              </a:defRPr>
            </a:lvl5pPr>
            <a:lvl6pPr marL="25146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endParaRPr lang="en-US" altLang="en-US">
              <a:latin typeface="+mn-lt"/>
            </a:endParaRPr>
          </a:p>
        </p:txBody>
      </p:sp>
      <p:sp>
        <p:nvSpPr>
          <p:cNvPr id="4107" name="Rectangle 2"/>
          <p:cNvSpPr>
            <a:spLocks noGrp="1" noChangeArrowheads="1"/>
          </p:cNvSpPr>
          <p:nvPr>
            <p:ph type="title"/>
          </p:nvPr>
        </p:nvSpPr>
        <p:spPr bwMode="auto">
          <a:xfrm>
            <a:off x="4572000" y="712065"/>
            <a:ext cx="24460200" cy="21060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GB" sz="4000" dirty="0">
                <a:latin typeface="+mn-lt"/>
              </a:rPr>
              <a:t>Outcomes Following Percutaneous Coronary Intervention (PCI) in Saphenous Vein Grafts (SVG) with and without Embolic Protection Device </a:t>
            </a:r>
            <a:br>
              <a:rPr lang="en-GB" dirty="0">
                <a:latin typeface="+mn-lt"/>
              </a:rPr>
            </a:br>
            <a:r>
              <a:rPr lang="en-GB" sz="2400" dirty="0">
                <a:latin typeface="+mn-lt"/>
              </a:rPr>
              <a:t>Ahmad Shoaib, Tim Kinnaird, Nick </a:t>
            </a:r>
            <a:r>
              <a:rPr lang="en-GB" sz="2400" dirty="0" err="1">
                <a:latin typeface="+mn-lt"/>
              </a:rPr>
              <a:t>Curzen</a:t>
            </a:r>
            <a:r>
              <a:rPr lang="en-GB" sz="2400" dirty="0">
                <a:latin typeface="+mn-lt"/>
              </a:rPr>
              <a:t>, Peter </a:t>
            </a:r>
            <a:r>
              <a:rPr lang="en-GB" sz="2400" dirty="0" err="1">
                <a:latin typeface="+mn-lt"/>
              </a:rPr>
              <a:t>Ludman</a:t>
            </a:r>
            <a:r>
              <a:rPr lang="en-GB" sz="2400" dirty="0">
                <a:latin typeface="+mn-lt"/>
              </a:rPr>
              <a:t>, David Smith, Chee W Khoo, </a:t>
            </a:r>
            <a:r>
              <a:rPr lang="en-GB" sz="2400" dirty="0" err="1">
                <a:latin typeface="+mn-lt"/>
              </a:rPr>
              <a:t>Evangelos</a:t>
            </a:r>
            <a:r>
              <a:rPr lang="en-GB" sz="2400" dirty="0">
                <a:latin typeface="+mn-lt"/>
              </a:rPr>
              <a:t> </a:t>
            </a:r>
            <a:r>
              <a:rPr lang="en-GB" sz="2400" dirty="0" err="1">
                <a:latin typeface="+mn-lt"/>
              </a:rPr>
              <a:t>Kontopantelis</a:t>
            </a:r>
            <a:r>
              <a:rPr lang="en-GB" sz="2400" dirty="0">
                <a:latin typeface="+mn-lt"/>
              </a:rPr>
              <a:t>, Muhammad Rashid, Mohamed Mohamed, James </a:t>
            </a:r>
            <a:br>
              <a:rPr lang="en-GB" sz="2400" dirty="0">
                <a:latin typeface="+mn-lt"/>
              </a:rPr>
            </a:br>
            <a:r>
              <a:rPr lang="en-GB" sz="2400" dirty="0" err="1">
                <a:latin typeface="+mn-lt"/>
              </a:rPr>
              <a:t>Nolan</a:t>
            </a:r>
            <a:r>
              <a:rPr lang="en-GB" sz="2400" baseline="30000" dirty="0" err="1">
                <a:latin typeface="+mn-lt"/>
              </a:rPr>
              <a:t>a</a:t>
            </a:r>
            <a:r>
              <a:rPr lang="en-GB" sz="2400" dirty="0">
                <a:latin typeface="+mn-lt"/>
              </a:rPr>
              <a:t>, </a:t>
            </a:r>
            <a:r>
              <a:rPr lang="en-GB" sz="2400" dirty="0" err="1">
                <a:latin typeface="+mn-lt"/>
              </a:rPr>
              <a:t>Azfar</a:t>
            </a:r>
            <a:r>
              <a:rPr lang="en-GB" sz="2400" dirty="0">
                <a:latin typeface="+mn-lt"/>
              </a:rPr>
              <a:t> Zaman, Mamas A Mamas</a:t>
            </a:r>
            <a:r>
              <a:rPr lang="en-GB" sz="2400" baseline="30000" dirty="0">
                <a:latin typeface="+mn-lt"/>
              </a:rPr>
              <a:t> </a:t>
            </a:r>
            <a:br>
              <a:rPr lang="en-GB" sz="2400" dirty="0">
                <a:latin typeface="+mn-lt"/>
              </a:rPr>
            </a:br>
            <a:br>
              <a:rPr lang="en-US" altLang="en-US" sz="2400" dirty="0">
                <a:latin typeface="+mn-lt"/>
                <a:ea typeface="MS PGothic" panose="020B0600070205080204" pitchFamily="50" charset="-128"/>
                <a:cs typeface="Times New Roman" panose="02020603050405020304" pitchFamily="18" charset="0"/>
              </a:rPr>
            </a:br>
            <a:endParaRPr lang="en-US" altLang="en-US" sz="2400" dirty="0">
              <a:solidFill>
                <a:srgbClr val="FFFF00"/>
              </a:solidFill>
              <a:latin typeface="+mn-lt"/>
              <a:ea typeface="MS PGothic" panose="020B0600070205080204" pitchFamily="50" charset="-128"/>
              <a:cs typeface="Times New Roman" panose="02020603050405020304" pitchFamily="18" charset="0"/>
            </a:endParaRPr>
          </a:p>
        </p:txBody>
      </p:sp>
      <p:sp>
        <p:nvSpPr>
          <p:cNvPr id="4119" name="Text Box 21"/>
          <p:cNvSpPr txBox="1">
            <a:spLocks noChangeArrowheads="1"/>
          </p:cNvSpPr>
          <p:nvPr/>
        </p:nvSpPr>
        <p:spPr bwMode="auto">
          <a:xfrm>
            <a:off x="450076" y="4102609"/>
            <a:ext cx="5710748" cy="1938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just"/>
            <a:r>
              <a:rPr lang="en-GB" sz="2400" dirty="0">
                <a:latin typeface="+mn-lt"/>
              </a:rPr>
              <a:t>There are limited, and discrepant, data on the clinical benefits of the adjunctive use of embolic protection devices (EPD) during PCI to SVG in the contemporary era. </a:t>
            </a:r>
            <a:endParaRPr lang="en-US" sz="2400" dirty="0">
              <a:latin typeface="+mn-lt"/>
              <a:cs typeface="Times New Roman" panose="02020603050405020304" pitchFamily="18" charset="0"/>
            </a:endParaRPr>
          </a:p>
        </p:txBody>
      </p:sp>
      <p:sp>
        <p:nvSpPr>
          <p:cNvPr id="4129" name="AutoShape 51"/>
          <p:cNvSpPr>
            <a:spLocks noChangeArrowheads="1"/>
          </p:cNvSpPr>
          <p:nvPr/>
        </p:nvSpPr>
        <p:spPr bwMode="auto">
          <a:xfrm>
            <a:off x="1096963" y="685800"/>
            <a:ext cx="4114800" cy="2057400"/>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10600">
                <a:solidFill>
                  <a:schemeClr val="tx2"/>
                </a:solidFill>
                <a:latin typeface="Arial" panose="020B0604020202020204" pitchFamily="34" charset="0"/>
                <a:ea typeface="MS PGothic" panose="020B0600070205080204" pitchFamily="50" charset="-128"/>
              </a:defRPr>
            </a:lvl1pPr>
            <a:lvl2pPr marL="742950" indent="-285750">
              <a:defRPr sz="10600">
                <a:solidFill>
                  <a:schemeClr val="tx2"/>
                </a:solidFill>
                <a:latin typeface="Arial" panose="020B0604020202020204" pitchFamily="34" charset="0"/>
                <a:ea typeface="MS PGothic" panose="020B0600070205080204" pitchFamily="50" charset="-128"/>
              </a:defRPr>
            </a:lvl2pPr>
            <a:lvl3pPr marL="1143000" indent="-228600">
              <a:defRPr sz="10600">
                <a:solidFill>
                  <a:schemeClr val="tx2"/>
                </a:solidFill>
                <a:latin typeface="Arial" panose="020B0604020202020204" pitchFamily="34" charset="0"/>
                <a:ea typeface="MS PGothic" panose="020B0600070205080204" pitchFamily="50" charset="-128"/>
              </a:defRPr>
            </a:lvl3pPr>
            <a:lvl4pPr marL="1600200" indent="-228600">
              <a:defRPr sz="10600">
                <a:solidFill>
                  <a:schemeClr val="tx2"/>
                </a:solidFill>
                <a:latin typeface="Arial" panose="020B0604020202020204" pitchFamily="34" charset="0"/>
                <a:ea typeface="MS PGothic" panose="020B0600070205080204" pitchFamily="50" charset="-128"/>
              </a:defRPr>
            </a:lvl4pPr>
            <a:lvl5pPr marL="2057400" indent="-228600">
              <a:defRPr sz="10600">
                <a:solidFill>
                  <a:schemeClr val="tx2"/>
                </a:solidFill>
                <a:latin typeface="Arial" panose="020B0604020202020204" pitchFamily="34" charset="0"/>
                <a:ea typeface="MS PGothic" panose="020B0600070205080204" pitchFamily="50" charset="-128"/>
              </a:defRPr>
            </a:lvl5pPr>
            <a:lvl6pPr marL="25146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endParaRPr lang="en-US" altLang="en-US">
              <a:latin typeface="+mn-lt"/>
            </a:endParaRPr>
          </a:p>
        </p:txBody>
      </p:sp>
      <p:sp>
        <p:nvSpPr>
          <p:cNvPr id="66" name="Text Box 15"/>
          <p:cNvSpPr txBox="1">
            <a:spLocks noChangeArrowheads="1"/>
          </p:cNvSpPr>
          <p:nvPr/>
        </p:nvSpPr>
        <p:spPr bwMode="auto">
          <a:xfrm>
            <a:off x="434602" y="7213039"/>
            <a:ext cx="5756786" cy="3416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just"/>
            <a:r>
              <a:rPr lang="en-GB" sz="2400" dirty="0">
                <a:latin typeface="+mn-lt"/>
              </a:rPr>
              <a:t>We formed a longitudinal cohort (2007-2014, n=20,642) who underwent PCI to SVG in the British Cardiovascular Intervention Society (BCIS) database. Clinical, demographical, procedural and outcome data were analysed by dividing into two groups; No EPD- PCI to SVG without EPD (n=17,730) and EPD Group – PCI to SVG with EPD (n=2,912). </a:t>
            </a:r>
            <a:endParaRPr lang="en-US" sz="2400" dirty="0">
              <a:latin typeface="+mn-lt"/>
              <a:cs typeface="Times New Roman" panose="02020603050405020304" pitchFamily="18" charset="0"/>
            </a:endParaRPr>
          </a:p>
        </p:txBody>
      </p:sp>
      <p:sp>
        <p:nvSpPr>
          <p:cNvPr id="95" name="Text Box 5">
            <a:extLst>
              <a:ext uri="{FF2B5EF4-FFF2-40B4-BE49-F238E27FC236}">
                <a16:creationId xmlns:a16="http://schemas.microsoft.com/office/drawing/2014/main" id="{E03B23E5-C640-7748-BD65-395030A6B0F5}"/>
              </a:ext>
            </a:extLst>
          </p:cNvPr>
          <p:cNvSpPr txBox="1">
            <a:spLocks noChangeArrowheads="1"/>
          </p:cNvSpPr>
          <p:nvPr/>
        </p:nvSpPr>
        <p:spPr bwMode="auto">
          <a:xfrm>
            <a:off x="22729238" y="2946443"/>
            <a:ext cx="9871866" cy="461651"/>
          </a:xfrm>
          <a:prstGeom prst="rect">
            <a:avLst/>
          </a:prstGeom>
          <a:solidFill>
            <a:srgbClr val="004FC2"/>
          </a:solidFill>
          <a:ln>
            <a:noFill/>
          </a:ln>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US" altLang="en-US" sz="2400" b="1" dirty="0">
                <a:solidFill>
                  <a:schemeClr val="bg1"/>
                </a:solidFill>
                <a:latin typeface="+mn-lt"/>
              </a:rPr>
              <a:t>Clinical characteristics</a:t>
            </a:r>
          </a:p>
        </p:txBody>
      </p:sp>
      <p:sp>
        <p:nvSpPr>
          <p:cNvPr id="32" name="Text Box 25">
            <a:extLst>
              <a:ext uri="{FF2B5EF4-FFF2-40B4-BE49-F238E27FC236}">
                <a16:creationId xmlns:a16="http://schemas.microsoft.com/office/drawing/2014/main" id="{0ED9904A-E9CF-944D-AA40-A8EE4EB8F607}"/>
              </a:ext>
            </a:extLst>
          </p:cNvPr>
          <p:cNvSpPr txBox="1">
            <a:spLocks noChangeArrowheads="1"/>
          </p:cNvSpPr>
          <p:nvPr/>
        </p:nvSpPr>
        <p:spPr bwMode="auto">
          <a:xfrm>
            <a:off x="6832260" y="15068030"/>
            <a:ext cx="15207599" cy="3323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just"/>
            <a:r>
              <a:rPr lang="en-GB" sz="3500" dirty="0">
                <a:solidFill>
                  <a:srgbClr val="C00000"/>
                </a:solidFill>
                <a:latin typeface="+mn-lt"/>
              </a:rPr>
              <a:t>Our study demonstrates that EPD were used approximately one in six patients undergoing PCI to SVG. EPD use is not associated with survival benefit at 30 days or 1 year however it was associated with more periprocedural no flow/slow flow phenomenon which may be related to selection bias. More contemporary data are needed for identification of the subset of patients which would gain most benefit from EPD use in SVG PCI.</a:t>
            </a:r>
          </a:p>
        </p:txBody>
      </p:sp>
      <p:sp>
        <p:nvSpPr>
          <p:cNvPr id="34" name="Text Box 5">
            <a:extLst>
              <a:ext uri="{FF2B5EF4-FFF2-40B4-BE49-F238E27FC236}">
                <a16:creationId xmlns:a16="http://schemas.microsoft.com/office/drawing/2014/main" id="{DAA8535D-0F5F-114E-A2F7-564DF2AB3EB0}"/>
              </a:ext>
            </a:extLst>
          </p:cNvPr>
          <p:cNvSpPr txBox="1">
            <a:spLocks noChangeArrowheads="1"/>
          </p:cNvSpPr>
          <p:nvPr/>
        </p:nvSpPr>
        <p:spPr bwMode="auto">
          <a:xfrm>
            <a:off x="7500118" y="3486981"/>
            <a:ext cx="14254386" cy="830983"/>
          </a:xfrm>
          <a:prstGeom prst="rect">
            <a:avLst/>
          </a:prstGeom>
          <a:noFill/>
          <a:ln>
            <a:noFill/>
          </a:ln>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GB" sz="4800" dirty="0">
                <a:latin typeface="+mn-lt"/>
              </a:rPr>
              <a:t>Principal finding: KM survival estimates at 1 year </a:t>
            </a:r>
            <a:endParaRPr lang="en-US" altLang="en-US" sz="4800" b="1" dirty="0">
              <a:solidFill>
                <a:schemeClr val="bg1"/>
              </a:solidFill>
              <a:latin typeface="+mn-lt"/>
              <a:cs typeface="Times New Roman" panose="02020603050405020304" pitchFamily="18" charset="0"/>
            </a:endParaRPr>
          </a:p>
        </p:txBody>
      </p:sp>
      <p:sp>
        <p:nvSpPr>
          <p:cNvPr id="36" name="Text Box 9">
            <a:extLst>
              <a:ext uri="{FF2B5EF4-FFF2-40B4-BE49-F238E27FC236}">
                <a16:creationId xmlns:a16="http://schemas.microsoft.com/office/drawing/2014/main" id="{F4F96E81-3FAA-E34C-B9E6-14082D7CA831}"/>
              </a:ext>
            </a:extLst>
          </p:cNvPr>
          <p:cNvSpPr txBox="1">
            <a:spLocks noChangeArrowheads="1"/>
          </p:cNvSpPr>
          <p:nvPr/>
        </p:nvSpPr>
        <p:spPr bwMode="auto">
          <a:xfrm>
            <a:off x="434602" y="16591517"/>
            <a:ext cx="5029200" cy="461651"/>
          </a:xfrm>
          <a:prstGeom prst="rect">
            <a:avLst/>
          </a:prstGeom>
          <a:solidFill>
            <a:srgbClr val="004FC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US" altLang="en-US" sz="2400" b="1" dirty="0">
                <a:solidFill>
                  <a:schemeClr val="bg1"/>
                </a:solidFill>
                <a:latin typeface="+mn-lt"/>
              </a:rPr>
              <a:t>DISCLOURES </a:t>
            </a:r>
          </a:p>
        </p:txBody>
      </p:sp>
      <p:sp>
        <p:nvSpPr>
          <p:cNvPr id="37" name="Rectangle 10">
            <a:extLst>
              <a:ext uri="{FF2B5EF4-FFF2-40B4-BE49-F238E27FC236}">
                <a16:creationId xmlns:a16="http://schemas.microsoft.com/office/drawing/2014/main" id="{ECA89AA3-505C-6D44-9A41-5D68EFDB1B3A}"/>
              </a:ext>
            </a:extLst>
          </p:cNvPr>
          <p:cNvSpPr>
            <a:spLocks noChangeArrowheads="1"/>
          </p:cNvSpPr>
          <p:nvPr/>
        </p:nvSpPr>
        <p:spPr bwMode="auto">
          <a:xfrm>
            <a:off x="461451" y="17649008"/>
            <a:ext cx="5029199" cy="885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eaLnBrk="1" hangingPunct="1">
              <a:spcBef>
                <a:spcPct val="20000"/>
              </a:spcBef>
            </a:pPr>
            <a:r>
              <a:rPr lang="en-US" altLang="en-US" sz="2400" dirty="0">
                <a:solidFill>
                  <a:schemeClr val="tx1"/>
                </a:solidFill>
                <a:latin typeface="+mn-lt"/>
              </a:rPr>
              <a:t>No relevant conflicts of interest from all a authors </a:t>
            </a:r>
          </a:p>
        </p:txBody>
      </p:sp>
      <p:sp>
        <p:nvSpPr>
          <p:cNvPr id="38" name="Text Box 25">
            <a:extLst>
              <a:ext uri="{FF2B5EF4-FFF2-40B4-BE49-F238E27FC236}">
                <a16:creationId xmlns:a16="http://schemas.microsoft.com/office/drawing/2014/main" id="{1B2C4EDF-492A-6F42-BBF1-CFF5DCEEC975}"/>
              </a:ext>
            </a:extLst>
          </p:cNvPr>
          <p:cNvSpPr txBox="1">
            <a:spLocks noChangeArrowheads="1"/>
          </p:cNvSpPr>
          <p:nvPr/>
        </p:nvSpPr>
        <p:spPr bwMode="auto">
          <a:xfrm>
            <a:off x="434602" y="12049990"/>
            <a:ext cx="5708280" cy="4154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eaLnBrk="1" hangingPunct="1">
              <a:spcBef>
                <a:spcPct val="50000"/>
              </a:spcBef>
            </a:pPr>
            <a:r>
              <a:rPr lang="en-US" altLang="en-US" sz="2000" dirty="0">
                <a:solidFill>
                  <a:schemeClr val="tx1"/>
                </a:solidFill>
                <a:latin typeface="+mn-lt"/>
              </a:rPr>
              <a:t>Retrospective observational cohort study. </a:t>
            </a:r>
            <a:r>
              <a:rPr lang="en-GB" sz="2400" dirty="0">
                <a:latin typeface="+mn-lt"/>
              </a:rPr>
              <a:t>All clinical outcomes and post-procedural complications are self-reported without formal adjudication. Hence, such clinical outcomes are vulnerable to reporting biases, and complications might be underreported. Though the majority of PCI might be performed in saphenous vein grafts, BCIS dataset do not record information about nature of grafts separately (arterial or venous) </a:t>
            </a:r>
            <a:endParaRPr lang="en-US" altLang="en-US" sz="2400" dirty="0">
              <a:solidFill>
                <a:schemeClr val="tx1"/>
              </a:solidFill>
              <a:latin typeface="+mn-lt"/>
            </a:endParaRPr>
          </a:p>
        </p:txBody>
      </p:sp>
      <p:sp>
        <p:nvSpPr>
          <p:cNvPr id="39" name="Text Box 9">
            <a:extLst>
              <a:ext uri="{FF2B5EF4-FFF2-40B4-BE49-F238E27FC236}">
                <a16:creationId xmlns:a16="http://schemas.microsoft.com/office/drawing/2014/main" id="{BC63A8F9-382F-6B48-A7D6-887E0DBCA453}"/>
              </a:ext>
            </a:extLst>
          </p:cNvPr>
          <p:cNvSpPr txBox="1">
            <a:spLocks noChangeArrowheads="1"/>
          </p:cNvSpPr>
          <p:nvPr/>
        </p:nvSpPr>
        <p:spPr bwMode="auto">
          <a:xfrm>
            <a:off x="434602" y="11054995"/>
            <a:ext cx="5029200" cy="461651"/>
          </a:xfrm>
          <a:prstGeom prst="rect">
            <a:avLst/>
          </a:prstGeom>
          <a:solidFill>
            <a:srgbClr val="004FC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US" altLang="en-US" sz="2400" b="1" dirty="0">
                <a:solidFill>
                  <a:schemeClr val="bg1"/>
                </a:solidFill>
                <a:latin typeface="+mn-lt"/>
              </a:rPr>
              <a:t>LIMITATIONS</a:t>
            </a:r>
          </a:p>
        </p:txBody>
      </p:sp>
      <p:pic>
        <p:nvPicPr>
          <p:cNvPr id="29"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924" y="836349"/>
            <a:ext cx="3818217" cy="170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32200" y="583716"/>
            <a:ext cx="3586848" cy="1960611"/>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softEdge rad="63500"/>
          </a:effectLst>
          <a:scene3d>
            <a:camera prst="orthographicFront"/>
            <a:lightRig rig="threePt" dir="t">
              <a:rot lat="0" lon="0" rev="2700000"/>
            </a:lightRig>
          </a:scene3d>
          <a:sp3d>
            <a:bevelT h="38100"/>
            <a:contourClr>
              <a:srgbClr val="C0C0C0"/>
            </a:contourClr>
          </a:sp3d>
          <a:extLst/>
        </p:spPr>
      </p:pic>
      <p:pic>
        <p:nvPicPr>
          <p:cNvPr id="26" name="Picture 25">
            <a:extLst>
              <a:ext uri="{FF2B5EF4-FFF2-40B4-BE49-F238E27FC236}">
                <a16:creationId xmlns:a16="http://schemas.microsoft.com/office/drawing/2014/main" id="{B3255EBC-A7D3-224D-A3C7-7405DF11DD57}"/>
              </a:ext>
            </a:extLst>
          </p:cNvPr>
          <p:cNvPicPr/>
          <p:nvPr/>
        </p:nvPicPr>
        <p:blipFill>
          <a:blip r:embed="rId5"/>
          <a:stretch>
            <a:fillRect/>
          </a:stretch>
        </p:blipFill>
        <p:spPr>
          <a:xfrm>
            <a:off x="7132708" y="4431131"/>
            <a:ext cx="14621796" cy="10324373"/>
          </a:xfrm>
          <a:prstGeom prst="rect">
            <a:avLst/>
          </a:prstGeom>
        </p:spPr>
      </p:pic>
      <p:graphicFrame>
        <p:nvGraphicFramePr>
          <p:cNvPr id="3" name="Table 2">
            <a:extLst>
              <a:ext uri="{FF2B5EF4-FFF2-40B4-BE49-F238E27FC236}">
                <a16:creationId xmlns:a16="http://schemas.microsoft.com/office/drawing/2014/main" id="{983E94D5-8F38-3844-B28F-8A51629629FC}"/>
              </a:ext>
            </a:extLst>
          </p:cNvPr>
          <p:cNvGraphicFramePr>
            <a:graphicFrameLocks noGrp="1"/>
          </p:cNvGraphicFramePr>
          <p:nvPr>
            <p:extLst>
              <p:ext uri="{D42A27DB-BD31-4B8C-83A1-F6EECF244321}">
                <p14:modId xmlns:p14="http://schemas.microsoft.com/office/powerpoint/2010/main" val="2666395687"/>
              </p:ext>
            </p:extLst>
          </p:nvPr>
        </p:nvGraphicFramePr>
        <p:xfrm>
          <a:off x="22729238" y="3462172"/>
          <a:ext cx="9871866" cy="10067194"/>
        </p:xfrm>
        <a:graphic>
          <a:graphicData uri="http://schemas.openxmlformats.org/drawingml/2006/table">
            <a:tbl>
              <a:tblPr firstRow="1" firstCol="1" bandRow="1">
                <a:tableStyleId>{5C22544A-7EE6-4342-B048-85BDC9FD1C3A}</a:tableStyleId>
              </a:tblPr>
              <a:tblGrid>
                <a:gridCol w="3138346">
                  <a:extLst>
                    <a:ext uri="{9D8B030D-6E8A-4147-A177-3AD203B41FA5}">
                      <a16:colId xmlns:a16="http://schemas.microsoft.com/office/drawing/2014/main" val="3402962056"/>
                    </a:ext>
                  </a:extLst>
                </a:gridCol>
                <a:gridCol w="2324755">
                  <a:extLst>
                    <a:ext uri="{9D8B030D-6E8A-4147-A177-3AD203B41FA5}">
                      <a16:colId xmlns:a16="http://schemas.microsoft.com/office/drawing/2014/main" val="2663414629"/>
                    </a:ext>
                  </a:extLst>
                </a:gridCol>
                <a:gridCol w="2243540">
                  <a:extLst>
                    <a:ext uri="{9D8B030D-6E8A-4147-A177-3AD203B41FA5}">
                      <a16:colId xmlns:a16="http://schemas.microsoft.com/office/drawing/2014/main" val="3031565247"/>
                    </a:ext>
                  </a:extLst>
                </a:gridCol>
                <a:gridCol w="2165225">
                  <a:extLst>
                    <a:ext uri="{9D8B030D-6E8A-4147-A177-3AD203B41FA5}">
                      <a16:colId xmlns:a16="http://schemas.microsoft.com/office/drawing/2014/main" val="1267616137"/>
                    </a:ext>
                  </a:extLst>
                </a:gridCol>
              </a:tblGrid>
              <a:tr h="959059">
                <a:tc>
                  <a:txBody>
                    <a:bodyPr/>
                    <a:lstStyle/>
                    <a:p>
                      <a:pPr algn="just">
                        <a:lnSpc>
                          <a:spcPct val="200000"/>
                        </a:lnSpc>
                        <a:spcAft>
                          <a:spcPts val="1200"/>
                        </a:spcAft>
                      </a:pPr>
                      <a:r>
                        <a:rPr lang="en-GB" sz="2000" dirty="0">
                          <a:solidFill>
                            <a:schemeClr val="tx1"/>
                          </a:solidFill>
                          <a:effectLst/>
                        </a:rPr>
                        <a:t>Variable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No EPD Use in PCI (17,730)</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EPD use in PCI </a:t>
                      </a:r>
                    </a:p>
                    <a:p>
                      <a:pPr marL="457200" algn="just">
                        <a:spcAft>
                          <a:spcPts val="0"/>
                        </a:spcAft>
                      </a:pPr>
                      <a:r>
                        <a:rPr lang="en-GB" sz="2000">
                          <a:solidFill>
                            <a:schemeClr val="tx1"/>
                          </a:solidFill>
                          <a:effectLst/>
                        </a:rPr>
                        <a:t>(2,912)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P-value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6086679"/>
                  </a:ext>
                </a:extLst>
              </a:tr>
              <a:tr h="525109">
                <a:tc>
                  <a:txBody>
                    <a:bodyPr/>
                    <a:lstStyle/>
                    <a:p>
                      <a:pPr algn="just">
                        <a:lnSpc>
                          <a:spcPct val="200000"/>
                        </a:lnSpc>
                        <a:spcAft>
                          <a:spcPts val="1200"/>
                        </a:spcAft>
                      </a:pPr>
                      <a:r>
                        <a:rPr lang="en-GB" sz="2000" dirty="0">
                          <a:solidFill>
                            <a:schemeClr val="tx1"/>
                          </a:solidFill>
                          <a:effectLst/>
                        </a:rPr>
                        <a:t>Median Age (IQR)</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69 (61-76)</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71 (65-77)</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0.0001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852378"/>
                  </a:ext>
                </a:extLst>
              </a:tr>
              <a:tr h="756293">
                <a:tc>
                  <a:txBody>
                    <a:bodyPr/>
                    <a:lstStyle/>
                    <a:p>
                      <a:pPr algn="just">
                        <a:lnSpc>
                          <a:spcPct val="200000"/>
                        </a:lnSpc>
                        <a:spcAft>
                          <a:spcPts val="1200"/>
                        </a:spcAft>
                      </a:pPr>
                      <a:r>
                        <a:rPr lang="en-GB" sz="2000" dirty="0">
                          <a:solidFill>
                            <a:schemeClr val="tx1"/>
                          </a:solidFill>
                          <a:effectLst/>
                        </a:rPr>
                        <a:t>Female sex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3,351/17,730</a:t>
                      </a:r>
                    </a:p>
                    <a:p>
                      <a:pPr marL="457200" algn="just">
                        <a:spcAft>
                          <a:spcPts val="0"/>
                        </a:spcAft>
                      </a:pPr>
                      <a:r>
                        <a:rPr lang="en-GB" sz="2000">
                          <a:solidFill>
                            <a:schemeClr val="tx1"/>
                          </a:solidFill>
                          <a:effectLst/>
                        </a:rPr>
                        <a:t>(19%)</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362/2,912</a:t>
                      </a:r>
                    </a:p>
                    <a:p>
                      <a:pPr marL="457200" algn="just">
                        <a:spcAft>
                          <a:spcPts val="0"/>
                        </a:spcAft>
                      </a:pPr>
                      <a:r>
                        <a:rPr lang="en-GB" sz="2000" dirty="0">
                          <a:solidFill>
                            <a:schemeClr val="tx1"/>
                          </a:solidFill>
                          <a:effectLst/>
                        </a:rPr>
                        <a:t>(12%)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&lt;0.0001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5692620"/>
                  </a:ext>
                </a:extLst>
              </a:tr>
              <a:tr h="962059">
                <a:tc>
                  <a:txBody>
                    <a:bodyPr/>
                    <a:lstStyle/>
                    <a:p>
                      <a:pPr algn="just">
                        <a:lnSpc>
                          <a:spcPct val="200000"/>
                        </a:lnSpc>
                        <a:spcAft>
                          <a:spcPts val="1200"/>
                        </a:spcAft>
                      </a:pPr>
                      <a:r>
                        <a:rPr lang="en-GB" sz="2000" dirty="0">
                          <a:solidFill>
                            <a:schemeClr val="tx1"/>
                          </a:solidFill>
                          <a:effectLst/>
                        </a:rPr>
                        <a:t>LVEF &lt;30%</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dirty="0">
                          <a:solidFill>
                            <a:schemeClr val="tx1"/>
                          </a:solidFill>
                          <a:effectLst/>
                        </a:rPr>
                        <a:t>696/7,414</a:t>
                      </a:r>
                    </a:p>
                    <a:p>
                      <a:pPr marL="457200" algn="just">
                        <a:spcAft>
                          <a:spcPts val="0"/>
                        </a:spcAft>
                      </a:pPr>
                      <a:r>
                        <a:rPr lang="en-GB" sz="2000" dirty="0">
                          <a:solidFill>
                            <a:schemeClr val="tx1"/>
                          </a:solidFill>
                          <a:effectLst/>
                        </a:rPr>
                        <a:t>(9%)</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178/1,491</a:t>
                      </a:r>
                    </a:p>
                    <a:p>
                      <a:pPr marL="457200" algn="just">
                        <a:spcAft>
                          <a:spcPts val="0"/>
                        </a:spcAft>
                      </a:pPr>
                      <a:r>
                        <a:rPr lang="en-GB" sz="2000" dirty="0">
                          <a:solidFill>
                            <a:schemeClr val="tx1"/>
                          </a:solidFill>
                          <a:effectLst/>
                        </a:rPr>
                        <a:t>(12%)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&lt;0.0001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7399604"/>
                  </a:ext>
                </a:extLst>
              </a:tr>
              <a:tr h="712301">
                <a:tc>
                  <a:txBody>
                    <a:bodyPr/>
                    <a:lstStyle/>
                    <a:p>
                      <a:pPr algn="just">
                        <a:lnSpc>
                          <a:spcPct val="200000"/>
                        </a:lnSpc>
                        <a:spcAft>
                          <a:spcPts val="1200"/>
                        </a:spcAft>
                      </a:pPr>
                      <a:r>
                        <a:rPr lang="en-GB" sz="2000">
                          <a:solidFill>
                            <a:schemeClr val="tx1"/>
                          </a:solidFill>
                          <a:effectLst/>
                        </a:rPr>
                        <a:t>Circulatory support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dirty="0">
                          <a:solidFill>
                            <a:schemeClr val="tx1"/>
                          </a:solidFill>
                          <a:effectLst/>
                        </a:rPr>
                        <a:t>310/17,475</a:t>
                      </a:r>
                    </a:p>
                    <a:p>
                      <a:pPr marL="457200" algn="just">
                        <a:spcAft>
                          <a:spcPts val="0"/>
                        </a:spcAft>
                      </a:pPr>
                      <a:r>
                        <a:rPr lang="en-GB" sz="2000" dirty="0">
                          <a:solidFill>
                            <a:schemeClr val="tx1"/>
                          </a:solidFill>
                          <a:effectLst/>
                        </a:rPr>
                        <a:t>(1.77%)</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44/2,670</a:t>
                      </a:r>
                    </a:p>
                    <a:p>
                      <a:pPr marL="457200" algn="just">
                        <a:spcAft>
                          <a:spcPts val="0"/>
                        </a:spcAft>
                      </a:pPr>
                      <a:r>
                        <a:rPr lang="en-GB" sz="2000" dirty="0">
                          <a:solidFill>
                            <a:schemeClr val="tx1"/>
                          </a:solidFill>
                          <a:effectLst/>
                        </a:rPr>
                        <a:t>(1.65%)</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0.64</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169359"/>
                  </a:ext>
                </a:extLst>
              </a:tr>
              <a:tr h="756293">
                <a:tc>
                  <a:txBody>
                    <a:bodyPr/>
                    <a:lstStyle/>
                    <a:p>
                      <a:pPr algn="just">
                        <a:lnSpc>
                          <a:spcPct val="200000"/>
                        </a:lnSpc>
                        <a:spcAft>
                          <a:spcPts val="1200"/>
                        </a:spcAft>
                      </a:pPr>
                      <a:r>
                        <a:rPr lang="en-GB" sz="2000">
                          <a:solidFill>
                            <a:schemeClr val="tx1"/>
                          </a:solidFill>
                          <a:effectLst/>
                        </a:rPr>
                        <a:t>DES use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dirty="0">
                          <a:solidFill>
                            <a:schemeClr val="tx1"/>
                          </a:solidFill>
                          <a:effectLst/>
                        </a:rPr>
                        <a:t>11,533/17,099</a:t>
                      </a:r>
                    </a:p>
                    <a:p>
                      <a:pPr marL="457200" algn="just">
                        <a:spcAft>
                          <a:spcPts val="0"/>
                        </a:spcAft>
                      </a:pPr>
                      <a:r>
                        <a:rPr lang="en-GB" sz="2000" dirty="0">
                          <a:solidFill>
                            <a:schemeClr val="tx1"/>
                          </a:solidFill>
                          <a:effectLst/>
                        </a:rPr>
                        <a:t>(67%)</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1,840/2,775</a:t>
                      </a:r>
                    </a:p>
                    <a:p>
                      <a:pPr marL="457200" algn="just">
                        <a:spcAft>
                          <a:spcPts val="0"/>
                        </a:spcAft>
                      </a:pPr>
                      <a:r>
                        <a:rPr lang="en-GB" sz="2000">
                          <a:solidFill>
                            <a:schemeClr val="tx1"/>
                          </a:solidFill>
                          <a:effectLst/>
                        </a:rPr>
                        <a:t>(66%)</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0.23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6614762"/>
                  </a:ext>
                </a:extLst>
              </a:tr>
              <a:tr h="756293">
                <a:tc>
                  <a:txBody>
                    <a:bodyPr/>
                    <a:lstStyle/>
                    <a:p>
                      <a:pPr algn="just">
                        <a:lnSpc>
                          <a:spcPct val="200000"/>
                        </a:lnSpc>
                        <a:spcAft>
                          <a:spcPts val="1200"/>
                        </a:spcAft>
                      </a:pPr>
                      <a:r>
                        <a:rPr lang="en-GB" sz="2000">
                          <a:solidFill>
                            <a:schemeClr val="tx1"/>
                          </a:solidFill>
                          <a:effectLst/>
                        </a:rPr>
                        <a:t>Thrombus aspiration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1,390/17,683</a:t>
                      </a:r>
                    </a:p>
                    <a:p>
                      <a:pPr marL="457200" algn="just">
                        <a:spcAft>
                          <a:spcPts val="0"/>
                        </a:spcAft>
                      </a:pPr>
                      <a:r>
                        <a:rPr lang="en-GB" sz="2000">
                          <a:solidFill>
                            <a:schemeClr val="tx1"/>
                          </a:solidFill>
                          <a:effectLst/>
                        </a:rPr>
                        <a:t>(8%)</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347/2,724</a:t>
                      </a:r>
                    </a:p>
                    <a:p>
                      <a:pPr marL="457200" algn="just">
                        <a:spcAft>
                          <a:spcPts val="0"/>
                        </a:spcAft>
                      </a:pPr>
                      <a:r>
                        <a:rPr lang="en-GB" sz="2000">
                          <a:solidFill>
                            <a:schemeClr val="tx1"/>
                          </a:solidFill>
                          <a:effectLst/>
                        </a:rPr>
                        <a:t>(13%)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&lt;0.0001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5729827"/>
                  </a:ext>
                </a:extLst>
              </a:tr>
              <a:tr h="1138001">
                <a:tc>
                  <a:txBody>
                    <a:bodyPr/>
                    <a:lstStyle/>
                    <a:p>
                      <a:pPr algn="just">
                        <a:lnSpc>
                          <a:spcPct val="200000"/>
                        </a:lnSpc>
                        <a:spcAft>
                          <a:spcPts val="1200"/>
                        </a:spcAft>
                      </a:pPr>
                      <a:r>
                        <a:rPr lang="en-GB" sz="2000">
                          <a:solidFill>
                            <a:schemeClr val="tx1"/>
                          </a:solidFill>
                          <a:effectLst/>
                        </a:rPr>
                        <a:t>Mechanical ventilator support </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279/14,875</a:t>
                      </a:r>
                    </a:p>
                    <a:p>
                      <a:pPr marL="457200" algn="just">
                        <a:spcAft>
                          <a:spcPts val="0"/>
                        </a:spcAft>
                      </a:pPr>
                      <a:r>
                        <a:rPr lang="en-GB" sz="2000">
                          <a:solidFill>
                            <a:schemeClr val="tx1"/>
                          </a:solidFill>
                          <a:effectLst/>
                        </a:rPr>
                        <a:t>(2%)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22/2,504</a:t>
                      </a:r>
                    </a:p>
                    <a:p>
                      <a:pPr marL="457200" algn="just">
                        <a:spcAft>
                          <a:spcPts val="0"/>
                        </a:spcAft>
                      </a:pPr>
                      <a:r>
                        <a:rPr lang="en-GB" sz="2000">
                          <a:solidFill>
                            <a:schemeClr val="tx1"/>
                          </a:solidFill>
                          <a:effectLst/>
                        </a:rPr>
                        <a:t>(1%)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&lt;0.0001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0487750"/>
                  </a:ext>
                </a:extLst>
              </a:tr>
              <a:tr h="1138001">
                <a:tc>
                  <a:txBody>
                    <a:bodyPr/>
                    <a:lstStyle/>
                    <a:p>
                      <a:pPr algn="just">
                        <a:lnSpc>
                          <a:spcPct val="200000"/>
                        </a:lnSpc>
                        <a:spcAft>
                          <a:spcPts val="1200"/>
                        </a:spcAft>
                      </a:pPr>
                      <a:r>
                        <a:rPr lang="en-GB" sz="2000">
                          <a:solidFill>
                            <a:schemeClr val="tx1"/>
                          </a:solidFill>
                          <a:effectLst/>
                        </a:rPr>
                        <a:t>Procedural complications</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841422"/>
                  </a:ext>
                </a:extLst>
              </a:tr>
              <a:tr h="612892">
                <a:tc>
                  <a:txBody>
                    <a:bodyPr/>
                    <a:lstStyle/>
                    <a:p>
                      <a:pPr algn="just">
                        <a:lnSpc>
                          <a:spcPct val="200000"/>
                        </a:lnSpc>
                        <a:spcAft>
                          <a:spcPts val="1200"/>
                        </a:spcAft>
                      </a:pPr>
                      <a:r>
                        <a:rPr lang="en-GB" sz="2000">
                          <a:solidFill>
                            <a:schemeClr val="tx1"/>
                          </a:solidFill>
                          <a:effectLst/>
                        </a:rPr>
                        <a:t>Dissection</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151/17,076</a:t>
                      </a:r>
                    </a:p>
                    <a:p>
                      <a:pPr marL="457200" algn="just">
                        <a:spcAft>
                          <a:spcPts val="0"/>
                        </a:spcAft>
                      </a:pPr>
                      <a:r>
                        <a:rPr lang="en-GB" sz="2000">
                          <a:solidFill>
                            <a:schemeClr val="tx1"/>
                          </a:solidFill>
                          <a:effectLst/>
                        </a:rPr>
                        <a:t>(0.88%)</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25/2,600</a:t>
                      </a:r>
                    </a:p>
                    <a:p>
                      <a:pPr marL="457200" algn="just">
                        <a:spcAft>
                          <a:spcPts val="0"/>
                        </a:spcAft>
                      </a:pPr>
                      <a:r>
                        <a:rPr lang="en-GB" sz="2000" dirty="0">
                          <a:solidFill>
                            <a:schemeClr val="tx1"/>
                          </a:solidFill>
                          <a:effectLst/>
                        </a:rPr>
                        <a:t>(0.96%)</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a:solidFill>
                            <a:schemeClr val="tx1"/>
                          </a:solidFill>
                          <a:effectLst/>
                        </a:rPr>
                        <a:t>0.70</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4874522"/>
                  </a:ext>
                </a:extLst>
              </a:tr>
              <a:tr h="612892">
                <a:tc>
                  <a:txBody>
                    <a:bodyPr/>
                    <a:lstStyle/>
                    <a:p>
                      <a:pPr algn="just">
                        <a:lnSpc>
                          <a:spcPct val="200000"/>
                        </a:lnSpc>
                        <a:spcAft>
                          <a:spcPts val="1200"/>
                        </a:spcAft>
                      </a:pPr>
                      <a:r>
                        <a:rPr lang="en-GB" sz="2000">
                          <a:solidFill>
                            <a:schemeClr val="tx1"/>
                          </a:solidFill>
                          <a:effectLst/>
                        </a:rPr>
                        <a:t>Perforation</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a:solidFill>
                            <a:schemeClr val="tx1"/>
                          </a:solidFill>
                          <a:effectLst/>
                        </a:rPr>
                        <a:t>77/17,076</a:t>
                      </a:r>
                    </a:p>
                    <a:p>
                      <a:pPr marL="457200" algn="just">
                        <a:spcAft>
                          <a:spcPts val="0"/>
                        </a:spcAft>
                      </a:pPr>
                      <a:r>
                        <a:rPr lang="en-GB" sz="2000">
                          <a:solidFill>
                            <a:schemeClr val="tx1"/>
                          </a:solidFill>
                          <a:effectLst/>
                        </a:rPr>
                        <a:t>(0.45%)</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16/2600</a:t>
                      </a:r>
                    </a:p>
                    <a:p>
                      <a:pPr marL="457200" algn="just">
                        <a:spcAft>
                          <a:spcPts val="0"/>
                        </a:spcAft>
                      </a:pPr>
                      <a:r>
                        <a:rPr lang="en-GB" sz="2000" dirty="0">
                          <a:solidFill>
                            <a:schemeClr val="tx1"/>
                          </a:solidFill>
                          <a:effectLst/>
                        </a:rPr>
                        <a:t>(0.62%)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0.26</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9877981"/>
                  </a:ext>
                </a:extLst>
              </a:tr>
              <a:tr h="1138001">
                <a:tc>
                  <a:txBody>
                    <a:bodyPr/>
                    <a:lstStyle/>
                    <a:p>
                      <a:pPr algn="just">
                        <a:lnSpc>
                          <a:spcPct val="200000"/>
                        </a:lnSpc>
                        <a:spcAft>
                          <a:spcPts val="1200"/>
                        </a:spcAft>
                      </a:pPr>
                      <a:r>
                        <a:rPr lang="en-GB" sz="2000" dirty="0">
                          <a:solidFill>
                            <a:schemeClr val="tx1"/>
                          </a:solidFill>
                          <a:effectLst/>
                        </a:rPr>
                        <a:t>Any procedural complications</a:t>
                      </a:r>
                      <a:r>
                        <a:rPr lang="en-GB" sz="2000" baseline="30000" dirty="0">
                          <a:solidFill>
                            <a:schemeClr val="tx1"/>
                          </a:solidFill>
                          <a:effectLst/>
                          <a:sym typeface="Symbol" pitchFamily="2" charset="2"/>
                        </a:rPr>
                        <a: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just">
                        <a:spcAft>
                          <a:spcPts val="0"/>
                        </a:spcAft>
                      </a:pPr>
                      <a:r>
                        <a:rPr lang="en-GB" sz="2000" dirty="0">
                          <a:solidFill>
                            <a:schemeClr val="tx1"/>
                          </a:solidFill>
                          <a:effectLst/>
                        </a:rPr>
                        <a:t>800/17,076</a:t>
                      </a:r>
                    </a:p>
                    <a:p>
                      <a:pPr marL="457200" algn="just">
                        <a:spcAft>
                          <a:spcPts val="0"/>
                        </a:spcAft>
                      </a:pPr>
                      <a:r>
                        <a:rPr lang="en-GB" sz="2000" dirty="0">
                          <a:solidFill>
                            <a:schemeClr val="tx1"/>
                          </a:solidFill>
                          <a:effectLst/>
                        </a:rPr>
                        <a:t>(4.68%)</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201/2,600</a:t>
                      </a:r>
                    </a:p>
                    <a:p>
                      <a:pPr marL="457200" algn="just">
                        <a:spcAft>
                          <a:spcPts val="0"/>
                        </a:spcAft>
                      </a:pPr>
                      <a:r>
                        <a:rPr lang="en-GB" sz="2000" dirty="0">
                          <a:solidFill>
                            <a:schemeClr val="tx1"/>
                          </a:solidFill>
                          <a:effectLst/>
                        </a:rPr>
                        <a:t>(7.73%)</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spcAft>
                          <a:spcPts val="0"/>
                        </a:spcAft>
                      </a:pPr>
                      <a:r>
                        <a:rPr lang="en-GB" sz="2000" dirty="0">
                          <a:solidFill>
                            <a:schemeClr val="tx1"/>
                          </a:solidFill>
                          <a:effectLst/>
                        </a:rPr>
                        <a:t>&lt;0.0001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0710852"/>
                  </a:ext>
                </a:extLst>
              </a:tr>
            </a:tbl>
          </a:graphicData>
        </a:graphic>
      </p:graphicFrame>
      <p:graphicFrame>
        <p:nvGraphicFramePr>
          <p:cNvPr id="4" name="Table 3">
            <a:extLst>
              <a:ext uri="{FF2B5EF4-FFF2-40B4-BE49-F238E27FC236}">
                <a16:creationId xmlns:a16="http://schemas.microsoft.com/office/drawing/2014/main" id="{27AAFCC6-6998-DF46-9C4B-D575B47C274F}"/>
              </a:ext>
            </a:extLst>
          </p:cNvPr>
          <p:cNvGraphicFramePr>
            <a:graphicFrameLocks noGrp="1"/>
          </p:cNvGraphicFramePr>
          <p:nvPr>
            <p:extLst>
              <p:ext uri="{D42A27DB-BD31-4B8C-83A1-F6EECF244321}">
                <p14:modId xmlns:p14="http://schemas.microsoft.com/office/powerpoint/2010/main" val="2950999561"/>
              </p:ext>
            </p:extLst>
          </p:nvPr>
        </p:nvGraphicFramePr>
        <p:xfrm>
          <a:off x="22711296" y="13972118"/>
          <a:ext cx="9889809" cy="5049840"/>
        </p:xfrm>
        <a:graphic>
          <a:graphicData uri="http://schemas.openxmlformats.org/drawingml/2006/table">
            <a:tbl>
              <a:tblPr firstRow="1" firstCol="1" bandRow="1">
                <a:tableStyleId>{5C22544A-7EE6-4342-B048-85BDC9FD1C3A}</a:tableStyleId>
              </a:tblPr>
              <a:tblGrid>
                <a:gridCol w="2526786">
                  <a:extLst>
                    <a:ext uri="{9D8B030D-6E8A-4147-A177-3AD203B41FA5}">
                      <a16:colId xmlns:a16="http://schemas.microsoft.com/office/drawing/2014/main" val="2238411833"/>
                    </a:ext>
                  </a:extLst>
                </a:gridCol>
                <a:gridCol w="2454341">
                  <a:extLst>
                    <a:ext uri="{9D8B030D-6E8A-4147-A177-3AD203B41FA5}">
                      <a16:colId xmlns:a16="http://schemas.microsoft.com/office/drawing/2014/main" val="791093446"/>
                    </a:ext>
                  </a:extLst>
                </a:gridCol>
                <a:gridCol w="2454341">
                  <a:extLst>
                    <a:ext uri="{9D8B030D-6E8A-4147-A177-3AD203B41FA5}">
                      <a16:colId xmlns:a16="http://schemas.microsoft.com/office/drawing/2014/main" val="1444753386"/>
                    </a:ext>
                  </a:extLst>
                </a:gridCol>
                <a:gridCol w="2454341">
                  <a:extLst>
                    <a:ext uri="{9D8B030D-6E8A-4147-A177-3AD203B41FA5}">
                      <a16:colId xmlns:a16="http://schemas.microsoft.com/office/drawing/2014/main" val="2383252792"/>
                    </a:ext>
                  </a:extLst>
                </a:gridCol>
              </a:tblGrid>
              <a:tr h="1125601">
                <a:tc>
                  <a:txBody>
                    <a:bodyPr/>
                    <a:lstStyle/>
                    <a:p>
                      <a:pPr algn="just">
                        <a:lnSpc>
                          <a:spcPct val="200000"/>
                        </a:lnSpc>
                        <a:spcAft>
                          <a:spcPts val="1200"/>
                        </a:spcAft>
                      </a:pPr>
                      <a:r>
                        <a:rPr lang="en-GB" sz="2000" dirty="0">
                          <a:solidFill>
                            <a:schemeClr val="tx1"/>
                          </a:solidFill>
                          <a:effectLst/>
                        </a:rPr>
                        <a:t>Variable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GB" sz="2000">
                          <a:solidFill>
                            <a:schemeClr val="tx1"/>
                          </a:solidFill>
                          <a:effectLst/>
                        </a:rPr>
                        <a:t>Adjusted OR as compare to reference (No EPD use)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P-value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a:solidFill>
                            <a:schemeClr val="tx1"/>
                          </a:solidFill>
                          <a:effectLst/>
                        </a:rPr>
                        <a:t>95% CI</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5410537"/>
                  </a:ext>
                </a:extLst>
              </a:tr>
              <a:tr h="1044992">
                <a:tc>
                  <a:txBody>
                    <a:bodyPr/>
                    <a:lstStyle/>
                    <a:p>
                      <a:pPr algn="just">
                        <a:lnSpc>
                          <a:spcPct val="200000"/>
                        </a:lnSpc>
                        <a:spcAft>
                          <a:spcPts val="1200"/>
                        </a:spcAft>
                      </a:pPr>
                      <a:r>
                        <a:rPr lang="en-GB" sz="2000" dirty="0">
                          <a:solidFill>
                            <a:schemeClr val="tx1"/>
                          </a:solidFill>
                          <a:effectLst/>
                        </a:rPr>
                        <a:t>In-hospital mortality</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GB" sz="2000" dirty="0">
                          <a:solidFill>
                            <a:schemeClr val="tx1"/>
                          </a:solidFill>
                          <a:effectLst/>
                        </a:rPr>
                        <a:t>0.71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0.19</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0.42-1.19</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4606269"/>
                  </a:ext>
                </a:extLst>
              </a:tr>
              <a:tr h="513311">
                <a:tc>
                  <a:txBody>
                    <a:bodyPr/>
                    <a:lstStyle/>
                    <a:p>
                      <a:pPr algn="just">
                        <a:lnSpc>
                          <a:spcPct val="200000"/>
                        </a:lnSpc>
                        <a:spcAft>
                          <a:spcPts val="1200"/>
                        </a:spcAft>
                      </a:pPr>
                      <a:r>
                        <a:rPr lang="en-GB" sz="2000" dirty="0">
                          <a:solidFill>
                            <a:schemeClr val="tx1"/>
                          </a:solidFill>
                          <a:effectLst/>
                        </a:rPr>
                        <a:t>30-day mortality</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GB" sz="2000" dirty="0">
                          <a:solidFill>
                            <a:schemeClr val="tx1"/>
                          </a:solidFill>
                          <a:effectLst/>
                        </a:rPr>
                        <a:t>0.87</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0.45</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a:solidFill>
                            <a:schemeClr val="tx1"/>
                          </a:solidFill>
                          <a:effectLst/>
                        </a:rPr>
                        <a:t>0.60-1.25</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3092030"/>
                  </a:ext>
                </a:extLst>
              </a:tr>
              <a:tr h="513311">
                <a:tc>
                  <a:txBody>
                    <a:bodyPr/>
                    <a:lstStyle/>
                    <a:p>
                      <a:pPr algn="just">
                        <a:lnSpc>
                          <a:spcPct val="200000"/>
                        </a:lnSpc>
                        <a:spcAft>
                          <a:spcPts val="1200"/>
                        </a:spcAft>
                      </a:pPr>
                      <a:r>
                        <a:rPr lang="en-GB" sz="2000" dirty="0">
                          <a:solidFill>
                            <a:schemeClr val="tx1"/>
                          </a:solidFill>
                          <a:effectLst/>
                        </a:rPr>
                        <a:t>1-y mortality</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GB" sz="2000">
                          <a:solidFill>
                            <a:schemeClr val="tx1"/>
                          </a:solidFill>
                          <a:effectLst/>
                        </a:rPr>
                        <a:t>0.92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a:solidFill>
                            <a:schemeClr val="tx1"/>
                          </a:solidFill>
                          <a:effectLst/>
                        </a:rPr>
                        <a:t>0.41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0.77-1.11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007678"/>
                  </a:ext>
                </a:extLst>
              </a:tr>
              <a:tr h="1044992">
                <a:tc>
                  <a:txBody>
                    <a:bodyPr/>
                    <a:lstStyle/>
                    <a:p>
                      <a:pPr algn="just">
                        <a:lnSpc>
                          <a:spcPct val="200000"/>
                        </a:lnSpc>
                        <a:spcAft>
                          <a:spcPts val="1200"/>
                        </a:spcAft>
                      </a:pPr>
                      <a:r>
                        <a:rPr lang="en-GB" sz="2000">
                          <a:solidFill>
                            <a:schemeClr val="tx1"/>
                          </a:solidFill>
                          <a:effectLst/>
                        </a:rPr>
                        <a:t>No reflow/slow flow phenomenon</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GB" sz="2000">
                          <a:solidFill>
                            <a:schemeClr val="tx1"/>
                          </a:solidFill>
                          <a:effectLst/>
                        </a:rPr>
                        <a:t>2.16</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&lt;0.0001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1.71-2.73</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0418840"/>
                  </a:ext>
                </a:extLst>
              </a:tr>
              <a:tr h="482192">
                <a:tc>
                  <a:txBody>
                    <a:bodyPr/>
                    <a:lstStyle/>
                    <a:p>
                      <a:pPr algn="just">
                        <a:lnSpc>
                          <a:spcPct val="200000"/>
                        </a:lnSpc>
                        <a:spcAft>
                          <a:spcPts val="1200"/>
                        </a:spcAft>
                      </a:pPr>
                      <a:r>
                        <a:rPr lang="en-GB" sz="2000">
                          <a:solidFill>
                            <a:schemeClr val="tx1"/>
                          </a:solidFill>
                          <a:effectLst/>
                        </a:rPr>
                        <a:t>In-hospital MACE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GB" sz="2000" dirty="0">
                          <a:solidFill>
                            <a:schemeClr val="tx1"/>
                          </a:solidFill>
                          <a:effectLst/>
                        </a:rPr>
                        <a:t>1.16</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a:solidFill>
                            <a:schemeClr val="tx1"/>
                          </a:solidFill>
                          <a:effectLst/>
                        </a:rPr>
                        <a:t>0.39</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2000" dirty="0">
                          <a:solidFill>
                            <a:schemeClr val="tx1"/>
                          </a:solidFill>
                          <a:effectLst/>
                        </a:rPr>
                        <a:t>0.83-1.62</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9712849"/>
                  </a:ext>
                </a:extLst>
              </a:tr>
            </a:tbl>
          </a:graphicData>
        </a:graphic>
      </p:graphicFrame>
      <p:sp>
        <p:nvSpPr>
          <p:cNvPr id="33" name="Text Box 5">
            <a:extLst>
              <a:ext uri="{FF2B5EF4-FFF2-40B4-BE49-F238E27FC236}">
                <a16:creationId xmlns:a16="http://schemas.microsoft.com/office/drawing/2014/main" id="{9E7F7EBA-E124-DA4E-9AA5-8D8BE6B757CF}"/>
              </a:ext>
            </a:extLst>
          </p:cNvPr>
          <p:cNvSpPr txBox="1">
            <a:spLocks noChangeArrowheads="1"/>
          </p:cNvSpPr>
          <p:nvPr/>
        </p:nvSpPr>
        <p:spPr bwMode="auto">
          <a:xfrm>
            <a:off x="22680731" y="13529365"/>
            <a:ext cx="9920373" cy="461651"/>
          </a:xfrm>
          <a:prstGeom prst="rect">
            <a:avLst/>
          </a:prstGeom>
          <a:solidFill>
            <a:srgbClr val="004FC2"/>
          </a:solidFill>
          <a:ln>
            <a:noFill/>
          </a:ln>
        </p:spPr>
        <p:txBody>
          <a:bodyPr wrap="square" lIns="91426" tIns="45713" rIns="91426" bIns="45713">
            <a:spAutoFit/>
          </a:bodyPr>
          <a:lstStyle>
            <a:lvl1pPr defTabSz="2193925">
              <a:defRPr sz="10600">
                <a:solidFill>
                  <a:schemeClr val="tx2"/>
                </a:solidFill>
                <a:latin typeface="Arial" panose="020B0604020202020204" pitchFamily="34" charset="0"/>
                <a:ea typeface="MS PGothic" panose="020B0600070205080204" pitchFamily="50" charset="-128"/>
              </a:defRPr>
            </a:lvl1pPr>
            <a:lvl2pPr marL="742950" indent="-285750" defTabSz="2193925">
              <a:defRPr sz="10600">
                <a:solidFill>
                  <a:schemeClr val="tx2"/>
                </a:solidFill>
                <a:latin typeface="Arial" panose="020B0604020202020204" pitchFamily="34" charset="0"/>
                <a:ea typeface="MS PGothic" panose="020B0600070205080204" pitchFamily="50" charset="-128"/>
              </a:defRPr>
            </a:lvl2pPr>
            <a:lvl3pPr marL="1143000" indent="-228600" defTabSz="2193925">
              <a:defRPr sz="10600">
                <a:solidFill>
                  <a:schemeClr val="tx2"/>
                </a:solidFill>
                <a:latin typeface="Arial" panose="020B0604020202020204" pitchFamily="34" charset="0"/>
                <a:ea typeface="MS PGothic" panose="020B0600070205080204" pitchFamily="50" charset="-128"/>
              </a:defRPr>
            </a:lvl3pPr>
            <a:lvl4pPr marL="1600200" indent="-228600" defTabSz="2193925">
              <a:defRPr sz="10600">
                <a:solidFill>
                  <a:schemeClr val="tx2"/>
                </a:solidFill>
                <a:latin typeface="Arial" panose="020B0604020202020204" pitchFamily="34" charset="0"/>
                <a:ea typeface="MS PGothic" panose="020B0600070205080204" pitchFamily="50" charset="-128"/>
              </a:defRPr>
            </a:lvl4pPr>
            <a:lvl5pPr marL="2057400" indent="-228600" defTabSz="2193925">
              <a:defRPr sz="10600">
                <a:solidFill>
                  <a:schemeClr val="tx2"/>
                </a:solidFill>
                <a:latin typeface="Arial" panose="020B0604020202020204" pitchFamily="34" charset="0"/>
                <a:ea typeface="MS PGothic" panose="020B0600070205080204" pitchFamily="50" charset="-128"/>
              </a:defRPr>
            </a:lvl5pPr>
            <a:lvl6pPr marL="25146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6pPr>
            <a:lvl7pPr marL="29718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7pPr>
            <a:lvl8pPr marL="34290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8pPr>
            <a:lvl9pPr marL="3886200" indent="-228600" defTabSz="2193925" eaLnBrk="0" fontAlgn="base" hangingPunct="0">
              <a:spcBef>
                <a:spcPct val="0"/>
              </a:spcBef>
              <a:spcAft>
                <a:spcPct val="0"/>
              </a:spcAft>
              <a:defRPr sz="10600">
                <a:solidFill>
                  <a:schemeClr val="tx2"/>
                </a:solidFill>
                <a:latin typeface="Arial" panose="020B0604020202020204" pitchFamily="34" charset="0"/>
                <a:ea typeface="MS PGothic" panose="020B0600070205080204" pitchFamily="50" charset="-128"/>
              </a:defRPr>
            </a:lvl9pPr>
          </a:lstStyle>
          <a:p>
            <a:pPr algn="ctr" eaLnBrk="1" hangingPunct="1">
              <a:spcBef>
                <a:spcPct val="50000"/>
              </a:spcBef>
            </a:pPr>
            <a:r>
              <a:rPr lang="en-US" altLang="en-US" sz="2400" b="1" dirty="0">
                <a:solidFill>
                  <a:schemeClr val="bg1"/>
                </a:solidFill>
                <a:latin typeface="+mn-lt"/>
              </a:rPr>
              <a:t>Adjusted clinical outcomes</a:t>
            </a:r>
          </a:p>
        </p:txBody>
      </p:sp>
    </p:spTree>
    <p:extLst>
      <p:ext uri="{BB962C8B-B14F-4D97-AF65-F5344CB8AC3E}">
        <p14:creationId xmlns:p14="http://schemas.microsoft.com/office/powerpoint/2010/main" val="393537322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2193925" rtl="0" eaLnBrk="1" fontAlgn="base" latinLnBrk="0" hangingPunct="1">
          <a:lnSpc>
            <a:spcPct val="100000"/>
          </a:lnSpc>
          <a:spcBef>
            <a:spcPct val="0"/>
          </a:spcBef>
          <a:spcAft>
            <a:spcPct val="0"/>
          </a:spcAft>
          <a:buClrTx/>
          <a:buSzTx/>
          <a:buFontTx/>
          <a:buNone/>
          <a:tabLst/>
          <a:defRPr kumimoji="0" lang="en-US" sz="10600" b="0" i="0" u="none" strike="noStrike" cap="none" normalizeH="0" baseline="0">
            <a:ln>
              <a:noFill/>
            </a:ln>
            <a:solidFill>
              <a:schemeClr val="tx2"/>
            </a:solidFill>
            <a:effectLst/>
            <a:latin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2193925" rtl="0" eaLnBrk="1" fontAlgn="base" latinLnBrk="0" hangingPunct="1">
          <a:lnSpc>
            <a:spcPct val="100000"/>
          </a:lnSpc>
          <a:spcBef>
            <a:spcPct val="0"/>
          </a:spcBef>
          <a:spcAft>
            <a:spcPct val="0"/>
          </a:spcAft>
          <a:buClrTx/>
          <a:buSzTx/>
          <a:buFontTx/>
          <a:buNone/>
          <a:tabLst/>
          <a:defRPr kumimoji="0" lang="en-US" sz="10600" b="0" i="0" u="none" strike="noStrike" cap="none" normalizeH="0" baseline="0">
            <a:ln>
              <a:noFill/>
            </a:ln>
            <a:solidFill>
              <a:schemeClr val="tx2"/>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14505</TotalTime>
  <Words>476</Words>
  <Application>Microsoft Macintosh PowerPoint</Application>
  <PresentationFormat>Custom</PresentationFormat>
  <Paragraphs>105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ＭＳ Ｐゴシック</vt:lpstr>
      <vt:lpstr>ＭＳ Ｐゴシック</vt:lpstr>
      <vt:lpstr>Arial</vt:lpstr>
      <vt:lpstr>Calibri</vt:lpstr>
      <vt:lpstr>Symbol</vt:lpstr>
      <vt:lpstr>Times New Roman</vt:lpstr>
      <vt:lpstr>Default Design</vt:lpstr>
      <vt:lpstr>Outcomes Following Percutaneous Coronary Intervention (PCI) in Saphenous Vein Grafts (SVG) with and without Embolic Protection Device  Ahmad Shoaib, Tim Kinnaird, Nick Curzen, Peter Ludman, David Smith, Chee W Khoo, Evangelos Kontopantelis, Muhammad Rashid, Mohamed Mohamed, James  Nolana, Azfar Zaman, Mamas A Mamas   </vt:lpstr>
    </vt:vector>
  </TitlesOfParts>
  <Company>SciFor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Posters1st</dc:creator>
  <cp:lastModifiedBy>Ahmad Shoaib</cp:lastModifiedBy>
  <cp:revision>303</cp:revision>
  <dcterms:created xsi:type="dcterms:W3CDTF">2003-12-17T18:44:28Z</dcterms:created>
  <dcterms:modified xsi:type="dcterms:W3CDTF">2019-09-26T16:29:06Z</dcterms:modified>
</cp:coreProperties>
</file>