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sldIdLst>
    <p:sldId id="286" r:id="rId5"/>
    <p:sldId id="297" r:id="rId6"/>
    <p:sldId id="290" r:id="rId7"/>
    <p:sldId id="291" r:id="rId8"/>
    <p:sldId id="293" r:id="rId9"/>
    <p:sldId id="302" r:id="rId10"/>
    <p:sldId id="289" r:id="rId11"/>
    <p:sldId id="299" r:id="rId12"/>
    <p:sldId id="295" r:id="rId13"/>
    <p:sldId id="304" r:id="rId14"/>
    <p:sldId id="301" r:id="rId15"/>
    <p:sldId id="262" r:id="rId16"/>
    <p:sldId id="300" r:id="rId17"/>
    <p:sldId id="266" r:id="rId18"/>
    <p:sldId id="298" r:id="rId19"/>
    <p:sldId id="288" r:id="rId20"/>
    <p:sldId id="292" r:id="rId21"/>
    <p:sldId id="258" r:id="rId22"/>
    <p:sldId id="268" r:id="rId23"/>
    <p:sldId id="303" r:id="rId24"/>
    <p:sldId id="305" r:id="rId25"/>
    <p:sldId id="307" r:id="rId26"/>
    <p:sldId id="306" r:id="rId2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E6E6E6"/>
    <a:srgbClr val="A6A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5DD5C-0626-422D-A2A0-DD679C0382FD}" v="144" dt="2023-03-22T12:15:19.901"/>
    <p1510:client id="{D86D4C65-5B16-C69F-A295-4B2C3EFD7530}" v="27" dt="2023-03-22T14:31:06.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21" autoAdjust="0"/>
    <p:restoredTop sz="94660"/>
  </p:normalViewPr>
  <p:slideViewPr>
    <p:cSldViewPr snapToGrid="0">
      <p:cViewPr varScale="1">
        <p:scale>
          <a:sx n="110" d="100"/>
          <a:sy n="110" d="100"/>
        </p:scale>
        <p:origin x="822"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13/04/2023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13/04/2023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13/04/2023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13/04/2023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10" advTm="86399000"/>
    </mc:Choice>
    <mc:Fallback>
      <p:transition advTm="86399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mailto:a.v.pearson@keele.ac.uk"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mailto:s.santatzoglou@keele.ac.uk" TargetMode="Externa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bbc.co.uk/programmes/b006t14n"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hyperlink" Target="http://www.ohchr.org/Documents/HRBodies/CRPD/CRPD.C.15.R.2.Rev.1-ENG.do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disabilitynewsservice.com/author/john-pring/"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38.png"/><Relationship Id="rId7" Type="http://schemas.openxmlformats.org/officeDocument/2006/relationships/image" Target="../media/image41.png"/><Relationship Id="rId12" Type="http://schemas.microsoft.com/office/2007/relationships/hdphoto" Target="../media/hdphoto20.wdp"/><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19.wdp"/><Relationship Id="rId4" Type="http://schemas.openxmlformats.org/officeDocument/2006/relationships/image" Target="../media/image39.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dwP1xuZZFuY&amp;list=PLpaVEwHqyG7Popyw9HX91Qj_0VbqAmbnC&amp;index=3" TargetMode="External"/><Relationship Id="rId3" Type="http://schemas.microsoft.com/office/2007/relationships/hdphoto" Target="../media/hdphoto15.wdp"/><Relationship Id="rId7" Type="http://schemas.openxmlformats.org/officeDocument/2006/relationships/hyperlink" Target="https://www.equalityhumanrights.com/en/celebrating-20-years-disability-discrimination-act-1995"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www.theguardian.com/society/2021/jul/28/uk-ministers-lay-out-most-ambitious-plan-for-disabled-workers" TargetMode="External"/><Relationship Id="rId5" Type="http://schemas.openxmlformats.org/officeDocument/2006/relationships/hyperlink" Target="https://www.bbc.co.uk/news/disability-57987803" TargetMode="External"/><Relationship Id="rId10" Type="http://schemas.openxmlformats.org/officeDocument/2006/relationships/image" Target="../media/image6.png"/><Relationship Id="rId4" Type="http://schemas.openxmlformats.org/officeDocument/2006/relationships/hyperlink" Target="https://assets.publishing.service.gov.uk/government/uploads/system/uploads/attachment_data/file/1006098/National-Disability-Strategy_web-accesible-pdf.pdf" TargetMode="Externa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mailto:a.v.pearson@keele.ac.uk"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mailto:s.santatzoglou@keele.ac.uk" TargetMode="Externa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hyperlink" Target="https://api.parliament.uk/historic-hansard/people/mr-alf-morri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17.png"/><Relationship Id="rId10" Type="http://schemas.openxmlformats.org/officeDocument/2006/relationships/image" Target="../media/image6.png"/><Relationship Id="rId4" Type="http://schemas.microsoft.com/office/2007/relationships/hdphoto" Target="../media/hdphoto7.wdp"/><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1013FFA-CA23-E98E-3FB5-4AA5D9E5D761}"/>
              </a:ext>
            </a:extLst>
          </p:cNvPr>
          <p:cNvSpPr/>
          <p:nvPr/>
        </p:nvSpPr>
        <p:spPr>
          <a:xfrm>
            <a:off x="-161953" y="-150900"/>
            <a:ext cx="12019103" cy="4799188"/>
          </a:xfrm>
          <a:custGeom>
            <a:avLst/>
            <a:gdLst>
              <a:gd name="connsiteX0" fmla="*/ 1003300 w 11734800"/>
              <a:gd name="connsiteY0" fmla="*/ 6299200 h 6515100"/>
              <a:gd name="connsiteX1" fmla="*/ 0 w 11734800"/>
              <a:gd name="connsiteY1" fmla="*/ 5321300 h 6515100"/>
              <a:gd name="connsiteX2" fmla="*/ 0 w 11734800"/>
              <a:gd name="connsiteY2" fmla="*/ 3670300 h 6515100"/>
              <a:gd name="connsiteX3" fmla="*/ 228600 w 11734800"/>
              <a:gd name="connsiteY3" fmla="*/ 1333500 h 6515100"/>
              <a:gd name="connsiteX4" fmla="*/ 1689100 w 11734800"/>
              <a:gd name="connsiteY4" fmla="*/ 444500 h 6515100"/>
              <a:gd name="connsiteX5" fmla="*/ 4660900 w 11734800"/>
              <a:gd name="connsiteY5" fmla="*/ 177800 h 6515100"/>
              <a:gd name="connsiteX6" fmla="*/ 6769100 w 11734800"/>
              <a:gd name="connsiteY6" fmla="*/ 0 h 6515100"/>
              <a:gd name="connsiteX7" fmla="*/ 9664700 w 11734800"/>
              <a:gd name="connsiteY7" fmla="*/ 292100 h 6515100"/>
              <a:gd name="connsiteX8" fmla="*/ 11430000 w 11734800"/>
              <a:gd name="connsiteY8" fmla="*/ 1016000 h 6515100"/>
              <a:gd name="connsiteX9" fmla="*/ 11734800 w 11734800"/>
              <a:gd name="connsiteY9" fmla="*/ 3238500 h 6515100"/>
              <a:gd name="connsiteX10" fmla="*/ 11658600 w 11734800"/>
              <a:gd name="connsiteY10" fmla="*/ 5638800 h 6515100"/>
              <a:gd name="connsiteX11" fmla="*/ 11633200 w 11734800"/>
              <a:gd name="connsiteY11" fmla="*/ 5511800 h 6515100"/>
              <a:gd name="connsiteX12" fmla="*/ 10985500 w 11734800"/>
              <a:gd name="connsiteY12" fmla="*/ 6324600 h 6515100"/>
              <a:gd name="connsiteX13" fmla="*/ 6477000 w 11734800"/>
              <a:gd name="connsiteY13" fmla="*/ 6515100 h 6515100"/>
              <a:gd name="connsiteX14" fmla="*/ 1003300 w 11734800"/>
              <a:gd name="connsiteY14" fmla="*/ 629920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34800" h="6515100">
                <a:moveTo>
                  <a:pt x="1003300" y="6299200"/>
                </a:moveTo>
                <a:lnTo>
                  <a:pt x="0" y="5321300"/>
                </a:lnTo>
                <a:lnTo>
                  <a:pt x="0" y="3670300"/>
                </a:lnTo>
                <a:lnTo>
                  <a:pt x="228600" y="1333500"/>
                </a:lnTo>
                <a:lnTo>
                  <a:pt x="1689100" y="444500"/>
                </a:lnTo>
                <a:lnTo>
                  <a:pt x="4660900" y="177800"/>
                </a:lnTo>
                <a:lnTo>
                  <a:pt x="6769100" y="0"/>
                </a:lnTo>
                <a:lnTo>
                  <a:pt x="9664700" y="292100"/>
                </a:lnTo>
                <a:lnTo>
                  <a:pt x="11430000" y="1016000"/>
                </a:lnTo>
                <a:lnTo>
                  <a:pt x="11734800" y="3238500"/>
                </a:lnTo>
                <a:lnTo>
                  <a:pt x="11658600" y="5638800"/>
                </a:lnTo>
                <a:cubicBezTo>
                  <a:pt x="11645479" y="5507588"/>
                  <a:pt x="11688444" y="5511800"/>
                  <a:pt x="11633200" y="5511800"/>
                </a:cubicBezTo>
                <a:lnTo>
                  <a:pt x="10985500" y="6324600"/>
                </a:lnTo>
                <a:lnTo>
                  <a:pt x="6477000" y="6515100"/>
                </a:lnTo>
                <a:lnTo>
                  <a:pt x="1003300" y="6299200"/>
                </a:lnTo>
                <a:close/>
              </a:path>
            </a:pathLst>
          </a:custGeom>
          <a:solidFill>
            <a:schemeClr val="dk1">
              <a:alpha val="67000"/>
            </a:schemeClr>
          </a:solidFill>
          <a:effectLst>
            <a:softEdge rad="10414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lt1">
                  <a:alpha val="50000"/>
                </a:schemeClr>
              </a:solidFill>
            </a:endParaRPr>
          </a:p>
        </p:txBody>
      </p:sp>
      <p:sp>
        <p:nvSpPr>
          <p:cNvPr id="3" name="Freeform: Shape 2">
            <a:extLst>
              <a:ext uri="{FF2B5EF4-FFF2-40B4-BE49-F238E27FC236}">
                <a16:creationId xmlns:a16="http://schemas.microsoft.com/office/drawing/2014/main" id="{3B2D0ADB-7FE0-6DC8-3231-F219C60E6556}"/>
              </a:ext>
            </a:extLst>
          </p:cNvPr>
          <p:cNvSpPr/>
          <p:nvPr/>
        </p:nvSpPr>
        <p:spPr>
          <a:xfrm>
            <a:off x="391537" y="3429000"/>
            <a:ext cx="11558827" cy="2117638"/>
          </a:xfrm>
          <a:custGeom>
            <a:avLst/>
            <a:gdLst>
              <a:gd name="connsiteX0" fmla="*/ 1003300 w 11734800"/>
              <a:gd name="connsiteY0" fmla="*/ 6299200 h 6515100"/>
              <a:gd name="connsiteX1" fmla="*/ 0 w 11734800"/>
              <a:gd name="connsiteY1" fmla="*/ 5321300 h 6515100"/>
              <a:gd name="connsiteX2" fmla="*/ 0 w 11734800"/>
              <a:gd name="connsiteY2" fmla="*/ 3670300 h 6515100"/>
              <a:gd name="connsiteX3" fmla="*/ 228600 w 11734800"/>
              <a:gd name="connsiteY3" fmla="*/ 1333500 h 6515100"/>
              <a:gd name="connsiteX4" fmla="*/ 1689100 w 11734800"/>
              <a:gd name="connsiteY4" fmla="*/ 444500 h 6515100"/>
              <a:gd name="connsiteX5" fmla="*/ 4660900 w 11734800"/>
              <a:gd name="connsiteY5" fmla="*/ 177800 h 6515100"/>
              <a:gd name="connsiteX6" fmla="*/ 6769100 w 11734800"/>
              <a:gd name="connsiteY6" fmla="*/ 0 h 6515100"/>
              <a:gd name="connsiteX7" fmla="*/ 9664700 w 11734800"/>
              <a:gd name="connsiteY7" fmla="*/ 292100 h 6515100"/>
              <a:gd name="connsiteX8" fmla="*/ 11430000 w 11734800"/>
              <a:gd name="connsiteY8" fmla="*/ 1016000 h 6515100"/>
              <a:gd name="connsiteX9" fmla="*/ 11734800 w 11734800"/>
              <a:gd name="connsiteY9" fmla="*/ 3238500 h 6515100"/>
              <a:gd name="connsiteX10" fmla="*/ 11658600 w 11734800"/>
              <a:gd name="connsiteY10" fmla="*/ 5638800 h 6515100"/>
              <a:gd name="connsiteX11" fmla="*/ 11633200 w 11734800"/>
              <a:gd name="connsiteY11" fmla="*/ 5511800 h 6515100"/>
              <a:gd name="connsiteX12" fmla="*/ 10985500 w 11734800"/>
              <a:gd name="connsiteY12" fmla="*/ 6324600 h 6515100"/>
              <a:gd name="connsiteX13" fmla="*/ 6477000 w 11734800"/>
              <a:gd name="connsiteY13" fmla="*/ 6515100 h 6515100"/>
              <a:gd name="connsiteX14" fmla="*/ 1003300 w 11734800"/>
              <a:gd name="connsiteY14" fmla="*/ 629920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34800" h="6515100">
                <a:moveTo>
                  <a:pt x="1003300" y="6299200"/>
                </a:moveTo>
                <a:lnTo>
                  <a:pt x="0" y="5321300"/>
                </a:lnTo>
                <a:lnTo>
                  <a:pt x="0" y="3670300"/>
                </a:lnTo>
                <a:lnTo>
                  <a:pt x="228600" y="1333500"/>
                </a:lnTo>
                <a:lnTo>
                  <a:pt x="1689100" y="444500"/>
                </a:lnTo>
                <a:lnTo>
                  <a:pt x="4660900" y="177800"/>
                </a:lnTo>
                <a:lnTo>
                  <a:pt x="6769100" y="0"/>
                </a:lnTo>
                <a:lnTo>
                  <a:pt x="9664700" y="292100"/>
                </a:lnTo>
                <a:lnTo>
                  <a:pt x="11430000" y="1016000"/>
                </a:lnTo>
                <a:lnTo>
                  <a:pt x="11734800" y="3238500"/>
                </a:lnTo>
                <a:lnTo>
                  <a:pt x="11658600" y="5638800"/>
                </a:lnTo>
                <a:cubicBezTo>
                  <a:pt x="11645479" y="5507588"/>
                  <a:pt x="11688444" y="5511800"/>
                  <a:pt x="11633200" y="5511800"/>
                </a:cubicBezTo>
                <a:lnTo>
                  <a:pt x="10985500" y="6324600"/>
                </a:lnTo>
                <a:lnTo>
                  <a:pt x="6477000" y="6515100"/>
                </a:lnTo>
                <a:lnTo>
                  <a:pt x="1003300" y="6299200"/>
                </a:lnTo>
                <a:close/>
              </a:path>
            </a:pathLst>
          </a:custGeom>
          <a:solidFill>
            <a:schemeClr val="dk1">
              <a:alpha val="67000"/>
            </a:schemeClr>
          </a:solidFill>
          <a:effectLst>
            <a:softEdge rad="508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lt1">
                  <a:alpha val="50000"/>
                </a:schemeClr>
              </a:solidFill>
            </a:endParaRPr>
          </a:p>
        </p:txBody>
      </p:sp>
      <p:sp>
        <p:nvSpPr>
          <p:cNvPr id="5" name="TextBox 4">
            <a:extLst>
              <a:ext uri="{FF2B5EF4-FFF2-40B4-BE49-F238E27FC236}">
                <a16:creationId xmlns:a16="http://schemas.microsoft.com/office/drawing/2014/main" id="{DEAFC3EF-1F5C-E8E0-2997-D01B41A611E9}"/>
              </a:ext>
            </a:extLst>
          </p:cNvPr>
          <p:cNvSpPr txBox="1"/>
          <p:nvPr/>
        </p:nvSpPr>
        <p:spPr>
          <a:xfrm>
            <a:off x="1026201" y="4020247"/>
            <a:ext cx="10439399" cy="830997"/>
          </a:xfrm>
          <a:prstGeom prst="rect">
            <a:avLst/>
          </a:prstGeom>
          <a:noFill/>
        </p:spPr>
        <p:txBody>
          <a:bodyPr wrap="square">
            <a:spAutoFit/>
          </a:bodyPr>
          <a:lstStyle/>
          <a:p>
            <a:pPr marL="0" indent="0" algn="ctr">
              <a:buNone/>
            </a:pPr>
            <a:r>
              <a:rPr lang="en-GB" sz="4800" b="1" spc="300" dirty="0">
                <a:solidFill>
                  <a:schemeClr val="bg1"/>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Disability and Suspicion in Times of Crisis</a:t>
            </a:r>
          </a:p>
        </p:txBody>
      </p:sp>
      <p:sp>
        <p:nvSpPr>
          <p:cNvPr id="14" name="TextBox 13">
            <a:extLst>
              <a:ext uri="{FF2B5EF4-FFF2-40B4-BE49-F238E27FC236}">
                <a16:creationId xmlns:a16="http://schemas.microsoft.com/office/drawing/2014/main" id="{D4150215-C2E7-CD52-D719-CEAE98A63B7F}"/>
              </a:ext>
            </a:extLst>
          </p:cNvPr>
          <p:cNvSpPr txBox="1"/>
          <p:nvPr/>
        </p:nvSpPr>
        <p:spPr>
          <a:xfrm rot="21314484">
            <a:off x="591584" y="402272"/>
            <a:ext cx="11345162" cy="3046988"/>
          </a:xfrm>
          <a:prstGeom prst="rect">
            <a:avLst/>
          </a:prstGeom>
          <a:noFill/>
        </p:spPr>
        <p:txBody>
          <a:bodyPr wrap="square">
            <a:spAutoFit/>
          </a:bodyPr>
          <a:lstStyle/>
          <a:p>
            <a:pPr marL="174625" indent="0">
              <a:buNone/>
            </a:pPr>
            <a:r>
              <a:rPr lang="en-GB" sz="9600" b="1" i="1" spc="300" dirty="0">
                <a:solidFill>
                  <a:schemeClr val="bg1">
                    <a:lumMod val="95000"/>
                  </a:schemeClr>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Broken Enough</a:t>
            </a:r>
          </a:p>
          <a:p>
            <a:pPr marL="1800225" indent="-1800225">
              <a:buNone/>
            </a:pPr>
            <a:r>
              <a:rPr lang="en-GB" sz="9600" b="1" i="1" spc="300" dirty="0">
                <a:solidFill>
                  <a:schemeClr val="bg1">
                    <a:lumMod val="95000"/>
                  </a:schemeClr>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	for Broke Britain? </a:t>
            </a:r>
            <a:endParaRPr lang="en-GB" sz="800" i="1" dirty="0">
              <a:solidFill>
                <a:schemeClr val="bg1">
                  <a:lumMod val="95000"/>
                </a:schemeClr>
              </a:solidFill>
              <a:latin typeface="Agency FB" panose="020B0503020202020204" pitchFamily="34" charset="0"/>
              <a:cs typeface="Arial" panose="020B0604020202020204" pitchFamily="34" charset="0"/>
            </a:endParaRPr>
          </a:p>
        </p:txBody>
      </p:sp>
      <p:pic>
        <p:nvPicPr>
          <p:cNvPr id="11" name="Picture 10">
            <a:hlinkClick r:id="rId3"/>
            <a:extLst>
              <a:ext uri="{FF2B5EF4-FFF2-40B4-BE49-F238E27FC236}">
                <a16:creationId xmlns:a16="http://schemas.microsoft.com/office/drawing/2014/main" id="{346CF1A3-93A4-CE7D-C169-4F0F9469E43B}"/>
              </a:ext>
            </a:extLst>
          </p:cNvPr>
          <p:cNvPicPr>
            <a:picLocks noChangeAspect="1"/>
          </p:cNvPicPr>
          <p:nvPr/>
        </p:nvPicPr>
        <p:blipFill>
          <a:blip r:embed="rId4">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776865" y="5471533"/>
            <a:ext cx="5401524" cy="1182727"/>
          </a:xfrm>
          <a:prstGeom prst="rect">
            <a:avLst/>
          </a:prstGeom>
          <a:scene3d>
            <a:camera prst="orthographicFront"/>
            <a:lightRig rig="threePt" dir="t"/>
          </a:scene3d>
          <a:sp3d>
            <a:bevelT/>
          </a:sp3d>
        </p:spPr>
      </p:pic>
      <p:pic>
        <p:nvPicPr>
          <p:cNvPr id="12" name="Picture 11">
            <a:hlinkClick r:id="rId6"/>
            <a:extLst>
              <a:ext uri="{FF2B5EF4-FFF2-40B4-BE49-F238E27FC236}">
                <a16:creationId xmlns:a16="http://schemas.microsoft.com/office/drawing/2014/main" id="{2FD41BE8-1F6E-DF91-D2B8-9A3C8C755CA4}"/>
              </a:ext>
            </a:extLst>
          </p:cNvPr>
          <p:cNvPicPr>
            <a:picLocks noChangeAspect="1"/>
          </p:cNvPicPr>
          <p:nvPr/>
        </p:nvPicPr>
        <p:blipFill>
          <a:blip r:embed="rId7">
            <a:extLst>
              <a:ext uri="{BEBA8EAE-BF5A-486C-A8C5-ECC9F3942E4B}">
                <a14:imgProps xmlns:a14="http://schemas.microsoft.com/office/drawing/2010/main">
                  <a14:imgLayer r:embed="rId8">
                    <a14:imgEffect>
                      <a14:artisticCement/>
                    </a14:imgEffect>
                  </a14:imgLayer>
                </a14:imgProps>
              </a:ext>
            </a:extLst>
          </a:blip>
          <a:stretch>
            <a:fillRect/>
          </a:stretch>
        </p:blipFill>
        <p:spPr>
          <a:xfrm>
            <a:off x="6374807" y="5471534"/>
            <a:ext cx="5480779" cy="1182727"/>
          </a:xfrm>
          <a:prstGeom prst="rect">
            <a:avLst/>
          </a:prstGeom>
          <a:scene3d>
            <a:camera prst="orthographicFront"/>
            <a:lightRig rig="threePt" dir="t"/>
          </a:scene3d>
          <a:sp3d>
            <a:bevelT/>
          </a:sp3d>
        </p:spPr>
      </p:pic>
    </p:spTree>
    <p:extLst>
      <p:ext uri="{BB962C8B-B14F-4D97-AF65-F5344CB8AC3E}">
        <p14:creationId xmlns:p14="http://schemas.microsoft.com/office/powerpoint/2010/main" val="3685780260"/>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3A1341-1608-BC76-42F0-4A2564D01AF2}"/>
              </a:ext>
            </a:extLst>
          </p:cNvPr>
          <p:cNvSpPr txBox="1"/>
          <p:nvPr/>
        </p:nvSpPr>
        <p:spPr>
          <a:xfrm>
            <a:off x="4881093" y="6581001"/>
            <a:ext cx="7310907" cy="276999"/>
          </a:xfrm>
          <a:prstGeom prst="rect">
            <a:avLst/>
          </a:prstGeom>
          <a:solidFill>
            <a:srgbClr val="FFFF99"/>
          </a:solidFill>
        </p:spPr>
        <p:txBody>
          <a:bodyPr wrap="square">
            <a:spAutoFit/>
          </a:bodyPr>
          <a:lstStyle/>
          <a:p>
            <a:pPr algn="r"/>
            <a:r>
              <a:rPr lang="en-GB" sz="1200" dirty="0"/>
              <a:t>https://www.ukpol.co.uk/david-cameron-2006-speech-on-disabled-people/</a:t>
            </a:r>
          </a:p>
        </p:txBody>
      </p:sp>
      <p:pic>
        <p:nvPicPr>
          <p:cNvPr id="14" name="Picture 13" descr="A person in a suit pointing&#10;&#10;Description automatically generated with medium confidence">
            <a:extLst>
              <a:ext uri="{FF2B5EF4-FFF2-40B4-BE49-F238E27FC236}">
                <a16:creationId xmlns:a16="http://schemas.microsoft.com/office/drawing/2014/main" id="{343E9586-7A1F-0D89-57D5-F070F324C0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7353" l="8594" r="99805">
                        <a14:foregroundMark x1="4102" y1="99706" x2="4492" y2="90294"/>
                        <a14:foregroundMark x1="4492" y1="90294" x2="23438" y2="67353"/>
                        <a14:foregroundMark x1="23438" y1="67353" x2="26172" y2="59118"/>
                        <a14:foregroundMark x1="26172" y1="59118" x2="33398" y2="70588"/>
                        <a14:foregroundMark x1="33398" y1="70588" x2="45703" y2="67941"/>
                        <a14:foregroundMark x1="45703" y1="67941" x2="48047" y2="59118"/>
                        <a14:foregroundMark x1="48047" y1="59118" x2="60742" y2="57353"/>
                        <a14:foregroundMark x1="60742" y1="57353" x2="66797" y2="58824"/>
                        <a14:foregroundMark x1="66797" y1="58824" x2="76172" y2="52647"/>
                        <a14:foregroundMark x1="76172" y1="52647" x2="76563" y2="60588"/>
                        <a14:foregroundMark x1="76563" y1="60588" x2="80664" y2="66765"/>
                        <a14:foregroundMark x1="80664" y1="66765" x2="87695" y2="71471"/>
                        <a14:foregroundMark x1="87695" y1="71471" x2="99805" y2="93529"/>
                        <a14:foregroundMark x1="99805" y1="93529" x2="99805" y2="93529"/>
                        <a14:foregroundMark x1="18945" y1="72941" x2="5273" y2="86176"/>
                        <a14:foregroundMark x1="5273" y1="86176" x2="6641" y2="95294"/>
                        <a14:foregroundMark x1="6641" y1="95294" x2="25195" y2="95588"/>
                        <a14:foregroundMark x1="25195" y1="95588" x2="39648" y2="91471"/>
                        <a14:foregroundMark x1="39648" y1="91471" x2="39453" y2="81471"/>
                        <a14:foregroundMark x1="39453" y1="81471" x2="32422" y2="65882"/>
                        <a14:foregroundMark x1="32422" y1="65882" x2="28320" y2="62353"/>
                        <a14:foregroundMark x1="28320" y1="62353" x2="18750" y2="72647"/>
                        <a14:foregroundMark x1="28320" y1="63824" x2="13086" y2="79706"/>
                        <a14:foregroundMark x1="13086" y1="79706" x2="9766" y2="88529"/>
                        <a14:foregroundMark x1="9766" y1="88529" x2="22461" y2="96471"/>
                        <a14:foregroundMark x1="22461" y1="96471" x2="33594" y2="94706"/>
                        <a14:foregroundMark x1="33594" y1="94706" x2="38672" y2="87647"/>
                        <a14:foregroundMark x1="38672" y1="87647" x2="38867" y2="78529"/>
                        <a14:foregroundMark x1="38867" y1="78529" x2="33008" y2="68235"/>
                        <a14:foregroundMark x1="33008" y1="68235" x2="27734" y2="63529"/>
                        <a14:foregroundMark x1="23828" y1="64706" x2="18555" y2="70882"/>
                        <a14:foregroundMark x1="18555" y1="70882" x2="11914" y2="85882"/>
                        <a14:foregroundMark x1="11914" y1="85882" x2="18555" y2="97353"/>
                        <a14:foregroundMark x1="18555" y1="97353" x2="42578" y2="92353"/>
                        <a14:foregroundMark x1="42578" y1="92353" x2="37305" y2="78824"/>
                        <a14:foregroundMark x1="37305" y1="78824" x2="24414" y2="62941"/>
                        <a14:foregroundMark x1="24414" y1="62941" x2="22656" y2="66471"/>
                        <a14:foregroundMark x1="26172" y1="65294" x2="17383" y2="70294"/>
                        <a14:foregroundMark x1="17383" y1="70294" x2="15820" y2="86765"/>
                        <a14:foregroundMark x1="15820" y1="86765" x2="33398" y2="95294"/>
                        <a14:foregroundMark x1="33398" y1="95294" x2="39063" y2="90294"/>
                        <a14:foregroundMark x1="39063" y1="90294" x2="34375" y2="77353"/>
                        <a14:foregroundMark x1="34375" y1="77353" x2="24414" y2="65294"/>
                        <a14:foregroundMark x1="42969" y1="67353" x2="36719" y2="71176"/>
                        <a14:foregroundMark x1="36719" y1="71176" x2="38086" y2="81765"/>
                        <a14:foregroundMark x1="38086" y1="81765" x2="53320" y2="82941"/>
                        <a14:foregroundMark x1="53320" y1="82941" x2="50586" y2="71471"/>
                        <a14:foregroundMark x1="50586" y1="71471" x2="41602" y2="67647"/>
                        <a14:foregroundMark x1="41016" y1="77353" x2="40820" y2="86176"/>
                        <a14:foregroundMark x1="40820" y1="86176" x2="54297" y2="97941"/>
                        <a14:foregroundMark x1="54297" y1="97941" x2="57617" y2="91765"/>
                        <a14:foregroundMark x1="57617" y1="91765" x2="49805" y2="83529"/>
                        <a14:foregroundMark x1="49805" y1="83529" x2="40234" y2="78235"/>
                        <a14:foregroundMark x1="50195" y1="59118" x2="49023" y2="69412"/>
                        <a14:foregroundMark x1="49023" y1="69412" x2="67383" y2="88529"/>
                        <a14:foregroundMark x1="67383" y1="88529" x2="81641" y2="77647"/>
                        <a14:foregroundMark x1="81641" y1="77647" x2="79102" y2="60882"/>
                        <a14:foregroundMark x1="79102" y1="60882" x2="56250" y2="57353"/>
                        <a14:foregroundMark x1="56250" y1="57353" x2="50000" y2="60000"/>
                        <a14:foregroundMark x1="50000" y1="60000" x2="49609" y2="60294"/>
                        <a14:foregroundMark x1="78853" y1="57089" x2="78711" y2="55588"/>
                        <a14:foregroundMark x1="79492" y1="63824" x2="79050" y2="59164"/>
                        <a14:foregroundMark x1="76713" y1="53582" x2="73438" y2="50294"/>
                        <a14:foregroundMark x1="78711" y1="55588" x2="78423" y2="55299"/>
                        <a14:foregroundMark x1="73438" y1="50294" x2="70703" y2="59118"/>
                        <a14:foregroundMark x1="70703" y1="59118" x2="75586" y2="63824"/>
                        <a14:foregroundMark x1="75586" y1="63824" x2="79492" y2="63235"/>
                        <a14:foregroundMark x1="88672" y1="80000" x2="87305" y2="87059"/>
                        <a14:foregroundMark x1="87305" y1="87059" x2="92578" y2="95882"/>
                        <a14:foregroundMark x1="92578" y1="95882" x2="98047" y2="96176"/>
                        <a14:foregroundMark x1="98047" y1="96176" x2="97070" y2="88235"/>
                        <a14:foregroundMark x1="97070" y1="88235" x2="92773" y2="82353"/>
                        <a14:foregroundMark x1="92773" y1="82353" x2="88281" y2="80882"/>
                        <a14:foregroundMark x1="56641" y1="86765" x2="62305" y2="97059"/>
                        <a14:foregroundMark x1="62305" y1="97059" x2="79688" y2="98235"/>
                        <a14:foregroundMark x1="79688" y1="98235" x2="87891" y2="96471"/>
                        <a14:foregroundMark x1="87891" y1="96471" x2="57422" y2="68529"/>
                        <a14:foregroundMark x1="57422" y1="68529" x2="53320" y2="75882"/>
                        <a14:foregroundMark x1="53320" y1="75882" x2="54688" y2="83824"/>
                        <a14:foregroundMark x1="54688" y1="83824" x2="56836" y2="88824"/>
                        <a14:foregroundMark x1="65820" y1="59412" x2="59766" y2="55882"/>
                        <a14:foregroundMark x1="59766" y1="55882" x2="53906" y2="55294"/>
                        <a14:foregroundMark x1="53906" y1="55294" x2="49023" y2="56765"/>
                        <a14:foregroundMark x1="49023" y1="56765" x2="61133" y2="62941"/>
                        <a14:foregroundMark x1="61133" y1="62941" x2="65625" y2="60000"/>
                        <a14:foregroundMark x1="65625" y1="60000" x2="65820" y2="59118"/>
                        <a14:foregroundMark x1="15820" y1="95294" x2="6055" y2="93235"/>
                        <a14:foregroundMark x1="6055" y1="93235" x2="4688" y2="85882"/>
                        <a14:foregroundMark x1="4688" y1="85882" x2="13867" y2="77647"/>
                        <a14:foregroundMark x1="13867" y1="77647" x2="15625" y2="86176"/>
                        <a14:foregroundMark x1="15625" y1="86176" x2="14063" y2="92941"/>
                        <a14:foregroundMark x1="14063" y1="92941" x2="16211" y2="94412"/>
                        <a14:foregroundMark x1="27734" y1="57353" x2="24845" y2="49796"/>
                        <a14:foregroundMark x1="24037" y1="47264" x2="25195" y2="14706"/>
                        <a14:foregroundMark x1="25195" y1="14706" x2="27726" y2="5305"/>
                        <a14:foregroundMark x1="29354" y1="3289" x2="36914" y2="0"/>
                        <a14:foregroundMark x1="36914" y1="0" x2="46875" y2="588"/>
                        <a14:foregroundMark x1="46875" y1="588" x2="51330" y2="4917"/>
                        <a14:foregroundMark x1="55827" y1="24075" x2="56048" y2="28393"/>
                        <a14:foregroundMark x1="54136" y1="39781" x2="53906" y2="40588"/>
                        <a14:foregroundMark x1="55655" y1="34443" x2="55187" y2="36086"/>
                        <a14:foregroundMark x1="53906" y1="40588" x2="48047" y2="35882"/>
                        <a14:foregroundMark x1="48047" y1="35882" x2="48242" y2="24412"/>
                        <a14:foregroundMark x1="48242" y1="24412" x2="42578" y2="17647"/>
                        <a14:foregroundMark x1="42578" y1="17647" x2="33594" y2="16765"/>
                        <a14:foregroundMark x1="33594" y1="16765" x2="31641" y2="23529"/>
                        <a14:foregroundMark x1="31641" y1="23529" x2="32813" y2="38824"/>
                        <a14:foregroundMark x1="32813" y1="38824" x2="28516" y2="58529"/>
                        <a14:foregroundMark x1="28516" y1="58529" x2="27930" y2="56176"/>
                        <a14:foregroundMark x1="29478" y1="3519" x2="31836" y2="5294"/>
                        <a14:foregroundMark x1="31836" y1="5294" x2="42773" y2="6765"/>
                        <a14:foregroundMark x1="42773" y1="6765" x2="48828" y2="5294"/>
                        <a14:foregroundMark x1="48828" y1="5294" x2="41797" y2="294"/>
                        <a14:foregroundMark x1="41797" y1="294" x2="29492" y2="294"/>
                        <a14:foregroundMark x1="29492" y1="294" x2="28130" y2="1027"/>
                        <a14:foregroundMark x1="49609" y1="5588" x2="55859" y2="25294"/>
                        <a14:foregroundMark x1="55859" y1="25294" x2="57813" y2="18824"/>
                        <a14:foregroundMark x1="57813" y1="18824" x2="51758" y2="5588"/>
                        <a14:foregroundMark x1="51758" y1="5588" x2="48828" y2="5588"/>
                        <a14:foregroundMark x1="51367" y1="4118" x2="55664" y2="11765"/>
                        <a14:foregroundMark x1="55664" y1="11765" x2="50391" y2="2353"/>
                        <a14:foregroundMark x1="50391" y1="2353" x2="51758" y2="4706"/>
                        <a14:foregroundMark x1="24219" y1="10294" x2="22266" y2="17353"/>
                        <a14:foregroundMark x1="22266" y1="17353" x2="26758" y2="13529"/>
                        <a14:foregroundMark x1="26758" y1="13529" x2="24414" y2="10294"/>
                        <a14:foregroundMark x1="75195" y1="50882" x2="74609" y2="52353"/>
                        <a14:foregroundMark x1="77932" y1="55457" x2="78516" y2="56176"/>
                        <a14:foregroundMark x1="74219" y1="50882" x2="76778" y2="54035"/>
                        <a14:foregroundMark x1="76799" y1="54178" x2="74219" y2="51176"/>
                        <a14:foregroundMark x1="78516" y1="56176" x2="77905" y2="55465"/>
                        <a14:foregroundMark x1="74219" y1="51176" x2="74609" y2="51176"/>
                        <a14:foregroundMark x1="73242" y1="51176" x2="76471" y2="51897"/>
                        <a14:foregroundMark x1="76503" y1="52120" x2="73438" y2="51765"/>
                        <a14:foregroundMark x1="73438" y1="51765" x2="73633" y2="50882"/>
                        <a14:foregroundMark x1="10352" y1="81176" x2="11719" y2="89706"/>
                        <a14:foregroundMark x1="11719" y1="89706" x2="14258" y2="81765"/>
                        <a14:foregroundMark x1="14258" y1="81765" x2="8594" y2="82353"/>
                        <a14:foregroundMark x1="8594" y1="82353" x2="8594" y2="82353"/>
                        <a14:backgroundMark x1="57968" y1="18188" x2="61914" y2="35000"/>
                        <a14:backgroundMark x1="56302" y1="11090" x2="57867" y2="17756"/>
                        <a14:backgroundMark x1="61914" y1="35000" x2="73828" y2="44706"/>
                        <a14:backgroundMark x1="73828" y1="44706" x2="83789" y2="35000"/>
                        <a14:backgroundMark x1="83789" y1="35000" x2="77344" y2="10882"/>
                        <a14:backgroundMark x1="77344" y1="10882" x2="71484" y2="5294"/>
                        <a14:backgroundMark x1="71484" y1="5294" x2="54297" y2="1471"/>
                        <a14:backgroundMark x1="27734" y1="294" x2="22266" y2="3235"/>
                        <a14:backgroundMark x1="22266" y1="3235" x2="27148" y2="882"/>
                        <a14:backgroundMark x1="27148" y1="882" x2="27344" y2="294"/>
                        <a14:backgroundMark x1="19141" y1="43235" x2="16992" y2="63235"/>
                        <a14:backgroundMark x1="16992" y1="63235" x2="11523" y2="62059"/>
                        <a14:backgroundMark x1="11523" y1="62059" x2="14648" y2="48824"/>
                        <a14:backgroundMark x1="14648" y1="48824" x2="19727" y2="44118"/>
                        <a14:backgroundMark x1="19727" y1="44118" x2="19336" y2="43529"/>
                        <a14:backgroundMark x1="60352" y1="28529" x2="56445" y2="35294"/>
                        <a14:backgroundMark x1="56445" y1="35294" x2="59570" y2="45882"/>
                        <a14:backgroundMark x1="59570" y1="45882" x2="70313" y2="44706"/>
                        <a14:backgroundMark x1="70313" y1="44706" x2="68555" y2="32059"/>
                        <a14:backgroundMark x1="68555" y1="32059" x2="62500" y2="28235"/>
                        <a14:backgroundMark x1="62500" y1="28235" x2="59570" y2="29118"/>
                        <a14:backgroundMark x1="82422" y1="3235" x2="80078" y2="17941"/>
                        <a14:backgroundMark x1="80078" y1="17941" x2="91211" y2="45294"/>
                        <a14:backgroundMark x1="91211" y1="45294" x2="94141" y2="18824"/>
                        <a14:backgroundMark x1="94141" y1="18824" x2="85938" y2="6471"/>
                        <a14:backgroundMark x1="85938" y1="6471" x2="81641" y2="4706"/>
                        <a14:backgroundMark x1="78711" y1="43824" x2="80273" y2="54706"/>
                        <a14:backgroundMark x1="80273" y1="54706" x2="90625" y2="62353"/>
                        <a14:backgroundMark x1="90625" y1="62353" x2="96875" y2="51471"/>
                        <a14:backgroundMark x1="96875" y1="51471" x2="89453" y2="40000"/>
                        <a14:backgroundMark x1="89453" y1="40000" x2="82422" y2="41471"/>
                        <a14:backgroundMark x1="82422" y1="41471" x2="78320" y2="43824"/>
                        <a14:backgroundMark x1="90234" y1="59118" x2="96484" y2="72059"/>
                        <a14:backgroundMark x1="96484" y1="72059" x2="92188" y2="57941"/>
                        <a14:backgroundMark x1="92188" y1="57941" x2="91016" y2="59706"/>
                        <a14:backgroundMark x1="6445" y1="64412" x2="16992" y2="67353"/>
                        <a14:backgroundMark x1="16992" y1="67353" x2="20117" y2="61765"/>
                        <a14:backgroundMark x1="20117" y1="61765" x2="13477" y2="60294"/>
                        <a14:backgroundMark x1="13477" y1="60294" x2="6055" y2="66765"/>
                        <a14:backgroundMark x1="21484" y1="47353" x2="21680" y2="60000"/>
                        <a14:backgroundMark x1="21680" y1="60000" x2="20898" y2="49706"/>
                        <a14:backgroundMark x1="20898" y1="49706" x2="21680" y2="46765"/>
                      </a14:backgroundRemoval>
                    </a14:imgEffect>
                  </a14:imgLayer>
                </a14:imgProps>
              </a:ext>
              <a:ext uri="{28A0092B-C50C-407E-A947-70E740481C1C}">
                <a14:useLocalDpi xmlns:a14="http://schemas.microsoft.com/office/drawing/2010/main" val="0"/>
              </a:ext>
            </a:extLst>
          </a:blip>
          <a:srcRect l="-362" t="9198" r="11936" b="-9198"/>
          <a:stretch/>
        </p:blipFill>
        <p:spPr>
          <a:xfrm rot="20933436">
            <a:off x="-1759405" y="2541848"/>
            <a:ext cx="8014460" cy="6018704"/>
          </a:xfrm>
          <a:prstGeom prst="rect">
            <a:avLst/>
          </a:prstGeom>
          <a:effectLst>
            <a:softEdge rad="228600"/>
          </a:effectLst>
        </p:spPr>
      </p:pic>
      <p:sp>
        <p:nvSpPr>
          <p:cNvPr id="12" name="TextBox 11">
            <a:extLst>
              <a:ext uri="{FF2B5EF4-FFF2-40B4-BE49-F238E27FC236}">
                <a16:creationId xmlns:a16="http://schemas.microsoft.com/office/drawing/2014/main" id="{9E4DCECF-A896-6B06-A9AE-44CABB6D7F00}"/>
              </a:ext>
            </a:extLst>
          </p:cNvPr>
          <p:cNvSpPr txBox="1"/>
          <p:nvPr/>
        </p:nvSpPr>
        <p:spPr>
          <a:xfrm>
            <a:off x="3559092" y="780679"/>
            <a:ext cx="8212198" cy="3062377"/>
          </a:xfrm>
          <a:prstGeom prst="rect">
            <a:avLst/>
          </a:prstGeom>
          <a:solidFill>
            <a:schemeClr val="bg1">
              <a:alpha val="67000"/>
            </a:schemeClr>
          </a:solidFill>
          <a:effectLst>
            <a:glow rad="635000">
              <a:schemeClr val="bg1">
                <a:alpha val="90000"/>
              </a:schemeClr>
            </a:glow>
            <a:softEdge rad="444500"/>
          </a:effectLst>
        </p:spPr>
        <p:txBody>
          <a:bodyPr wrap="square" lIns="108000" rIns="216000">
            <a:spAutoFit/>
          </a:bodyPr>
          <a:lstStyle/>
          <a:p>
            <a:pPr marL="355600" algn="just" rtl="0"/>
            <a:r>
              <a:rPr lang="en-GB" b="1" dirty="0">
                <a:latin typeface="Amasis MT Pro" panose="02040504050005020304" pitchFamily="18" charset="0"/>
              </a:rPr>
              <a:t>SOCIAL RESPONSIBILITY AND DISABILITY (continued)</a:t>
            </a:r>
          </a:p>
          <a:p>
            <a:pPr algn="just" rtl="0"/>
            <a:endParaRPr lang="en-GB" sz="1000" dirty="0">
              <a:latin typeface="Amasis MT Pro" panose="02040504050005020304" pitchFamily="18" charset="0"/>
            </a:endParaRPr>
          </a:p>
          <a:p>
            <a:pPr algn="just" rtl="0"/>
            <a:r>
              <a:rPr lang="en-GB" sz="1800" dirty="0">
                <a:effectLst/>
                <a:latin typeface="Amasis MT Pro" panose="02040504050005020304" pitchFamily="18" charset="0"/>
              </a:rPr>
              <a:t>…and finally, we need personal responsibility. This means each of us, as individuals. </a:t>
            </a:r>
          </a:p>
          <a:p>
            <a:pPr marL="533400" algn="just" rtl="0"/>
            <a:endParaRPr lang="en-GB" sz="1000" dirty="0">
              <a:latin typeface="Amasis MT Pro" panose="02040504050005020304" pitchFamily="18" charset="0"/>
            </a:endParaRPr>
          </a:p>
          <a:p>
            <a:pPr marL="88900" algn="just" rtl="0"/>
            <a:r>
              <a:rPr lang="en-GB" sz="1800" dirty="0">
                <a:effectLst/>
                <a:latin typeface="Amasis MT Pro" panose="02040504050005020304" pitchFamily="18" charset="0"/>
              </a:rPr>
              <a:t>Disabled people need to take the responsibility of looking for work if they can, of taking their place in society.</a:t>
            </a:r>
          </a:p>
          <a:p>
            <a:pPr marL="723900" algn="just" rtl="0"/>
            <a:endParaRPr lang="en-GB" sz="1000" dirty="0">
              <a:effectLst/>
              <a:latin typeface="Amasis MT Pro" panose="02040504050005020304" pitchFamily="18" charset="0"/>
            </a:endParaRPr>
          </a:p>
          <a:p>
            <a:pPr marL="177800" algn="just" rtl="0"/>
            <a:r>
              <a:rPr lang="en-GB" sz="1800" dirty="0">
                <a:effectLst/>
                <a:latin typeface="Amasis MT Pro" panose="02040504050005020304" pitchFamily="18" charset="0"/>
              </a:rPr>
              <a:t>And non-disabled people need to combat their own prejudice and the prejudice of others – to recognise the equal rights of all people to respect and dignity.”</a:t>
            </a:r>
          </a:p>
          <a:p>
            <a:pPr marL="901700" algn="just" rtl="0"/>
            <a:endParaRPr lang="en-GB" sz="1000" dirty="0">
              <a:effectLst/>
              <a:latin typeface="Amasis MT Pro" panose="02040504050005020304" pitchFamily="18" charset="0"/>
            </a:endParaRPr>
          </a:p>
          <a:p>
            <a:pPr marL="444500" algn="just" rtl="0"/>
            <a:endParaRPr lang="en-GB" sz="900" dirty="0">
              <a:effectLst/>
              <a:latin typeface="Amasis MT Pro" panose="02040504050005020304" pitchFamily="18" charset="0"/>
            </a:endParaRPr>
          </a:p>
        </p:txBody>
      </p:sp>
      <p:pic>
        <p:nvPicPr>
          <p:cNvPr id="7" name="Picture 6">
            <a:extLst>
              <a:ext uri="{FF2B5EF4-FFF2-40B4-BE49-F238E27FC236}">
                <a16:creationId xmlns:a16="http://schemas.microsoft.com/office/drawing/2014/main" id="{0B95C6DF-83F9-A48F-AD2D-8C6A12B40260}"/>
              </a:ext>
            </a:extLst>
          </p:cNvPr>
          <p:cNvPicPr>
            <a:picLocks noChangeAspect="1"/>
          </p:cNvPicPr>
          <p:nvPr/>
        </p:nvPicPr>
        <p:blipFill rotWithShape="1">
          <a:blip r:embed="rId5"/>
          <a:srcRect l="18435" t="18094" r="6509" b="37186"/>
          <a:stretch/>
        </p:blipFill>
        <p:spPr>
          <a:xfrm rot="21423170" flipH="1">
            <a:off x="447839" y="4268487"/>
            <a:ext cx="2186367" cy="452088"/>
          </a:xfrm>
          <a:prstGeom prst="rect">
            <a:avLst/>
          </a:prstGeom>
        </p:spPr>
      </p:pic>
      <p:pic>
        <p:nvPicPr>
          <p:cNvPr id="2" name="Picture 1">
            <a:extLst>
              <a:ext uri="{FF2B5EF4-FFF2-40B4-BE49-F238E27FC236}">
                <a16:creationId xmlns:a16="http://schemas.microsoft.com/office/drawing/2014/main" id="{B2DD43FA-217F-3204-A17D-2F4D895C892C}"/>
              </a:ext>
            </a:extLst>
          </p:cNvPr>
          <p:cNvPicPr>
            <a:picLocks noChangeAspect="1"/>
          </p:cNvPicPr>
          <p:nvPr/>
        </p:nvPicPr>
        <p:blipFill>
          <a:blip r:embed="rId6">
            <a:extLst>
              <a:ext uri="{BEBA8EAE-BF5A-486C-A8C5-ECC9F3942E4B}">
                <a14:imgProps xmlns:a14="http://schemas.microsoft.com/office/drawing/2010/main">
                  <a14:imgLayer r:embed="rId7">
                    <a14:imgEffect>
                      <a14:artisticPlasticWrap/>
                    </a14:imgEffect>
                    <a14:imgEffect>
                      <a14:colorTemperature colorTemp="11200"/>
                    </a14:imgEffect>
                  </a14:imgLayer>
                </a14:imgProps>
              </a:ext>
            </a:extLst>
          </a:blip>
          <a:stretch>
            <a:fillRect/>
          </a:stretch>
        </p:blipFill>
        <p:spPr>
          <a:xfrm rot="842329">
            <a:off x="39421" y="1264305"/>
            <a:ext cx="3176556" cy="2297044"/>
          </a:xfrm>
          <a:prstGeom prst="rect">
            <a:avLst/>
          </a:prstGeom>
        </p:spPr>
      </p:pic>
    </p:spTree>
    <p:extLst>
      <p:ext uri="{BB962C8B-B14F-4D97-AF65-F5344CB8AC3E}">
        <p14:creationId xmlns:p14="http://schemas.microsoft.com/office/powerpoint/2010/main" val="217010892"/>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911A6F9-B809-EEB1-123C-FB217CDA427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ement/>
                    </a14:imgEffect>
                    <a14:imgEffect>
                      <a14:sharpenSoften amount="50000"/>
                    </a14:imgEffect>
                  </a14:imgLayer>
                </a14:imgProps>
              </a:ext>
              <a:ext uri="{28A0092B-C50C-407E-A947-70E740481C1C}">
                <a14:useLocalDpi xmlns:a14="http://schemas.microsoft.com/office/drawing/2010/main" val="0"/>
              </a:ext>
            </a:extLst>
          </a:blip>
          <a:srcRect l="7349" r="28009" b="3536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21238164">
            <a:off x="298070" y="1215928"/>
            <a:ext cx="3968216" cy="3103948"/>
          </a:xfrm>
          <a:solidFill>
            <a:srgbClr val="FFFF99"/>
          </a:solidFill>
        </p:spPr>
        <p:txBody>
          <a:bodyPr lIns="108000" tIns="108000" rIns="108000" bIns="108000" anchor="ctr">
            <a:normAutofit fontScale="92500"/>
          </a:bodyPr>
          <a:lstStyle/>
          <a:p>
            <a:pPr marL="0" indent="0" algn="just" rtl="0">
              <a:buNone/>
            </a:pPr>
            <a:r>
              <a:rPr lang="en-GB" sz="2400" b="1" dirty="0">
                <a:effectLst/>
                <a:latin typeface="Amasis MT Pro" panose="02040504050005020304" pitchFamily="18" charset="0"/>
              </a:rPr>
              <a:t>Disabled or Faking It?</a:t>
            </a:r>
          </a:p>
          <a:p>
            <a:pPr marL="0" indent="0" algn="just" rtl="0">
              <a:buNone/>
            </a:pPr>
            <a:endParaRPr lang="en-GB" sz="1100" b="1" dirty="0">
              <a:effectLst/>
              <a:latin typeface="Amasis MT Pro" panose="02040504050005020304" pitchFamily="18" charset="0"/>
            </a:endParaRPr>
          </a:p>
          <a:p>
            <a:pPr marL="0" indent="0" algn="just" rtl="0">
              <a:buNone/>
            </a:pPr>
            <a:r>
              <a:rPr lang="en-GB" sz="2400" dirty="0">
                <a:effectLst/>
                <a:latin typeface="Amasis MT Pro" panose="02040504050005020304" pitchFamily="18" charset="0"/>
                <a:hlinkClick r:id="rId4" tooltip="https://www.bbc.co.uk/programmes/b006t14n"/>
              </a:rPr>
              <a:t>Panorama</a:t>
            </a:r>
            <a:r>
              <a:rPr lang="en-GB" sz="2400" dirty="0">
                <a:effectLst/>
                <a:latin typeface="Amasis MT Pro" panose="02040504050005020304" pitchFamily="18" charset="0"/>
              </a:rPr>
              <a:t> Declan Lawn reports on plans to get millions of people claiming disability benefits back into work. But will new assessment tests victimise those who deserve the most support?</a:t>
            </a:r>
          </a:p>
        </p:txBody>
      </p:sp>
    </p:spTree>
    <p:extLst>
      <p:ext uri="{BB962C8B-B14F-4D97-AF65-F5344CB8AC3E}">
        <p14:creationId xmlns:p14="http://schemas.microsoft.com/office/powerpoint/2010/main" val="196356943"/>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descr="A group of people in wheelchairs&#10;&#10;Description automatically generated with medium confidence">
            <a:extLst>
              <a:ext uri="{FF2B5EF4-FFF2-40B4-BE49-F238E27FC236}">
                <a16:creationId xmlns:a16="http://schemas.microsoft.com/office/drawing/2014/main" id="{C862614D-6C48-8139-FFA9-FAD6300B5433}"/>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artisticPencilGrayscale pencilSize="10"/>
                    </a14:imgEffect>
                    <a14:imgEffect>
                      <a14:sharpenSoften amount="-50000"/>
                    </a14:imgEffect>
                  </a14:imgLayer>
                </a14:imgProps>
              </a:ext>
              <a:ext uri="{28A0092B-C50C-407E-A947-70E740481C1C}">
                <a14:useLocalDpi xmlns:a14="http://schemas.microsoft.com/office/drawing/2010/main" val="0"/>
              </a:ext>
            </a:extLst>
          </a:blip>
          <a:srcRect b="8125"/>
          <a:stretch/>
        </p:blipFill>
        <p:spPr>
          <a:xfrm>
            <a:off x="0" y="-1"/>
            <a:ext cx="12192000" cy="6858001"/>
          </a:xfrm>
          <a:prstGeom prst="rect">
            <a:avLst/>
          </a:prstGeom>
        </p:spPr>
      </p:pic>
      <p:pic>
        <p:nvPicPr>
          <p:cNvPr id="7" name="Content Placeholder 6" descr="A group of people in wheelchairs&#10;&#10;Description automatically generated with medium confidence">
            <a:extLst>
              <a:ext uri="{FF2B5EF4-FFF2-40B4-BE49-F238E27FC236}">
                <a16:creationId xmlns:a16="http://schemas.microsoft.com/office/drawing/2014/main" id="{B71DFE69-C977-BFE9-6301-8668BA51AE4F}"/>
              </a:ext>
            </a:extLst>
          </p:cNvPr>
          <p:cNvPicPr>
            <a:picLocks noGrp="1" noChangeAspect="1"/>
          </p:cNvPicPr>
          <p:nvPr>
            <p:ph idx="1"/>
          </p:nvPr>
        </p:nvPicPr>
        <p:blipFill>
          <a:blip r:embed="rId4">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95298" y="0"/>
            <a:ext cx="11201400" cy="6858000"/>
          </a:xfrm>
          <a:effectLst>
            <a:softEdge rad="381000"/>
          </a:effectLst>
        </p:spPr>
      </p:pic>
      <p:sp>
        <p:nvSpPr>
          <p:cNvPr id="2" name="Title 1">
            <a:extLst>
              <a:ext uri="{FF2B5EF4-FFF2-40B4-BE49-F238E27FC236}">
                <a16:creationId xmlns:a16="http://schemas.microsoft.com/office/drawing/2014/main" id="{5AE2589F-1E48-AF74-CD09-28CDA68A0383}"/>
              </a:ext>
            </a:extLst>
          </p:cNvPr>
          <p:cNvSpPr>
            <a:spLocks noGrp="1"/>
          </p:cNvSpPr>
          <p:nvPr>
            <p:ph type="title"/>
          </p:nvPr>
        </p:nvSpPr>
        <p:spPr>
          <a:xfrm>
            <a:off x="495298" y="5395912"/>
            <a:ext cx="11201399" cy="1325563"/>
          </a:xfrm>
        </p:spPr>
        <p:txBody>
          <a:bodyPr/>
          <a:lstStyle/>
          <a:p>
            <a:r>
              <a:rPr lang="en-GB" dirty="0">
                <a:solidFill>
                  <a:schemeClr val="bg1"/>
                </a:solidFill>
              </a:rPr>
              <a:t>London	 2012 				Paralympics</a:t>
            </a:r>
          </a:p>
        </p:txBody>
      </p:sp>
      <p:sp>
        <p:nvSpPr>
          <p:cNvPr id="4" name="Slide Number Placeholder 3">
            <a:extLst>
              <a:ext uri="{FF2B5EF4-FFF2-40B4-BE49-F238E27FC236}">
                <a16:creationId xmlns:a16="http://schemas.microsoft.com/office/drawing/2014/main" id="{A0D21931-3459-DB75-46AE-0001D5CDA62D}"/>
              </a:ext>
            </a:extLst>
          </p:cNvPr>
          <p:cNvSpPr>
            <a:spLocks noGrp="1"/>
          </p:cNvSpPr>
          <p:nvPr>
            <p:ph type="sldNum" sz="quarter" idx="12"/>
          </p:nvPr>
        </p:nvSpPr>
        <p:spPr/>
        <p:txBody>
          <a:bodyPr/>
          <a:lstStyle/>
          <a:p>
            <a:fld id="{A9D35C9E-E8A7-4390-8644-6B675F2A5C08}" type="slidenum">
              <a:rPr lang="en-GB" smtClean="0"/>
              <a:t>12</a:t>
            </a:fld>
            <a:endParaRPr lang="en-GB"/>
          </a:p>
        </p:txBody>
      </p:sp>
    </p:spTree>
    <p:extLst>
      <p:ext uri="{BB962C8B-B14F-4D97-AF65-F5344CB8AC3E}">
        <p14:creationId xmlns:p14="http://schemas.microsoft.com/office/powerpoint/2010/main" val="35826582"/>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21238164">
            <a:off x="390289" y="707889"/>
            <a:ext cx="5858691" cy="4983424"/>
          </a:xfrm>
          <a:solidFill>
            <a:srgbClr val="FFFF99"/>
          </a:solidFill>
        </p:spPr>
        <p:txBody>
          <a:bodyPr lIns="180000" tIns="180000" rIns="180000" bIns="180000" anchor="ctr">
            <a:noAutofit/>
          </a:bodyPr>
          <a:lstStyle/>
          <a:p>
            <a:pPr marL="0" indent="0" algn="just" rtl="0">
              <a:buNone/>
            </a:pPr>
            <a:r>
              <a:rPr lang="en-GB" sz="1800" b="1" dirty="0">
                <a:effectLst/>
                <a:latin typeface="Amasis MT Pro" panose="02040504050005020304" pitchFamily="18" charset="0"/>
              </a:rPr>
              <a:t>UN Committee investigation (2016)</a:t>
            </a:r>
          </a:p>
          <a:p>
            <a:pPr marL="0" indent="0" algn="just" rtl="0">
              <a:buNone/>
            </a:pPr>
            <a:endParaRPr lang="en-GB" sz="1000" b="1" dirty="0">
              <a:effectLst/>
              <a:latin typeface="Amasis MT Pro" panose="02040504050005020304" pitchFamily="18" charset="0"/>
            </a:endParaRPr>
          </a:p>
          <a:p>
            <a:pPr marL="355600" indent="-355600" algn="just" rtl="0">
              <a:buFont typeface="Wingdings" panose="05000000000000000000" pitchFamily="2" charset="2"/>
              <a:buChar char="v"/>
            </a:pPr>
            <a:r>
              <a:rPr lang="en-GB" sz="1800" dirty="0">
                <a:effectLst/>
                <a:latin typeface="Amasis MT Pro" panose="02040504050005020304" pitchFamily="18" charset="0"/>
              </a:rPr>
              <a:t>In 2016 the UK was investigated under the Optional Protocol of the UN CRPD following a formal request from several disability organisations.  The UN Committee on the Rights of Persons with Disabilities found that </a:t>
            </a:r>
            <a:r>
              <a:rPr lang="en-GB" sz="1800" dirty="0">
                <a:effectLst/>
                <a:latin typeface="Amasis MT Pro" panose="02040504050005020304" pitchFamily="18" charset="0"/>
                <a:hlinkClick r:id="rId2" tooltip="http://www.ohchr.org/documents/hrbodies/crpd/crpd.c.15.r.2.rev.1-eng.doc"/>
              </a:rPr>
              <a:t>“grave or systematic violations” of disabled persons’ rights had taken place because of welfare reforms in the UK since 2010</a:t>
            </a:r>
            <a:r>
              <a:rPr lang="en-GB" sz="1800" dirty="0">
                <a:effectLst/>
                <a:latin typeface="Amasis MT Pro" panose="02040504050005020304" pitchFamily="18" charset="0"/>
              </a:rPr>
              <a:t> (opens a Word file).</a:t>
            </a:r>
          </a:p>
          <a:p>
            <a:pPr marL="355600" indent="-355600" algn="just" rtl="0">
              <a:buFont typeface="Wingdings" panose="05000000000000000000" pitchFamily="2" charset="2"/>
              <a:buChar char="v"/>
            </a:pPr>
            <a:endParaRPr lang="en-GB" sz="1000" dirty="0">
              <a:effectLst/>
              <a:latin typeface="Amasis MT Pro" panose="02040504050005020304" pitchFamily="18" charset="0"/>
            </a:endParaRPr>
          </a:p>
          <a:p>
            <a:pPr marL="355600" indent="-355600" algn="just" rtl="0">
              <a:buFont typeface="Wingdings" panose="05000000000000000000" pitchFamily="2" charset="2"/>
              <a:buChar char="v"/>
            </a:pPr>
            <a:r>
              <a:rPr lang="en-GB" sz="1800" dirty="0">
                <a:effectLst/>
                <a:latin typeface="Amasis MT Pro" panose="02040504050005020304" pitchFamily="18" charset="0"/>
              </a:rPr>
              <a:t>The Committee said welfare reforms had “disproportionally and adversely” affected the rights of people with disabilities, citing changes to Housing Benefit entitlement, eligibility criteria for Personal Independence Payment (PIP) and social care, and the ending of the Independent Living Fund.</a:t>
            </a:r>
          </a:p>
        </p:txBody>
      </p:sp>
      <p:sp>
        <p:nvSpPr>
          <p:cNvPr id="2" name="Content Placeholder 2">
            <a:extLst>
              <a:ext uri="{FF2B5EF4-FFF2-40B4-BE49-F238E27FC236}">
                <a16:creationId xmlns:a16="http://schemas.microsoft.com/office/drawing/2014/main" id="{EF7D5042-C743-FF2F-107B-22B82C13603E}"/>
              </a:ext>
            </a:extLst>
          </p:cNvPr>
          <p:cNvSpPr txBox="1">
            <a:spLocks/>
          </p:cNvSpPr>
          <p:nvPr/>
        </p:nvSpPr>
        <p:spPr>
          <a:xfrm rot="408572">
            <a:off x="6208471" y="380963"/>
            <a:ext cx="5858691" cy="6096077"/>
          </a:xfrm>
          <a:prstGeom prst="rect">
            <a:avLst/>
          </a:prstGeom>
          <a:solidFill>
            <a:srgbClr val="FFFF99"/>
          </a:solidFill>
        </p:spPr>
        <p:txBody>
          <a:bodyPr vert="horz" lIns="180000" tIns="180000" rIns="180000" bIns="18000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a:buNone/>
            </a:pPr>
            <a:r>
              <a:rPr lang="en-GB" sz="1800" dirty="0">
                <a:latin typeface="Amasis MT Pro" panose="02040504050005020304" pitchFamily="18" charset="0"/>
              </a:rPr>
              <a:t>Awareness-raising (art. 8)</a:t>
            </a:r>
          </a:p>
          <a:p>
            <a:pPr marL="0" indent="0" algn="just" rtl="0">
              <a:buNone/>
            </a:pPr>
            <a:endParaRPr lang="en-GB" sz="1000" dirty="0">
              <a:latin typeface="Amasis MT Pro" panose="02040504050005020304" pitchFamily="18" charset="0"/>
            </a:endParaRPr>
          </a:p>
          <a:p>
            <a:pPr marL="444500" indent="-444500" algn="just" rtl="0">
              <a:buAutoNum type="arabicPeriod" startAt="22"/>
            </a:pPr>
            <a:r>
              <a:rPr lang="en-GB" sz="1800" dirty="0">
                <a:latin typeface="Amasis MT Pro" panose="02040504050005020304" pitchFamily="18" charset="0"/>
              </a:rPr>
              <a:t>The Committee is concerned at the persistence of negative attitudes, stereotypes and prejudice against persons with disabilities, particularly persons with intellectual and/or psychosocial disabilities and persons with neurological and cognitive conditions such as dementia and Alzheimer’s, and about their social protection entitlements</a:t>
            </a:r>
          </a:p>
          <a:p>
            <a:pPr marL="444500" indent="-444500" algn="just" rtl="0">
              <a:buAutoNum type="arabicPeriod" startAt="22"/>
            </a:pPr>
            <a:endParaRPr lang="en-GB" sz="1000" dirty="0">
              <a:latin typeface="Amasis MT Pro" panose="02040504050005020304" pitchFamily="18" charset="0"/>
            </a:endParaRPr>
          </a:p>
          <a:p>
            <a:pPr marL="723900" lvl="2" indent="-266700" algn="just">
              <a:buNone/>
            </a:pPr>
            <a:r>
              <a:rPr lang="en-GB" sz="1400" dirty="0">
                <a:latin typeface="Amasis MT Pro" panose="02040504050005020304" pitchFamily="18" charset="0"/>
              </a:rPr>
              <a:t>23. 	</a:t>
            </a:r>
            <a:r>
              <a:rPr lang="en-GB" sz="1400" b="1" dirty="0">
                <a:latin typeface="Amasis MT Pro" panose="02040504050005020304" pitchFamily="18" charset="0"/>
              </a:rPr>
              <a:t>The Committee recommends that the State party, in close collaboration with organizations of persons with disabilities, strengthen its awareness-raising campaigns aimed at eliminating negative stereotypes and prejudice towards persons with disabilities, particularly persons with intellectual and/or psychosocial disabilities and persons with neurological and cognitive conditions such as dementia and Alzheimer’s. To that end, the State party should include mass media strategies and campaigns, with different target audience groups, based on the human rights model of disability. </a:t>
            </a:r>
            <a:r>
              <a:rPr lang="en-GB" sz="1400" dirty="0">
                <a:latin typeface="Amasis MT Pro" panose="02040504050005020304" pitchFamily="18" charset="0"/>
              </a:rPr>
              <a:t>First periodic review (2017)</a:t>
            </a:r>
          </a:p>
          <a:p>
            <a:pPr marL="901700" lvl="2" indent="-444500" algn="just">
              <a:buNone/>
            </a:pPr>
            <a:endParaRPr lang="en-GB" sz="1000" dirty="0">
              <a:effectLst/>
              <a:latin typeface="Amasis MT Pro" panose="02040504050005020304" pitchFamily="18" charset="0"/>
            </a:endParaRPr>
          </a:p>
          <a:p>
            <a:pPr marL="901700" lvl="2" indent="-444500" algn="just">
              <a:buNone/>
            </a:pPr>
            <a:r>
              <a:rPr lang="en-GB" sz="1000" dirty="0">
                <a:effectLst/>
                <a:latin typeface="Amasis MT Pro" panose="02040504050005020304" pitchFamily="18" charset="0"/>
              </a:rPr>
              <a:t>The UN conducted its first periodic review of how the UK had implemented the UN CRPD in 2017.</a:t>
            </a:r>
          </a:p>
        </p:txBody>
      </p:sp>
    </p:spTree>
    <p:extLst>
      <p:ext uri="{BB962C8B-B14F-4D97-AF65-F5344CB8AC3E}">
        <p14:creationId xmlns:p14="http://schemas.microsoft.com/office/powerpoint/2010/main" val="1939443296"/>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our memorable ministerial gaffes that triggered a media storm - Telegraph">
            <a:extLst>
              <a:ext uri="{FF2B5EF4-FFF2-40B4-BE49-F238E27FC236}">
                <a16:creationId xmlns:a16="http://schemas.microsoft.com/office/drawing/2014/main" id="{2EA8BD75-70D7-37A8-397A-DF7C6AF738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278" r="496"/>
          <a:stretch/>
        </p:blipFill>
        <p:spPr bwMode="auto">
          <a:xfrm>
            <a:off x="0" y="-1"/>
            <a:ext cx="12192000" cy="6955971"/>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026" name="Picture 2" descr="Four memorable ministerial gaffes that triggered a media storm - Telegraph">
            <a:extLst>
              <a:ext uri="{FF2B5EF4-FFF2-40B4-BE49-F238E27FC236}">
                <a16:creationId xmlns:a16="http://schemas.microsoft.com/office/drawing/2014/main" id="{1A8DEC71-DE11-8432-2A60-A422BBCBFC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278" r="496"/>
          <a:stretch/>
        </p:blipFill>
        <p:spPr bwMode="auto">
          <a:xfrm>
            <a:off x="9335589" y="0"/>
            <a:ext cx="2856411" cy="6955971"/>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06A424-5F85-57E6-48B5-35F08905B4C3}"/>
              </a:ext>
            </a:extLst>
          </p:cNvPr>
          <p:cNvPicPr>
            <a:picLocks noChangeAspect="1"/>
          </p:cNvPicPr>
          <p:nvPr/>
        </p:nvPicPr>
        <p:blipFill rotWithShape="1">
          <a:blip r:embed="rId3"/>
          <a:srcRect l="11440" r="182"/>
          <a:stretch/>
        </p:blipFill>
        <p:spPr>
          <a:xfrm>
            <a:off x="-8709" y="0"/>
            <a:ext cx="9823269" cy="6955971"/>
          </a:xfrm>
          <a:prstGeom prst="rect">
            <a:avLst/>
          </a:prstGeom>
          <a:effectLst>
            <a:softEdge rad="165100"/>
          </a:effectLst>
        </p:spPr>
      </p:pic>
      <p:sp>
        <p:nvSpPr>
          <p:cNvPr id="3" name="Content Placeholder 2">
            <a:extLst>
              <a:ext uri="{FF2B5EF4-FFF2-40B4-BE49-F238E27FC236}">
                <a16:creationId xmlns:a16="http://schemas.microsoft.com/office/drawing/2014/main" id="{07320295-987A-9D0B-A8F7-16E04E4BC215}"/>
              </a:ext>
            </a:extLst>
          </p:cNvPr>
          <p:cNvSpPr>
            <a:spLocks noGrp="1"/>
          </p:cNvSpPr>
          <p:nvPr>
            <p:ph idx="1"/>
          </p:nvPr>
        </p:nvSpPr>
        <p:spPr>
          <a:xfrm>
            <a:off x="4663440" y="627450"/>
            <a:ext cx="7052660" cy="3163300"/>
          </a:xfrm>
          <a:solidFill>
            <a:schemeClr val="bg1">
              <a:alpha val="67000"/>
            </a:schemeClr>
          </a:solidFill>
        </p:spPr>
        <p:txBody>
          <a:bodyPr lIns="108000" tIns="108000" rIns="108000" bIns="108000" anchor="ctr">
            <a:normAutofit/>
          </a:bodyPr>
          <a:lstStyle/>
          <a:p>
            <a:pPr marL="92075" indent="0">
              <a:buNone/>
            </a:pPr>
            <a:r>
              <a:rPr lang="en-GB" dirty="0">
                <a:latin typeface="Amasis MT Pro" panose="02040504050005020304" pitchFamily="18" charset="0"/>
              </a:rPr>
              <a:t>“There is a small </a:t>
            </a:r>
            <a:r>
              <a:rPr lang="en-GB" i="1" dirty="0">
                <a:latin typeface="Amasis MT Pro" panose="02040504050005020304" pitchFamily="18" charset="0"/>
              </a:rPr>
              <a:t>{pauses}</a:t>
            </a:r>
            <a:r>
              <a:rPr lang="en-GB" dirty="0">
                <a:latin typeface="Amasis MT Pro" panose="02040504050005020304" pitchFamily="18" charset="0"/>
              </a:rPr>
              <a:t>, a group [disabled people], who are quite frankly </a:t>
            </a:r>
            <a:r>
              <a:rPr lang="en-GB" b="1" u="sng" dirty="0">
                <a:latin typeface="Amasis MT Pro" panose="02040504050005020304" pitchFamily="18" charset="0"/>
              </a:rPr>
              <a:t>not worth</a:t>
            </a:r>
            <a:r>
              <a:rPr lang="en-GB" b="1" dirty="0">
                <a:latin typeface="Amasis MT Pro" panose="02040504050005020304" pitchFamily="18" charset="0"/>
              </a:rPr>
              <a:t> </a:t>
            </a:r>
            <a:r>
              <a:rPr lang="en-GB" dirty="0">
                <a:latin typeface="Amasis MT Pro" panose="02040504050005020304" pitchFamily="18" charset="0"/>
              </a:rPr>
              <a:t>paying minimum wage.”</a:t>
            </a:r>
          </a:p>
          <a:p>
            <a:pPr marL="92075" indent="0">
              <a:buNone/>
            </a:pPr>
            <a:endParaRPr lang="en-GB" sz="1100" dirty="0">
              <a:latin typeface="Amasis MT Pro" panose="02040504050005020304" pitchFamily="18" charset="0"/>
            </a:endParaRPr>
          </a:p>
          <a:p>
            <a:pPr marL="1346200" indent="-274638">
              <a:buNone/>
            </a:pPr>
            <a:r>
              <a:rPr lang="en-GB" sz="2600" dirty="0">
                <a:latin typeface="Amasis MT Pro" panose="02040504050005020304" pitchFamily="18" charset="0"/>
              </a:rPr>
              <a:t>-	Lord Freud, Minister of State</a:t>
            </a:r>
          </a:p>
          <a:p>
            <a:pPr marL="1528763" indent="-274638">
              <a:buNone/>
            </a:pPr>
            <a:r>
              <a:rPr lang="en-GB" sz="2600" dirty="0">
                <a:latin typeface="Amasis MT Pro" panose="02040504050005020304" pitchFamily="18" charset="0"/>
              </a:rPr>
              <a:t>	for </a:t>
            </a:r>
            <a:r>
              <a:rPr lang="en-GB" sz="2600" b="1" u="sng" dirty="0">
                <a:latin typeface="Amasis MT Pro" panose="02040504050005020304" pitchFamily="18" charset="0"/>
              </a:rPr>
              <a:t>Welfare</a:t>
            </a:r>
            <a:r>
              <a:rPr lang="en-GB" sz="2600" dirty="0">
                <a:latin typeface="Amasis MT Pro" panose="02040504050005020304" pitchFamily="18" charset="0"/>
              </a:rPr>
              <a:t> Reform</a:t>
            </a:r>
          </a:p>
          <a:p>
            <a:pPr marL="1789113" indent="0">
              <a:buNone/>
            </a:pPr>
            <a:r>
              <a:rPr lang="en-GB" sz="1900" dirty="0">
                <a:latin typeface="Amasis MT Pro" panose="02040504050005020304" pitchFamily="18" charset="0"/>
              </a:rPr>
              <a:t>(11 May 2010 – 21 Dec 2016)</a:t>
            </a:r>
          </a:p>
        </p:txBody>
      </p:sp>
      <p:sp>
        <p:nvSpPr>
          <p:cNvPr id="4" name="Slide Number Placeholder 3">
            <a:extLst>
              <a:ext uri="{FF2B5EF4-FFF2-40B4-BE49-F238E27FC236}">
                <a16:creationId xmlns:a16="http://schemas.microsoft.com/office/drawing/2014/main" id="{A0D21931-3459-DB75-46AE-0001D5CDA62D}"/>
              </a:ext>
            </a:extLst>
          </p:cNvPr>
          <p:cNvSpPr>
            <a:spLocks noGrp="1"/>
          </p:cNvSpPr>
          <p:nvPr>
            <p:ph type="sldNum" sz="quarter" idx="12"/>
          </p:nvPr>
        </p:nvSpPr>
        <p:spPr/>
        <p:txBody>
          <a:bodyPr/>
          <a:lstStyle/>
          <a:p>
            <a:fld id="{A9D35C9E-E8A7-4390-8644-6B675F2A5C08}" type="slidenum">
              <a:rPr lang="en-GB" smtClean="0"/>
              <a:t>14</a:t>
            </a:fld>
            <a:endParaRPr lang="en-GB"/>
          </a:p>
        </p:txBody>
      </p:sp>
      <p:pic>
        <p:nvPicPr>
          <p:cNvPr id="5" name="Picture 4">
            <a:extLst>
              <a:ext uri="{FF2B5EF4-FFF2-40B4-BE49-F238E27FC236}">
                <a16:creationId xmlns:a16="http://schemas.microsoft.com/office/drawing/2014/main" id="{0CB52489-3C01-63BA-D3D0-B7DC6F772076}"/>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Layer>
                </a14:imgProps>
              </a:ext>
            </a:extLst>
          </a:blip>
          <a:srcRect l="5786" t="13893" r="9305" b="10250"/>
          <a:stretch/>
        </p:blipFill>
        <p:spPr>
          <a:xfrm rot="551022">
            <a:off x="7778162" y="4406246"/>
            <a:ext cx="4072796" cy="1819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82245"/>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8CE388-5610-A44D-0A61-084E069EB733}"/>
              </a:ext>
            </a:extLst>
          </p:cNvPr>
          <p:cNvPicPr>
            <a:picLocks noChangeAspect="1"/>
          </p:cNvPicPr>
          <p:nvPr/>
        </p:nvPicPr>
        <p:blipFill>
          <a:blip r:embed="rId2">
            <a:extLst>
              <a:ext uri="{BEBA8EAE-BF5A-486C-A8C5-ECC9F3942E4B}">
                <a14:imgProps xmlns:a14="http://schemas.microsoft.com/office/drawing/2010/main">
                  <a14:imgLayer r:embed="rId3">
                    <a14:imgEffect>
                      <a14:artisticMosiaicBubbles/>
                    </a14:imgEffect>
                    <a14:imgEffect>
                      <a14:sharpenSoften amount="50000"/>
                    </a14:imgEffect>
                    <a14:imgEffect>
                      <a14:brightnessContrast bright="-20000" contrast="40000"/>
                    </a14:imgEffect>
                  </a14:imgLayer>
                </a14:imgProps>
              </a:ext>
            </a:extLst>
          </a:blip>
          <a:stretch>
            <a:fillRect/>
          </a:stretch>
        </p:blipFill>
        <p:spPr>
          <a:xfrm rot="21090622">
            <a:off x="-52921" y="42264"/>
            <a:ext cx="4770884" cy="4770884"/>
          </a:xfrm>
          <a:prstGeom prst="rect">
            <a:avLst/>
          </a:prstGeom>
        </p:spPr>
      </p:pic>
      <p:sp>
        <p:nvSpPr>
          <p:cNvPr id="6" name="Content Placeholder 2">
            <a:extLst>
              <a:ext uri="{FF2B5EF4-FFF2-40B4-BE49-F238E27FC236}">
                <a16:creationId xmlns:a16="http://schemas.microsoft.com/office/drawing/2014/main" id="{B3B286BE-AD5F-DA00-3F67-B5A836C0A286}"/>
              </a:ext>
            </a:extLst>
          </p:cNvPr>
          <p:cNvSpPr txBox="1">
            <a:spLocks/>
          </p:cNvSpPr>
          <p:nvPr/>
        </p:nvSpPr>
        <p:spPr>
          <a:xfrm rot="177635">
            <a:off x="6251452" y="147531"/>
            <a:ext cx="5872326" cy="6171331"/>
          </a:xfrm>
          <a:prstGeom prst="rect">
            <a:avLst/>
          </a:prstGeom>
          <a:solidFill>
            <a:srgbClr val="FFFF99"/>
          </a:solidFill>
        </p:spPr>
        <p:txBody>
          <a:bodyPr vert="horz" lIns="180000" tIns="108000" rIns="180000" bIns="7200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cap="all" dirty="0">
                <a:solidFill>
                  <a:srgbClr val="1A1C96"/>
                </a:solidFill>
                <a:latin typeface="Amasis MT Pro" panose="02040504050005020304" pitchFamily="18" charset="0"/>
              </a:rPr>
              <a:t>ABSTRACT</a:t>
            </a:r>
          </a:p>
          <a:p>
            <a:pPr marL="0" indent="0" algn="just">
              <a:lnSpc>
                <a:spcPct val="150000"/>
              </a:lnSpc>
              <a:buFont typeface="Arial" panose="020B0604020202020204" pitchFamily="34" charset="0"/>
              <a:buNone/>
            </a:pPr>
            <a:br>
              <a:rPr lang="en-GB" sz="1400" dirty="0">
                <a:solidFill>
                  <a:srgbClr val="111111"/>
                </a:solidFill>
                <a:latin typeface="Amasis MT Pro" panose="02040504050005020304" pitchFamily="18" charset="0"/>
              </a:rPr>
            </a:br>
            <a:r>
              <a:rPr lang="en-GB" sz="1400" dirty="0">
                <a:solidFill>
                  <a:srgbClr val="111111"/>
                </a:solidFill>
                <a:latin typeface="Amasis MT Pro" panose="02040504050005020304" pitchFamily="18" charset="0"/>
              </a:rPr>
              <a:t>This article considers the appositeness of maintaining the defences of 'reasonable adjustment' and 'undue burden' in legislation relating to the rights of persons with disabilities, and what the maintenance  of these concepts with legislative parlance demonstrates about the true status and progress of disability rights in the United Kingdom today. This will be illustrated by an analysis of the Equality Act 2010 and various cases concerning the rights of people with disabilities in relation to dignity and autonomy.  The discussion is framed by an analysis of Lord Freud's comments at a recent conference and the disparity between the continued focus on the economics of providing access provisions to persons with disabilities and the emphasis of the United Nations Convention on the Rights of Persons with Disabilities (CRPD) on the fundamental human rights of: dignity, autonomy, recognition and participation. The article will propose that the notions of ‘reasonable adjustment’ and ‘undue burden’ should be removed completely from legislative vocabulary and replaced with the phrase: ‘assurance of rightful access’ and how this may be achieved in practice.</a:t>
            </a:r>
          </a:p>
        </p:txBody>
      </p:sp>
      <p:pic>
        <p:nvPicPr>
          <p:cNvPr id="5" name="Picture 4">
            <a:extLst>
              <a:ext uri="{FF2B5EF4-FFF2-40B4-BE49-F238E27FC236}">
                <a16:creationId xmlns:a16="http://schemas.microsoft.com/office/drawing/2014/main" id="{65EEF8B7-6CE1-D74B-6C6A-48071E235AE2}"/>
              </a:ext>
            </a:extLst>
          </p:cNvPr>
          <p:cNvPicPr>
            <a:picLocks noChangeAspect="1"/>
          </p:cNvPicPr>
          <p:nvPr/>
        </p:nvPicPr>
        <p:blipFill>
          <a:blip r:embed="rId4"/>
          <a:stretch>
            <a:fillRect/>
          </a:stretch>
        </p:blipFill>
        <p:spPr>
          <a:xfrm rot="20833397">
            <a:off x="8879405" y="5444943"/>
            <a:ext cx="3733800" cy="1457325"/>
          </a:xfrm>
          <a:prstGeom prst="rect">
            <a:avLst/>
          </a:prstGeom>
        </p:spPr>
      </p:pic>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21198991">
            <a:off x="491353" y="4020930"/>
            <a:ext cx="5872326" cy="6171331"/>
          </a:xfrm>
          <a:solidFill>
            <a:srgbClr val="FFFF99"/>
          </a:solidFill>
          <a:effectLst>
            <a:outerShdw blurRad="50800" dist="38100" dir="2700000" algn="tl" rotWithShape="0">
              <a:prstClr val="black">
                <a:alpha val="40000"/>
              </a:prstClr>
            </a:outerShdw>
          </a:effectLst>
        </p:spPr>
        <p:txBody>
          <a:bodyPr lIns="180000" tIns="108000" rIns="180000" bIns="72000" anchor="ctr">
            <a:normAutofit fontScale="92500" lnSpcReduction="20000"/>
          </a:bodyPr>
          <a:lstStyle/>
          <a:p>
            <a:pPr marL="0" indent="0" algn="l">
              <a:buNone/>
            </a:pPr>
            <a:r>
              <a:rPr lang="en-GB" sz="1800" b="1" i="0" cap="all" dirty="0">
                <a:solidFill>
                  <a:srgbClr val="1A1C96"/>
                </a:solidFill>
                <a:effectLst/>
                <a:latin typeface="Amasis MT Pro" panose="02040504050005020304" pitchFamily="18" charset="0"/>
              </a:rPr>
              <a:t>WHAT’S WORTH GOT TO DO WITH IT? LANGUAGE AND THE SOCIO-LEGAL ADVANCEMENT OF DISABILITY RIGHTS AND EQUALITY</a:t>
            </a:r>
          </a:p>
          <a:p>
            <a:pPr marL="0" indent="0" algn="l">
              <a:buNone/>
            </a:pPr>
            <a:r>
              <a:rPr lang="en-GB" sz="1400" b="0" i="1" dirty="0">
                <a:solidFill>
                  <a:srgbClr val="111111"/>
                </a:solidFill>
                <a:effectLst/>
                <a:latin typeface="Amasis MT Pro" panose="02040504050005020304" pitchFamily="18" charset="0"/>
              </a:rPr>
              <a:t>Abigail Victoria Pearson</a:t>
            </a:r>
            <a:endParaRPr lang="en-GB" sz="1400" b="0" i="0" dirty="0">
              <a:solidFill>
                <a:srgbClr val="111111"/>
              </a:solidFill>
              <a:effectLst/>
              <a:latin typeface="Amasis MT Pro" panose="02040504050005020304" pitchFamily="18" charset="0"/>
            </a:endParaRPr>
          </a:p>
          <a:p>
            <a:pPr marL="0" indent="0" algn="l">
              <a:buNone/>
            </a:pPr>
            <a:br>
              <a:rPr lang="en-GB" sz="1400" dirty="0">
                <a:latin typeface="Amasis MT Pro" panose="02040504050005020304" pitchFamily="18" charset="0"/>
              </a:rPr>
            </a:br>
            <a:r>
              <a:rPr lang="en-GB" sz="1400" b="1" i="0" cap="all" dirty="0">
                <a:solidFill>
                  <a:srgbClr val="1A1C96"/>
                </a:solidFill>
                <a:effectLst/>
                <a:latin typeface="Amasis MT Pro" panose="02040504050005020304" pitchFamily="18" charset="0"/>
              </a:rPr>
              <a:t>ABSTRACT</a:t>
            </a:r>
          </a:p>
          <a:p>
            <a:pPr marL="0" indent="0" algn="just">
              <a:lnSpc>
                <a:spcPct val="150000"/>
              </a:lnSpc>
              <a:buNone/>
            </a:pPr>
            <a:br>
              <a:rPr lang="en-GB" sz="1400" b="0" i="0" dirty="0">
                <a:solidFill>
                  <a:srgbClr val="111111"/>
                </a:solidFill>
                <a:effectLst/>
                <a:latin typeface="Amasis MT Pro" panose="02040504050005020304" pitchFamily="18" charset="0"/>
              </a:rPr>
            </a:br>
            <a:r>
              <a:rPr lang="en-GB" sz="1400" b="0" i="0" dirty="0">
                <a:solidFill>
                  <a:srgbClr val="111111"/>
                </a:solidFill>
                <a:effectLst/>
                <a:latin typeface="Amasis MT Pro" panose="02040504050005020304" pitchFamily="18" charset="0"/>
              </a:rPr>
              <a:t>This article considers the appositeness of maintaining the defences of 'reasonable adjustment' and 'undue burden' in legislation relating to the rights of persons with disabilities, and what the maintenance  of these concepts with legislative parlance demonstrates about the true status and progress of disability rights in the United Kingdom today. This will be illustrated by an analysis of the Equality Act 2010 and various cases concerning the rights of people with disabilities in relation to dignity and autonomy.  The discussion is framed by an analysis of Lord Freud's comments at a recent conference and the disparity between the continued focus on the economics of providing access provisions to persons with disabilities and the emphasis of the United Nations Convention on the Rights of Persons with Disabilities (CRPD) on the fundamental human rights of: dignity, autonomy, recognition and participation. The article will propose that the notions of ‘reasonable adjustment’ and ‘undue burden’ should be removed completely from legislative vocabulary and replaced with the phrase: ‘assurance of rightful access’ and how this may be achieved in practice.</a:t>
            </a:r>
          </a:p>
        </p:txBody>
      </p:sp>
      <p:pic>
        <p:nvPicPr>
          <p:cNvPr id="4" name="Picture 3">
            <a:extLst>
              <a:ext uri="{FF2B5EF4-FFF2-40B4-BE49-F238E27FC236}">
                <a16:creationId xmlns:a16="http://schemas.microsoft.com/office/drawing/2014/main" id="{4812FE60-89DA-182F-DFFE-2AB7AA8A14A0}"/>
              </a:ext>
            </a:extLst>
          </p:cNvPr>
          <p:cNvPicPr>
            <a:picLocks noChangeAspect="1"/>
          </p:cNvPicPr>
          <p:nvPr/>
        </p:nvPicPr>
        <p:blipFill>
          <a:blip r:embed="rId5"/>
          <a:stretch>
            <a:fillRect/>
          </a:stretch>
        </p:blipFill>
        <p:spPr>
          <a:xfrm flipH="1">
            <a:off x="-294332" y="161556"/>
            <a:ext cx="588664" cy="539445"/>
          </a:xfrm>
          <a:prstGeom prst="rect">
            <a:avLst/>
          </a:prstGeom>
        </p:spPr>
      </p:pic>
      <p:pic>
        <p:nvPicPr>
          <p:cNvPr id="7" name="Picture 6">
            <a:extLst>
              <a:ext uri="{FF2B5EF4-FFF2-40B4-BE49-F238E27FC236}">
                <a16:creationId xmlns:a16="http://schemas.microsoft.com/office/drawing/2014/main" id="{870A601C-DD81-7966-2CA7-EF094DF57FF0}"/>
              </a:ext>
            </a:extLst>
          </p:cNvPr>
          <p:cNvPicPr>
            <a:picLocks noChangeAspect="1"/>
          </p:cNvPicPr>
          <p:nvPr/>
        </p:nvPicPr>
        <p:blipFill>
          <a:blip r:embed="rId5"/>
          <a:stretch>
            <a:fillRect/>
          </a:stretch>
        </p:blipFill>
        <p:spPr>
          <a:xfrm>
            <a:off x="11897668" y="121883"/>
            <a:ext cx="588664" cy="539445"/>
          </a:xfrm>
          <a:prstGeom prst="rect">
            <a:avLst/>
          </a:prstGeom>
        </p:spPr>
      </p:pic>
      <p:pic>
        <p:nvPicPr>
          <p:cNvPr id="8" name="Picture 7">
            <a:extLst>
              <a:ext uri="{FF2B5EF4-FFF2-40B4-BE49-F238E27FC236}">
                <a16:creationId xmlns:a16="http://schemas.microsoft.com/office/drawing/2014/main" id="{D02FC276-CCE4-9CBB-D22C-D6FCAFF14EDC}"/>
              </a:ext>
            </a:extLst>
          </p:cNvPr>
          <p:cNvPicPr>
            <a:picLocks noChangeAspect="1"/>
          </p:cNvPicPr>
          <p:nvPr/>
        </p:nvPicPr>
        <p:blipFill>
          <a:blip r:embed="rId5"/>
          <a:stretch>
            <a:fillRect/>
          </a:stretch>
        </p:blipFill>
        <p:spPr>
          <a:xfrm flipH="1">
            <a:off x="5352773" y="3579314"/>
            <a:ext cx="588664" cy="539445"/>
          </a:xfrm>
          <a:prstGeom prst="rect">
            <a:avLst/>
          </a:prstGeom>
        </p:spPr>
      </p:pic>
      <p:pic>
        <p:nvPicPr>
          <p:cNvPr id="9" name="Picture 8">
            <a:extLst>
              <a:ext uri="{FF2B5EF4-FFF2-40B4-BE49-F238E27FC236}">
                <a16:creationId xmlns:a16="http://schemas.microsoft.com/office/drawing/2014/main" id="{C753A891-4F0B-9842-B43E-E3FCC2A379F2}"/>
              </a:ext>
            </a:extLst>
          </p:cNvPr>
          <p:cNvPicPr>
            <a:picLocks noChangeAspect="1"/>
          </p:cNvPicPr>
          <p:nvPr/>
        </p:nvPicPr>
        <p:blipFill>
          <a:blip r:embed="rId5"/>
          <a:stretch>
            <a:fillRect/>
          </a:stretch>
        </p:blipFill>
        <p:spPr>
          <a:xfrm>
            <a:off x="8893283" y="5634160"/>
            <a:ext cx="588664" cy="539445"/>
          </a:xfrm>
          <a:prstGeom prst="rect">
            <a:avLst/>
          </a:prstGeom>
        </p:spPr>
      </p:pic>
      <p:pic>
        <p:nvPicPr>
          <p:cNvPr id="10" name="Picture 9">
            <a:extLst>
              <a:ext uri="{FF2B5EF4-FFF2-40B4-BE49-F238E27FC236}">
                <a16:creationId xmlns:a16="http://schemas.microsoft.com/office/drawing/2014/main" id="{1DF5DE99-9E16-4B57-83B9-AC094FEB73D2}"/>
              </a:ext>
            </a:extLst>
          </p:cNvPr>
          <p:cNvPicPr>
            <a:picLocks noChangeAspect="1"/>
          </p:cNvPicPr>
          <p:nvPr/>
        </p:nvPicPr>
        <p:blipFill>
          <a:blip r:embed="rId5"/>
          <a:stretch>
            <a:fillRect/>
          </a:stretch>
        </p:blipFill>
        <p:spPr>
          <a:xfrm flipV="1">
            <a:off x="11845129" y="6318555"/>
            <a:ext cx="588664" cy="539445"/>
          </a:xfrm>
          <a:prstGeom prst="rect">
            <a:avLst/>
          </a:prstGeom>
        </p:spPr>
      </p:pic>
    </p:spTree>
    <p:extLst>
      <p:ext uri="{BB962C8B-B14F-4D97-AF65-F5344CB8AC3E}">
        <p14:creationId xmlns:p14="http://schemas.microsoft.com/office/powerpoint/2010/main" val="209980933"/>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21238164">
            <a:off x="871979" y="822905"/>
            <a:ext cx="5858691" cy="4724341"/>
          </a:xfrm>
          <a:solidFill>
            <a:srgbClr val="FFFF99"/>
          </a:solidFill>
        </p:spPr>
        <p:txBody>
          <a:bodyPr lIns="108000" tIns="108000" rIns="216000" bIns="108000" anchor="ctr">
            <a:normAutofit fontScale="85000" lnSpcReduction="20000"/>
          </a:bodyPr>
          <a:lstStyle/>
          <a:p>
            <a:pPr marL="0" indent="0" algn="just" rtl="0">
              <a:buNone/>
            </a:pPr>
            <a:r>
              <a:rPr lang="en-GB" sz="2400" b="1" dirty="0">
                <a:effectLst/>
                <a:latin typeface="Amasis MT Pro" panose="02040504050005020304" pitchFamily="18" charset="0"/>
              </a:rPr>
              <a:t>PIP investigation: 200 cases of dishonesty… and still DWP, Atos and Capita refuse to act</a:t>
            </a:r>
          </a:p>
          <a:p>
            <a:pPr marL="0" indent="0" algn="just" rtl="0">
              <a:buNone/>
            </a:pPr>
            <a:endParaRPr lang="en-GB" sz="1200" b="1" dirty="0">
              <a:effectLst/>
              <a:latin typeface="Amasis MT Pro" panose="02040504050005020304" pitchFamily="18" charset="0"/>
            </a:endParaRPr>
          </a:p>
          <a:p>
            <a:pPr marL="355600" indent="-355600" algn="just" rtl="0">
              <a:buFont typeface="Wingdings" panose="05000000000000000000" pitchFamily="2" charset="2"/>
              <a:buChar char="v"/>
            </a:pPr>
            <a:r>
              <a:rPr lang="en-GB" sz="2400" dirty="0">
                <a:effectLst/>
                <a:latin typeface="Amasis MT Pro" panose="02040504050005020304" pitchFamily="18" charset="0"/>
              </a:rPr>
              <a:t>By </a:t>
            </a:r>
            <a:r>
              <a:rPr lang="en-GB" sz="2400" dirty="0">
                <a:effectLst/>
                <a:latin typeface="Amasis MT Pro" panose="02040504050005020304" pitchFamily="18" charset="0"/>
                <a:hlinkClick r:id="rId2" tooltip="https://www.disabilitynewsservice.com/author/john-pring/"/>
              </a:rPr>
              <a:t>John </a:t>
            </a:r>
            <a:r>
              <a:rPr lang="en-GB" sz="2400" dirty="0" err="1">
                <a:effectLst/>
                <a:latin typeface="Amasis MT Pro" panose="02040504050005020304" pitchFamily="18" charset="0"/>
                <a:hlinkClick r:id="rId2" tooltip="https://www.disabilitynewsservice.com/author/john-pring/"/>
              </a:rPr>
              <a:t>Pring</a:t>
            </a:r>
            <a:r>
              <a:rPr lang="en-GB" sz="2400" dirty="0">
                <a:effectLst/>
                <a:latin typeface="Amasis MT Pro" panose="02040504050005020304" pitchFamily="18" charset="0"/>
              </a:rPr>
              <a:t> on 3rd August 2017 </a:t>
            </a:r>
            <a:r>
              <a:rPr lang="en-GB" sz="2400" b="1" dirty="0">
                <a:effectLst/>
                <a:latin typeface="Amasis MT Pro" panose="02040504050005020304" pitchFamily="18" charset="0"/>
              </a:rPr>
              <a:t>The government and its private sector contractors are refusing to investigate claims of widespread dishonesty in the benefits assessment industry, despite Disability News Service (DNS) collecting more than 200 such cases.</a:t>
            </a:r>
          </a:p>
          <a:p>
            <a:pPr marL="355600" indent="-355600" algn="just" rtl="0">
              <a:buFont typeface="Wingdings" panose="05000000000000000000" pitchFamily="2" charset="2"/>
              <a:buChar char="v"/>
            </a:pPr>
            <a:endParaRPr lang="en-GB" sz="1200" dirty="0">
              <a:effectLst/>
              <a:latin typeface="Amasis MT Pro" panose="02040504050005020304" pitchFamily="18" charset="0"/>
            </a:endParaRPr>
          </a:p>
          <a:p>
            <a:pPr marL="355600" indent="-355600" algn="just" rtl="0">
              <a:buFont typeface="Wingdings" panose="05000000000000000000" pitchFamily="2" charset="2"/>
              <a:buChar char="v"/>
            </a:pPr>
            <a:r>
              <a:rPr lang="en-GB" sz="2400" dirty="0">
                <a:effectLst/>
                <a:latin typeface="Amasis MT Pro" panose="02040504050005020304" pitchFamily="18" charset="0"/>
              </a:rPr>
              <a:t>The cases have been compiled during a DNS investigation into allegations that healthcare professionals working for outsourcing giants Capita and Atos have been lying in personal independence payment (PIP) assessment reports they have written for the Department for Work and Pensions (DWP).</a:t>
            </a:r>
          </a:p>
        </p:txBody>
      </p:sp>
      <p:sp>
        <p:nvSpPr>
          <p:cNvPr id="17" name="TextBox 16">
            <a:extLst>
              <a:ext uri="{FF2B5EF4-FFF2-40B4-BE49-F238E27FC236}">
                <a16:creationId xmlns:a16="http://schemas.microsoft.com/office/drawing/2014/main" id="{168F0496-0CF6-B497-F048-8B67D2D208BB}"/>
              </a:ext>
            </a:extLst>
          </p:cNvPr>
          <p:cNvSpPr txBox="1"/>
          <p:nvPr/>
        </p:nvSpPr>
        <p:spPr>
          <a:xfrm>
            <a:off x="0" y="6488668"/>
            <a:ext cx="7975600" cy="369332"/>
          </a:xfrm>
          <a:prstGeom prst="rect">
            <a:avLst/>
          </a:prstGeom>
          <a:solidFill>
            <a:srgbClr val="FFFF99"/>
          </a:solidFill>
        </p:spPr>
        <p:txBody>
          <a:bodyPr wrap="square">
            <a:spAutoFit/>
          </a:bodyPr>
          <a:lstStyle/>
          <a:p>
            <a:r>
              <a:rPr lang="en-GB" dirty="0"/>
              <a:t>https://www.disabilitynewsservice.com/author/john-pring/</a:t>
            </a:r>
          </a:p>
        </p:txBody>
      </p:sp>
      <p:pic>
        <p:nvPicPr>
          <p:cNvPr id="15" name="Picture 14" descr="A picture containing text, outdoor&#10;&#10;Description automatically generated">
            <a:extLst>
              <a:ext uri="{FF2B5EF4-FFF2-40B4-BE49-F238E27FC236}">
                <a16:creationId xmlns:a16="http://schemas.microsoft.com/office/drawing/2014/main" id="{5E5E4BB2-79A5-EC32-4481-DC7A36D0479F}"/>
              </a:ext>
            </a:extLst>
          </p:cNvPr>
          <p:cNvPicPr>
            <a:picLocks noChangeAspect="1"/>
          </p:cNvPicPr>
          <p:nvPr/>
        </p:nvPicPr>
        <p:blipFill rotWithShape="1">
          <a:blip r:embed="rId3">
            <a:extLst>
              <a:ext uri="{28A0092B-C50C-407E-A947-70E740481C1C}">
                <a14:useLocalDpi xmlns:a14="http://schemas.microsoft.com/office/drawing/2010/main" val="0"/>
              </a:ext>
            </a:extLst>
          </a:blip>
          <a:srcRect l="27894" r="30556"/>
          <a:stretch/>
        </p:blipFill>
        <p:spPr>
          <a:xfrm rot="166867">
            <a:off x="7706651" y="-117288"/>
            <a:ext cx="4850340" cy="7295776"/>
          </a:xfrm>
          <a:prstGeom prst="rect">
            <a:avLst/>
          </a:prstGeom>
        </p:spPr>
      </p:pic>
      <p:pic>
        <p:nvPicPr>
          <p:cNvPr id="2" name="Picture 1">
            <a:extLst>
              <a:ext uri="{FF2B5EF4-FFF2-40B4-BE49-F238E27FC236}">
                <a16:creationId xmlns:a16="http://schemas.microsoft.com/office/drawing/2014/main" id="{6332DA7C-8479-4359-B2BD-CA7496DB713D}"/>
              </a:ext>
            </a:extLst>
          </p:cNvPr>
          <p:cNvPicPr>
            <a:picLocks noChangeAspect="1"/>
          </p:cNvPicPr>
          <p:nvPr/>
        </p:nvPicPr>
        <p:blipFill>
          <a:blip r:embed="rId4"/>
          <a:stretch>
            <a:fillRect/>
          </a:stretch>
        </p:blipFill>
        <p:spPr>
          <a:xfrm flipH="1">
            <a:off x="345689" y="944684"/>
            <a:ext cx="588664" cy="539445"/>
          </a:xfrm>
          <a:prstGeom prst="rect">
            <a:avLst/>
          </a:prstGeom>
        </p:spPr>
      </p:pic>
      <p:pic>
        <p:nvPicPr>
          <p:cNvPr id="4" name="Picture 3">
            <a:extLst>
              <a:ext uri="{FF2B5EF4-FFF2-40B4-BE49-F238E27FC236}">
                <a16:creationId xmlns:a16="http://schemas.microsoft.com/office/drawing/2014/main" id="{065115AE-C405-419C-247E-EC25A59975EF}"/>
              </a:ext>
            </a:extLst>
          </p:cNvPr>
          <p:cNvPicPr>
            <a:picLocks noChangeAspect="1"/>
          </p:cNvPicPr>
          <p:nvPr/>
        </p:nvPicPr>
        <p:blipFill>
          <a:blip r:embed="rId4"/>
          <a:stretch>
            <a:fillRect/>
          </a:stretch>
        </p:blipFill>
        <p:spPr>
          <a:xfrm flipV="1">
            <a:off x="6726058" y="4973399"/>
            <a:ext cx="588664" cy="539445"/>
          </a:xfrm>
          <a:prstGeom prst="rect">
            <a:avLst/>
          </a:prstGeom>
        </p:spPr>
      </p:pic>
    </p:spTree>
    <p:extLst>
      <p:ext uri="{BB962C8B-B14F-4D97-AF65-F5344CB8AC3E}">
        <p14:creationId xmlns:p14="http://schemas.microsoft.com/office/powerpoint/2010/main" val="1495810891"/>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18EAA1B0-09EE-9EE2-03A3-F70D9D5D1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1616">
            <a:off x="4292600" y="1816100"/>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21238164">
            <a:off x="305672" y="832643"/>
            <a:ext cx="5249106" cy="2615157"/>
          </a:xfrm>
          <a:solidFill>
            <a:srgbClr val="FFFF99"/>
          </a:solidFill>
        </p:spPr>
        <p:txBody>
          <a:bodyPr lIns="144000" tIns="108000" rIns="144000" bIns="108000" anchor="ctr">
            <a:normAutofit fontScale="70000" lnSpcReduction="20000"/>
          </a:bodyPr>
          <a:lstStyle/>
          <a:p>
            <a:pPr marL="0" indent="0" algn="just">
              <a:lnSpc>
                <a:spcPct val="107000"/>
              </a:lnSpc>
              <a:spcAft>
                <a:spcPts val="800"/>
              </a:spcAft>
              <a:buNone/>
            </a:pPr>
            <a:r>
              <a:rPr lang="en-GB" sz="3600" b="1" u="sng" dirty="0">
                <a:solidFill>
                  <a:srgbClr val="000000"/>
                </a:solidFill>
                <a:effectLst/>
                <a:latin typeface="Amasis MT Pro" panose="02040504050005020304" pitchFamily="18" charset="0"/>
                <a:ea typeface="Calibri" panose="020F0502020204030204" pitchFamily="34" charset="0"/>
                <a:cs typeface="Times New Roman" panose="02020603050405020304" pitchFamily="18" charset="0"/>
              </a:rPr>
              <a:t>Philippa Day</a:t>
            </a:r>
            <a:r>
              <a:rPr lang="en-GB" sz="3600" b="1" dirty="0">
                <a:solidFill>
                  <a:srgbClr val="000000"/>
                </a:solidFill>
                <a:effectLst/>
                <a:latin typeface="Amasis MT Pro" panose="02040504050005020304" pitchFamily="18" charset="0"/>
                <a:ea typeface="Calibri" panose="020F0502020204030204" pitchFamily="34" charset="0"/>
                <a:cs typeface="Times New Roman" panose="02020603050405020304" pitchFamily="18" charset="0"/>
              </a:rPr>
              <a:t>. </a:t>
            </a:r>
            <a:r>
              <a:rPr lang="en-GB" sz="3600" dirty="0">
                <a:solidFill>
                  <a:srgbClr val="000000"/>
                </a:solidFill>
                <a:effectLst/>
                <a:latin typeface="Amasis MT Pro" panose="02040504050005020304" pitchFamily="18" charset="0"/>
                <a:ea typeface="Calibri" panose="020F0502020204030204" pitchFamily="34" charset="0"/>
                <a:cs typeface="Times New Roman" panose="02020603050405020304" pitchFamily="18" charset="0"/>
              </a:rPr>
              <a:t>A disabled woman, who apparently took her own life in despair at the way her benefits claim was being dealt with, left a note that “directly implicated” the Department for Work and Pensions (DWP) in her death.</a:t>
            </a:r>
            <a:endParaRPr lang="en-GB" sz="1800" dirty="0">
              <a:effectLst/>
              <a:latin typeface="Amasis MT Pro" panose="020405040500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748493"/>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newspaper&#10;&#10;Description automatically generated">
            <a:extLst>
              <a:ext uri="{FF2B5EF4-FFF2-40B4-BE49-F238E27FC236}">
                <a16:creationId xmlns:a16="http://schemas.microsoft.com/office/drawing/2014/main" id="{35BCF01D-CB72-2D74-07D3-08E8912B3FE1}"/>
              </a:ext>
            </a:extLst>
          </p:cNvPr>
          <p:cNvPicPr>
            <a:picLocks noGrp="1" noChangeAspect="1"/>
          </p:cNvPicPr>
          <p:nvPr>
            <p:ph idx="1"/>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artisticChalkSketch/>
                    </a14:imgEffect>
                    <a14:imgEffect>
                      <a14:sharpenSoften amount="-25000"/>
                    </a14:imgEffect>
                  </a14:imgLayer>
                </a14:imgProps>
              </a:ext>
              <a:ext uri="{28A0092B-C50C-407E-A947-70E740481C1C}">
                <a14:useLocalDpi xmlns:a14="http://schemas.microsoft.com/office/drawing/2010/main" val="0"/>
              </a:ext>
            </a:extLst>
          </a:blip>
          <a:srcRect l="3853" t="60411" r="2554" b="1439"/>
          <a:stretch/>
        </p:blipFill>
        <p:spPr>
          <a:xfrm>
            <a:off x="0" y="0"/>
            <a:ext cx="12192000" cy="6902904"/>
          </a:xfrm>
        </p:spPr>
      </p:pic>
      <p:sp>
        <p:nvSpPr>
          <p:cNvPr id="4" name="Slide Number Placeholder 3">
            <a:extLst>
              <a:ext uri="{FF2B5EF4-FFF2-40B4-BE49-F238E27FC236}">
                <a16:creationId xmlns:a16="http://schemas.microsoft.com/office/drawing/2014/main" id="{A0D21931-3459-DB75-46AE-0001D5CDA62D}"/>
              </a:ext>
            </a:extLst>
          </p:cNvPr>
          <p:cNvSpPr>
            <a:spLocks noGrp="1"/>
          </p:cNvSpPr>
          <p:nvPr>
            <p:ph type="sldNum" sz="quarter" idx="12"/>
          </p:nvPr>
        </p:nvSpPr>
        <p:spPr/>
        <p:txBody>
          <a:bodyPr/>
          <a:lstStyle/>
          <a:p>
            <a:fld id="{A9D35C9E-E8A7-4390-8644-6B675F2A5C08}" type="slidenum">
              <a:rPr lang="en-GB" smtClean="0">
                <a:solidFill>
                  <a:schemeClr val="bg1"/>
                </a:solidFill>
              </a:rPr>
              <a:t>18</a:t>
            </a:fld>
            <a:endParaRPr lang="en-GB">
              <a:solidFill>
                <a:schemeClr val="bg1"/>
              </a:solidFill>
            </a:endParaRPr>
          </a:p>
        </p:txBody>
      </p:sp>
      <p:sp>
        <p:nvSpPr>
          <p:cNvPr id="8" name="TextBox 7">
            <a:extLst>
              <a:ext uri="{FF2B5EF4-FFF2-40B4-BE49-F238E27FC236}">
                <a16:creationId xmlns:a16="http://schemas.microsoft.com/office/drawing/2014/main" id="{D4796CB4-AF5F-D19C-775F-E1D40563B1FF}"/>
              </a:ext>
            </a:extLst>
          </p:cNvPr>
          <p:cNvSpPr txBox="1"/>
          <p:nvPr/>
        </p:nvSpPr>
        <p:spPr>
          <a:xfrm rot="230223">
            <a:off x="643871" y="785707"/>
            <a:ext cx="5909667" cy="5286586"/>
          </a:xfrm>
          <a:prstGeom prst="rect">
            <a:avLst/>
          </a:prstGeom>
          <a:solidFill>
            <a:srgbClr val="FFFF99"/>
          </a:solidFill>
        </p:spPr>
        <p:txBody>
          <a:bodyPr wrap="square" lIns="216000" tIns="216000" rIns="216000" bIns="216000" anchor="ctr">
            <a:spAutoFit/>
          </a:bodyPr>
          <a:lstStyle/>
          <a:p>
            <a:pPr>
              <a:lnSpc>
                <a:spcPct val="150000"/>
              </a:lnSpc>
            </a:pPr>
            <a:r>
              <a:rPr lang="en-GB" sz="2000" dirty="0">
                <a:latin typeface="Amasis MT Pro Black" panose="02040A04050005020304" pitchFamily="18" charset="0"/>
              </a:rPr>
              <a:t>The Poor Law 1834</a:t>
            </a:r>
            <a:endParaRPr lang="en-GB" dirty="0"/>
          </a:p>
          <a:p>
            <a:pPr algn="just">
              <a:lnSpc>
                <a:spcPct val="150000"/>
              </a:lnSpc>
            </a:pPr>
            <a:r>
              <a:rPr lang="en-GB" sz="1600" dirty="0">
                <a:latin typeface="Amasis MT Pro" panose="02040504050005020304" pitchFamily="18" charset="0"/>
              </a:rPr>
              <a:t>The 1834 English Poor Law distinguished between the ‘deserving’ and the ‘undeserving poor’, the former being those who through no fault of their own—disability, age, sickness—could not provide for themselves, and the latter being the feckless and work-shy, a burden on their communities and undeserving of any but the harshest of treatment from good hardworking people and the instruments of the state. The Poor Law was replaced by the modern welfare state, yet its legacy lives on—except that, of course, we have removed the outmoded notion that there are some in our society who will always need the support of others in favour of a rhetorical championing of ‘hardworking families’. </a:t>
            </a:r>
          </a:p>
        </p:txBody>
      </p:sp>
      <p:sp>
        <p:nvSpPr>
          <p:cNvPr id="10" name="TextBox 9">
            <a:extLst>
              <a:ext uri="{FF2B5EF4-FFF2-40B4-BE49-F238E27FC236}">
                <a16:creationId xmlns:a16="http://schemas.microsoft.com/office/drawing/2014/main" id="{A3E7E366-4B6E-41B1-3ECC-AEE97D635701}"/>
              </a:ext>
            </a:extLst>
          </p:cNvPr>
          <p:cNvSpPr txBox="1"/>
          <p:nvPr/>
        </p:nvSpPr>
        <p:spPr>
          <a:xfrm>
            <a:off x="0" y="6564350"/>
            <a:ext cx="7197408" cy="338554"/>
          </a:xfrm>
          <a:prstGeom prst="rect">
            <a:avLst/>
          </a:prstGeom>
          <a:solidFill>
            <a:srgbClr val="FFFF99"/>
          </a:solidFill>
        </p:spPr>
        <p:txBody>
          <a:bodyPr wrap="square">
            <a:spAutoFit/>
          </a:bodyPr>
          <a:lstStyle/>
          <a:p>
            <a:r>
              <a:rPr lang="en-GB" sz="1600" dirty="0">
                <a:latin typeface="Amasis MT Pro" panose="02040504050005020304" pitchFamily="18" charset="0"/>
              </a:rPr>
              <a:t>Editorial | The British Journal of Social Work | Oxford Academic (oup.com)</a:t>
            </a:r>
          </a:p>
        </p:txBody>
      </p:sp>
      <p:pic>
        <p:nvPicPr>
          <p:cNvPr id="13" name="Picture 12">
            <a:extLst>
              <a:ext uri="{FF2B5EF4-FFF2-40B4-BE49-F238E27FC236}">
                <a16:creationId xmlns:a16="http://schemas.microsoft.com/office/drawing/2014/main" id="{1AAB9E14-E3EA-5546-4B42-8044BB4B2E7C}"/>
              </a:ext>
            </a:extLst>
          </p:cNvPr>
          <p:cNvPicPr>
            <a:picLocks noChangeAspect="1"/>
          </p:cNvPicPr>
          <p:nvPr/>
        </p:nvPicPr>
        <p:blipFill>
          <a:blip r:embed="rId4"/>
          <a:stretch>
            <a:fillRect/>
          </a:stretch>
        </p:blipFill>
        <p:spPr>
          <a:xfrm flipH="1">
            <a:off x="473607" y="373444"/>
            <a:ext cx="588664" cy="539445"/>
          </a:xfrm>
          <a:prstGeom prst="rect">
            <a:avLst/>
          </a:prstGeom>
        </p:spPr>
      </p:pic>
      <p:pic>
        <p:nvPicPr>
          <p:cNvPr id="14" name="Picture 13">
            <a:extLst>
              <a:ext uri="{FF2B5EF4-FFF2-40B4-BE49-F238E27FC236}">
                <a16:creationId xmlns:a16="http://schemas.microsoft.com/office/drawing/2014/main" id="{D52448B6-FA7E-C2C6-E1D1-F165810385AD}"/>
              </a:ext>
            </a:extLst>
          </p:cNvPr>
          <p:cNvPicPr>
            <a:picLocks noChangeAspect="1"/>
          </p:cNvPicPr>
          <p:nvPr/>
        </p:nvPicPr>
        <p:blipFill>
          <a:blip r:embed="rId4"/>
          <a:stretch>
            <a:fillRect/>
          </a:stretch>
        </p:blipFill>
        <p:spPr>
          <a:xfrm flipV="1">
            <a:off x="6135138" y="5994380"/>
            <a:ext cx="588664" cy="539445"/>
          </a:xfrm>
          <a:prstGeom prst="rect">
            <a:avLst/>
          </a:prstGeom>
        </p:spPr>
      </p:pic>
      <p:pic>
        <p:nvPicPr>
          <p:cNvPr id="5" name="Picture 4" descr="A picture containing text, newspaper&#10;&#10;Description automatically generated">
            <a:extLst>
              <a:ext uri="{FF2B5EF4-FFF2-40B4-BE49-F238E27FC236}">
                <a16:creationId xmlns:a16="http://schemas.microsoft.com/office/drawing/2014/main" id="{C719A794-4640-925E-11AE-FCEE62E2E092}"/>
              </a:ext>
            </a:extLst>
          </p:cNvPr>
          <p:cNvPicPr>
            <a:picLocks noChangeAspect="1"/>
          </p:cNvPicPr>
          <p:nvPr/>
        </p:nvPicPr>
        <p:blipFill rotWithShape="1">
          <a:blip r:embed="rId5">
            <a:extLst>
              <a:ext uri="{28A0092B-C50C-407E-A947-70E740481C1C}">
                <a14:useLocalDpi xmlns:a14="http://schemas.microsoft.com/office/drawing/2010/main" val="0"/>
              </a:ext>
            </a:extLst>
          </a:blip>
          <a:srcRect l="1159" t="1951" r="1977" b="1355"/>
          <a:stretch/>
        </p:blipFill>
        <p:spPr>
          <a:xfrm rot="249083">
            <a:off x="6997285" y="-175269"/>
            <a:ext cx="5404185" cy="7493287"/>
          </a:xfrm>
          <a:prstGeom prst="rect">
            <a:avLst/>
          </a:prstGeom>
        </p:spPr>
      </p:pic>
    </p:spTree>
    <p:extLst>
      <p:ext uri="{BB962C8B-B14F-4D97-AF65-F5344CB8AC3E}">
        <p14:creationId xmlns:p14="http://schemas.microsoft.com/office/powerpoint/2010/main" val="3638887996"/>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7B9AFB-3285-9019-94F1-D77B8CDC6452}"/>
              </a:ext>
            </a:extLst>
          </p:cNvPr>
          <p:cNvPicPr>
            <a:picLocks noChangeAspect="1"/>
          </p:cNvPicPr>
          <p:nvPr/>
        </p:nvPicPr>
        <p:blipFill rotWithShape="1">
          <a:blip r:embed="rId2"/>
          <a:srcRect l="79667" t="22246" b="66592"/>
          <a:stretch/>
        </p:blipFill>
        <p:spPr>
          <a:xfrm>
            <a:off x="9713030" y="0"/>
            <a:ext cx="2478970" cy="1106106"/>
          </a:xfrm>
          <a:prstGeom prst="rect">
            <a:avLst/>
          </a:prstGeom>
        </p:spPr>
      </p:pic>
      <p:pic>
        <p:nvPicPr>
          <p:cNvPr id="7" name="Picture 6">
            <a:extLst>
              <a:ext uri="{FF2B5EF4-FFF2-40B4-BE49-F238E27FC236}">
                <a16:creationId xmlns:a16="http://schemas.microsoft.com/office/drawing/2014/main" id="{C88355C4-99EA-1524-65D2-6286AB32B7C3}"/>
              </a:ext>
            </a:extLst>
          </p:cNvPr>
          <p:cNvPicPr>
            <a:picLocks noChangeAspect="1"/>
          </p:cNvPicPr>
          <p:nvPr/>
        </p:nvPicPr>
        <p:blipFill rotWithShape="1">
          <a:blip r:embed="rId3"/>
          <a:srcRect l="5709" t="22246" b="8551"/>
          <a:stretch/>
        </p:blipFill>
        <p:spPr>
          <a:xfrm>
            <a:off x="0" y="0"/>
            <a:ext cx="11495970" cy="6858000"/>
          </a:xfrm>
          <a:prstGeom prst="rect">
            <a:avLst/>
          </a:prstGeom>
        </p:spPr>
      </p:pic>
      <p:sp>
        <p:nvSpPr>
          <p:cNvPr id="17" name="Freeform: Shape 16">
            <a:extLst>
              <a:ext uri="{FF2B5EF4-FFF2-40B4-BE49-F238E27FC236}">
                <a16:creationId xmlns:a16="http://schemas.microsoft.com/office/drawing/2014/main" id="{CD2363BC-D2DA-44C6-DB2A-EB2A4B0C2C8D}"/>
              </a:ext>
            </a:extLst>
          </p:cNvPr>
          <p:cNvSpPr/>
          <p:nvPr/>
        </p:nvSpPr>
        <p:spPr>
          <a:xfrm>
            <a:off x="1788460" y="-376519"/>
            <a:ext cx="7870842" cy="6024284"/>
          </a:xfrm>
          <a:custGeom>
            <a:avLst/>
            <a:gdLst>
              <a:gd name="connsiteX0" fmla="*/ 3832412 w 5499847"/>
              <a:gd name="connsiteY0" fmla="*/ 4262717 h 4437529"/>
              <a:gd name="connsiteX1" fmla="*/ 3617259 w 5499847"/>
              <a:gd name="connsiteY1" fmla="*/ 4410635 h 4437529"/>
              <a:gd name="connsiteX2" fmla="*/ 2151529 w 5499847"/>
              <a:gd name="connsiteY2" fmla="*/ 4437529 h 4437529"/>
              <a:gd name="connsiteX3" fmla="*/ 1102659 w 5499847"/>
              <a:gd name="connsiteY3" fmla="*/ 4316506 h 4437529"/>
              <a:gd name="connsiteX4" fmla="*/ 632012 w 5499847"/>
              <a:gd name="connsiteY4" fmla="*/ 3980329 h 4437529"/>
              <a:gd name="connsiteX5" fmla="*/ 322729 w 5499847"/>
              <a:gd name="connsiteY5" fmla="*/ 3281082 h 4437529"/>
              <a:gd name="connsiteX6" fmla="*/ 484094 w 5499847"/>
              <a:gd name="connsiteY6" fmla="*/ 2783541 h 4437529"/>
              <a:gd name="connsiteX7" fmla="*/ 645459 w 5499847"/>
              <a:gd name="connsiteY7" fmla="*/ 2151529 h 4437529"/>
              <a:gd name="connsiteX8" fmla="*/ 228600 w 5499847"/>
              <a:gd name="connsiteY8" fmla="*/ 1761564 h 4437529"/>
              <a:gd name="connsiteX9" fmla="*/ 0 w 5499847"/>
              <a:gd name="connsiteY9" fmla="*/ 968188 h 4437529"/>
              <a:gd name="connsiteX10" fmla="*/ 443753 w 5499847"/>
              <a:gd name="connsiteY10" fmla="*/ 161364 h 4437529"/>
              <a:gd name="connsiteX11" fmla="*/ 2501153 w 5499847"/>
              <a:gd name="connsiteY11" fmla="*/ 0 h 4437529"/>
              <a:gd name="connsiteX12" fmla="*/ 5244353 w 5499847"/>
              <a:gd name="connsiteY12" fmla="*/ 134470 h 4437529"/>
              <a:gd name="connsiteX13" fmla="*/ 5499847 w 5499847"/>
              <a:gd name="connsiteY13" fmla="*/ 1398494 h 4437529"/>
              <a:gd name="connsiteX14" fmla="*/ 5271247 w 5499847"/>
              <a:gd name="connsiteY14" fmla="*/ 1909482 h 4437529"/>
              <a:gd name="connsiteX15" fmla="*/ 5446059 w 5499847"/>
              <a:gd name="connsiteY15" fmla="*/ 2783541 h 4437529"/>
              <a:gd name="connsiteX16" fmla="*/ 5163670 w 5499847"/>
              <a:gd name="connsiteY16" fmla="*/ 3442447 h 4437529"/>
              <a:gd name="connsiteX17" fmla="*/ 5217459 w 5499847"/>
              <a:gd name="connsiteY17" fmla="*/ 4168588 h 4437529"/>
              <a:gd name="connsiteX18" fmla="*/ 3993776 w 5499847"/>
              <a:gd name="connsiteY18" fmla="*/ 4383741 h 4437529"/>
              <a:gd name="connsiteX19" fmla="*/ 3832412 w 5499847"/>
              <a:gd name="connsiteY19" fmla="*/ 4262717 h 443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9847" h="4437529">
                <a:moveTo>
                  <a:pt x="3832412" y="4262717"/>
                </a:moveTo>
                <a:lnTo>
                  <a:pt x="3617259" y="4410635"/>
                </a:lnTo>
                <a:lnTo>
                  <a:pt x="2151529" y="4437529"/>
                </a:lnTo>
                <a:lnTo>
                  <a:pt x="1102659" y="4316506"/>
                </a:lnTo>
                <a:lnTo>
                  <a:pt x="632012" y="3980329"/>
                </a:lnTo>
                <a:lnTo>
                  <a:pt x="322729" y="3281082"/>
                </a:lnTo>
                <a:lnTo>
                  <a:pt x="484094" y="2783541"/>
                </a:lnTo>
                <a:lnTo>
                  <a:pt x="645459" y="2151529"/>
                </a:lnTo>
                <a:lnTo>
                  <a:pt x="228600" y="1761564"/>
                </a:lnTo>
                <a:lnTo>
                  <a:pt x="0" y="968188"/>
                </a:lnTo>
                <a:lnTo>
                  <a:pt x="443753" y="161364"/>
                </a:lnTo>
                <a:lnTo>
                  <a:pt x="2501153" y="0"/>
                </a:lnTo>
                <a:lnTo>
                  <a:pt x="5244353" y="134470"/>
                </a:lnTo>
                <a:lnTo>
                  <a:pt x="5499847" y="1398494"/>
                </a:lnTo>
                <a:lnTo>
                  <a:pt x="5271247" y="1909482"/>
                </a:lnTo>
                <a:lnTo>
                  <a:pt x="5446059" y="2783541"/>
                </a:lnTo>
                <a:lnTo>
                  <a:pt x="5163670" y="3442447"/>
                </a:lnTo>
                <a:lnTo>
                  <a:pt x="5217459" y="4168588"/>
                </a:lnTo>
                <a:lnTo>
                  <a:pt x="3993776" y="4383741"/>
                </a:lnTo>
                <a:lnTo>
                  <a:pt x="3832412" y="4262717"/>
                </a:lnTo>
                <a:close/>
              </a:path>
            </a:pathLst>
          </a:custGeom>
          <a:solidFill>
            <a:schemeClr val="bg1">
              <a:alpha val="50000"/>
            </a:schemeClr>
          </a:solidFill>
          <a:ln>
            <a:no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47E23C5-92A9-263E-683B-D5D2431368E1}"/>
              </a:ext>
            </a:extLst>
          </p:cNvPr>
          <p:cNvPicPr>
            <a:picLocks noChangeAspect="1"/>
          </p:cNvPicPr>
          <p:nvPr/>
        </p:nvPicPr>
        <p:blipFill>
          <a:blip r:embed="rId4"/>
          <a:stretch>
            <a:fillRect/>
          </a:stretch>
        </p:blipFill>
        <p:spPr>
          <a:xfrm rot="21106926">
            <a:off x="8632064" y="306768"/>
            <a:ext cx="4777784" cy="6757827"/>
          </a:xfrm>
          <a:prstGeom prst="rect">
            <a:avLst/>
          </a:prstGeom>
        </p:spPr>
      </p:pic>
      <p:sp>
        <p:nvSpPr>
          <p:cNvPr id="3" name="Content Placeholder 2">
            <a:extLst>
              <a:ext uri="{FF2B5EF4-FFF2-40B4-BE49-F238E27FC236}">
                <a16:creationId xmlns:a16="http://schemas.microsoft.com/office/drawing/2014/main" id="{07320295-987A-9D0B-A8F7-16E04E4BC215}"/>
              </a:ext>
            </a:extLst>
          </p:cNvPr>
          <p:cNvSpPr>
            <a:spLocks noGrp="1"/>
          </p:cNvSpPr>
          <p:nvPr>
            <p:ph idx="1"/>
          </p:nvPr>
        </p:nvSpPr>
        <p:spPr>
          <a:xfrm>
            <a:off x="3540668" y="83297"/>
            <a:ext cx="4603193" cy="4853382"/>
          </a:xfrm>
          <a:noFill/>
        </p:spPr>
        <p:txBody>
          <a:bodyPr lIns="108000" tIns="108000" rIns="108000" bIns="108000" anchor="ctr">
            <a:normAutofit lnSpcReduction="10000"/>
          </a:bodyPr>
          <a:lstStyle/>
          <a:p>
            <a:pPr marL="0" indent="0">
              <a:buNone/>
            </a:pPr>
            <a:r>
              <a:rPr lang="en-GB" sz="2400" dirty="0">
                <a:latin typeface="Amasis MT Pro" panose="02040504050005020304" pitchFamily="18" charset="0"/>
              </a:rPr>
              <a:t>Published in July 2021, the National Disability Strategy (NDS), purports to be a cross-government strategy to improve the lives of disabled people.</a:t>
            </a:r>
          </a:p>
          <a:p>
            <a:pPr marL="0" indent="0">
              <a:buNone/>
            </a:pPr>
            <a:endParaRPr lang="en-GB" sz="1000" dirty="0">
              <a:latin typeface="Amasis MT Pro" panose="02040504050005020304" pitchFamily="18" charset="0"/>
            </a:endParaRPr>
          </a:p>
          <a:p>
            <a:pPr marL="182563" indent="0">
              <a:buNone/>
            </a:pPr>
            <a:r>
              <a:rPr lang="en-GB" sz="2400" dirty="0">
                <a:latin typeface="Amasis MT Pro" panose="02040504050005020304" pitchFamily="18" charset="0"/>
              </a:rPr>
              <a:t>In Jan 2022, the High Court ruled the strategy unlawful, based on a case brought by four disabled people in relation to the consultation process.</a:t>
            </a:r>
          </a:p>
          <a:p>
            <a:pPr marL="182563" indent="0">
              <a:buNone/>
            </a:pPr>
            <a:endParaRPr lang="en-GB" sz="1000" dirty="0">
              <a:latin typeface="Amasis MT Pro" panose="02040504050005020304" pitchFamily="18" charset="0"/>
            </a:endParaRPr>
          </a:p>
          <a:p>
            <a:pPr marL="365125" indent="0">
              <a:buNone/>
            </a:pPr>
            <a:r>
              <a:rPr lang="en-GB" sz="2400" dirty="0">
                <a:latin typeface="Amasis MT Pro" panose="02040504050005020304" pitchFamily="18" charset="0"/>
              </a:rPr>
              <a:t>The Government has applied for permission to appeal.</a:t>
            </a:r>
          </a:p>
        </p:txBody>
      </p:sp>
      <p:sp>
        <p:nvSpPr>
          <p:cNvPr id="4" name="Slide Number Placeholder 3">
            <a:extLst>
              <a:ext uri="{FF2B5EF4-FFF2-40B4-BE49-F238E27FC236}">
                <a16:creationId xmlns:a16="http://schemas.microsoft.com/office/drawing/2014/main" id="{A0D21931-3459-DB75-46AE-0001D5CDA62D}"/>
              </a:ext>
            </a:extLst>
          </p:cNvPr>
          <p:cNvSpPr>
            <a:spLocks noGrp="1"/>
          </p:cNvSpPr>
          <p:nvPr>
            <p:ph type="sldNum" sz="quarter" idx="12"/>
          </p:nvPr>
        </p:nvSpPr>
        <p:spPr/>
        <p:txBody>
          <a:bodyPr/>
          <a:lstStyle/>
          <a:p>
            <a:fld id="{A9D35C9E-E8A7-4390-8644-6B675F2A5C08}" type="slidenum">
              <a:rPr lang="en-GB" smtClean="0"/>
              <a:t>19</a:t>
            </a:fld>
            <a:endParaRPr lang="en-GB"/>
          </a:p>
        </p:txBody>
      </p:sp>
      <p:pic>
        <p:nvPicPr>
          <p:cNvPr id="8" name="Picture 7">
            <a:extLst>
              <a:ext uri="{FF2B5EF4-FFF2-40B4-BE49-F238E27FC236}">
                <a16:creationId xmlns:a16="http://schemas.microsoft.com/office/drawing/2014/main" id="{6915BCE8-756C-F70A-BA0F-079CA603CF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656" l="10000" r="90000">
                        <a14:foregroundMark x1="70778" y1="24844" x2="67556" y2="18125"/>
                        <a14:foregroundMark x1="67556" y1="18125" x2="61889" y2="14063"/>
                        <a14:foregroundMark x1="61889" y1="14063" x2="55889" y2="17656"/>
                        <a14:foregroundMark x1="55889" y1="17656" x2="59111" y2="25313"/>
                        <a14:foregroundMark x1="59111" y1="25313" x2="65889" y2="25469"/>
                        <a14:foregroundMark x1="65889" y1="25469" x2="70444" y2="25156"/>
                        <a14:foregroundMark x1="42556" y1="76094" x2="36778" y2="74063"/>
                        <a14:foregroundMark x1="36778" y1="74063" x2="31667" y2="77344"/>
                        <a14:foregroundMark x1="31667" y1="77344" x2="28778" y2="85313"/>
                        <a14:foregroundMark x1="28778" y1="85313" x2="32111" y2="92656"/>
                        <a14:foregroundMark x1="32111" y1="92656" x2="37333" y2="89063"/>
                        <a14:foregroundMark x1="37333" y1="89063" x2="42444" y2="76406"/>
                      </a14:backgroundRemoval>
                    </a14:imgEffect>
                  </a14:imgLayer>
                </a14:imgProps>
              </a:ext>
            </a:extLst>
          </a:blip>
          <a:stretch>
            <a:fillRect/>
          </a:stretch>
        </p:blipFill>
        <p:spPr>
          <a:xfrm rot="1300216">
            <a:off x="129837" y="1820453"/>
            <a:ext cx="1246469" cy="886378"/>
          </a:xfrm>
          <a:prstGeom prst="rect">
            <a:avLst/>
          </a:prstGeom>
        </p:spPr>
      </p:pic>
      <p:pic>
        <p:nvPicPr>
          <p:cNvPr id="10" name="Picture 9">
            <a:extLst>
              <a:ext uri="{FF2B5EF4-FFF2-40B4-BE49-F238E27FC236}">
                <a16:creationId xmlns:a16="http://schemas.microsoft.com/office/drawing/2014/main" id="{152F5405-8B79-40FE-1E8C-C62548F490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5412" y1="77617" x2="44368" y2="61353"/>
                        <a14:foregroundMark x1="44368" y1="61353" x2="52610" y2="58615"/>
                        <a14:foregroundMark x1="52610" y1="58615" x2="61951" y2="63768"/>
                        <a14:foregroundMark x1="61951" y1="63768" x2="62518" y2="64401"/>
                        <a14:foregroundMark x1="73653" y1="85749" x2="67995" y2="88728"/>
                        <a14:foregroundMark x1="67995" y1="88728" x2="60989" y2="84541"/>
                        <a14:foregroundMark x1="60989" y1="84541" x2="59680" y2="81827"/>
                        <a14:foregroundMark x1="51890" y1="72161" x2="51511" y2="71820"/>
                        <a14:foregroundMark x1="51511" y1="71820" x2="50169" y2="72541"/>
                        <a14:foregroundMark x1="40551" y1="80612" x2="34203" y2="88245"/>
                        <a14:foregroundMark x1="34203" y1="88245" x2="25275" y2="77456"/>
                        <a14:foregroundMark x1="74501" y1="33903" x2="75275" y2="32528"/>
                        <a14:foregroundMark x1="73895" y1="34980" x2="74213" y2="34415"/>
                        <a14:foregroundMark x1="75275" y1="32528" x2="75549" y2="23671"/>
                        <a14:foregroundMark x1="75549" y1="23671" x2="69368" y2="19646"/>
                        <a14:foregroundMark x1="69368" y1="19646" x2="62225" y2="23188"/>
                        <a14:foregroundMark x1="62225" y1="23188" x2="57005" y2="41546"/>
                        <a14:foregroundMark x1="57005" y1="41546" x2="57830" y2="49919"/>
                        <a14:foregroundMark x1="57830" y1="49919" x2="64148" y2="57327"/>
                        <a14:foregroundMark x1="64148" y1="57327" x2="78846" y2="63446"/>
                        <a14:foregroundMark x1="78846" y1="63446" x2="84064" y2="55954"/>
                        <a14:foregroundMark x1="84341" y1="55556" x2="84341" y2="53348"/>
                        <a14:foregroundMark x1="62088" y1="67311" x2="68132" y2="72303"/>
                        <a14:foregroundMark x1="68132" y1="72303" x2="72940" y2="80515"/>
                        <a14:foregroundMark x1="72940" y1="80515" x2="62088" y2="67311"/>
                        <a14:foregroundMark x1="66621" y1="71337" x2="67445" y2="71337"/>
                        <a14:foregroundMark x1="66758" y1="71337" x2="66758" y2="71014"/>
                        <a14:foregroundMark x1="62912" y1="65217" x2="62088" y2="64895"/>
                        <a14:foregroundMark x1="67720" y1="72947" x2="63462" y2="65056"/>
                        <a14:foregroundMark x1="63462" y1="65056" x2="66484" y2="72947"/>
                        <a14:foregroundMark x1="66484" y1="72947" x2="67720" y2="72786"/>
                        <a14:backgroundMark x1="85440" y1="57810" x2="85302" y2="48792"/>
                        <a14:backgroundMark x1="85302" y1="48792" x2="88049" y2="56844"/>
                        <a14:backgroundMark x1="88049" y1="56844" x2="85302" y2="57810"/>
                        <a14:backgroundMark x1="85714" y1="47021" x2="77885" y2="46699"/>
                        <a14:backgroundMark x1="77885" y1="46699" x2="71154" y2="42995"/>
                        <a14:backgroundMark x1="71154" y1="42995" x2="74176" y2="34944"/>
                        <a14:backgroundMark x1="74176" y1="34944" x2="80357" y2="43317"/>
                        <a14:backgroundMark x1="80357" y1="43317" x2="85852" y2="47343"/>
                        <a14:backgroundMark x1="72115" y1="42834" x2="73764" y2="34944"/>
                        <a14:backgroundMark x1="73764" y1="34944" x2="72115" y2="42834"/>
                        <a14:backgroundMark x1="72115" y1="42834" x2="72115" y2="42834"/>
                        <a14:backgroundMark x1="63461" y1="65057" x2="62912" y2="64090"/>
                        <a14:backgroundMark x1="76374" y1="87762" x2="73332" y2="82414"/>
                        <a14:backgroundMark x1="73705" y1="79976" x2="75275" y2="82287"/>
                        <a14:backgroundMark x1="62912" y1="64090" x2="63361" y2="64751"/>
                        <a14:backgroundMark x1="75275" y1="82287" x2="76648" y2="88245"/>
                        <a14:backgroundMark x1="40659" y1="81320" x2="46291" y2="75523"/>
                        <a14:backgroundMark x1="46291" y1="75523" x2="53571" y2="73913"/>
                        <a14:backgroundMark x1="53571" y1="73913" x2="58516" y2="79549"/>
                        <a14:backgroundMark x1="58516" y1="79549" x2="41346" y2="81965"/>
                        <a14:backgroundMark x1="41346" y1="81965" x2="41346" y2="80676"/>
                        <a14:backgroundMark x1="34341" y1="91465" x2="34478" y2="90338"/>
                        <a14:backgroundMark x1="34341" y1="90499" x2="34341" y2="90499"/>
                      </a14:backgroundRemoval>
                    </a14:imgEffect>
                  </a14:imgLayer>
                </a14:imgProps>
              </a:ext>
            </a:extLst>
          </a:blip>
          <a:stretch>
            <a:fillRect/>
          </a:stretch>
        </p:blipFill>
        <p:spPr>
          <a:xfrm rot="942638">
            <a:off x="1394307" y="2766161"/>
            <a:ext cx="711913" cy="607277"/>
          </a:xfrm>
          <a:prstGeom prst="rect">
            <a:avLst/>
          </a:prstGeom>
        </p:spPr>
      </p:pic>
      <p:pic>
        <p:nvPicPr>
          <p:cNvPr id="12" name="Picture 11">
            <a:extLst>
              <a:ext uri="{FF2B5EF4-FFF2-40B4-BE49-F238E27FC236}">
                <a16:creationId xmlns:a16="http://schemas.microsoft.com/office/drawing/2014/main" id="{B713D75C-AECB-62E3-FE1D-16FEF5DB2C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colorTemperature colorTemp="8800"/>
                    </a14:imgEffect>
                    <a14:imgEffect>
                      <a14:brightnessContrast bright="-20000" contrast="20000"/>
                    </a14:imgEffect>
                  </a14:imgLayer>
                </a14:imgProps>
              </a:ext>
            </a:extLst>
          </a:blip>
          <a:srcRect t="33836" b="36388"/>
          <a:stretch/>
        </p:blipFill>
        <p:spPr>
          <a:xfrm rot="699728">
            <a:off x="8046607" y="5329791"/>
            <a:ext cx="6802934" cy="765237"/>
          </a:xfrm>
          <a:prstGeom prst="rect">
            <a:avLst/>
          </a:prstGeom>
        </p:spPr>
      </p:pic>
      <p:pic>
        <p:nvPicPr>
          <p:cNvPr id="13" name="Picture 12">
            <a:extLst>
              <a:ext uri="{FF2B5EF4-FFF2-40B4-BE49-F238E27FC236}">
                <a16:creationId xmlns:a16="http://schemas.microsoft.com/office/drawing/2014/main" id="{8177616F-1DEA-3C92-6BFD-E604670D4CF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Effect>
                      <a14:colorTemperature colorTemp="8800"/>
                    </a14:imgEffect>
                    <a14:imgEffect>
                      <a14:brightnessContrast bright="-20000" contrast="20000"/>
                    </a14:imgEffect>
                  </a14:imgLayer>
                </a14:imgProps>
              </a:ext>
            </a:extLst>
          </a:blip>
          <a:srcRect t="33836" b="36388"/>
          <a:stretch/>
        </p:blipFill>
        <p:spPr>
          <a:xfrm rot="20087752">
            <a:off x="7819072" y="3633986"/>
            <a:ext cx="6802934" cy="765237"/>
          </a:xfrm>
          <a:prstGeom prst="rect">
            <a:avLst/>
          </a:prstGeom>
        </p:spPr>
      </p:pic>
      <p:pic>
        <p:nvPicPr>
          <p:cNvPr id="16" name="Picture 15">
            <a:extLst>
              <a:ext uri="{FF2B5EF4-FFF2-40B4-BE49-F238E27FC236}">
                <a16:creationId xmlns:a16="http://schemas.microsoft.com/office/drawing/2014/main" id="{CA16B58D-ECD6-C99D-40A0-1311E36EC26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27500" y1="78261" x2="27500" y2="77778"/>
                        <a14:backgroundMark x1="29375" y1="80193" x2="26250" y2="58454"/>
                        <a14:backgroundMark x1="26250" y1="58454" x2="35313" y2="74879"/>
                        <a14:backgroundMark x1="35313" y1="74879" x2="28750" y2="79710"/>
                        <a14:backgroundMark x1="43125" y1="62802" x2="43125" y2="61353"/>
                        <a14:backgroundMark x1="45938" y1="64734" x2="30938" y2="63768"/>
                        <a14:backgroundMark x1="30938" y1="63768" x2="45000" y2="69082"/>
                        <a14:backgroundMark x1="45000" y1="69082" x2="45313" y2="63285"/>
                        <a14:backgroundMark x1="44688" y1="62802" x2="45000" y2="61836"/>
                        <a14:backgroundMark x1="53750" y1="54106" x2="52812" y2="32850"/>
                        <a14:backgroundMark x1="52812" y1="32850" x2="53438" y2="53623"/>
                        <a14:backgroundMark x1="79063" y1="32367" x2="58438" y2="36232"/>
                        <a14:backgroundMark x1="58438" y1="36232" x2="73750" y2="35749"/>
                        <a14:backgroundMark x1="73750" y1="35749" x2="79375" y2="31401"/>
                        <a14:backgroundMark x1="77813" y1="32367" x2="76875" y2="31884"/>
                        <a14:backgroundMark x1="80313" y1="31884" x2="80313" y2="30918"/>
                        <a14:backgroundMark x1="79063" y1="33816" x2="79375" y2="33333"/>
                        <a14:backgroundMark x1="78125" y1="28986" x2="77500" y2="28986"/>
                        <a14:backgroundMark x1="76563" y1="33333" x2="78125" y2="31401"/>
                        <a14:backgroundMark x1="77813" y1="34783" x2="77188" y2="34783"/>
                        <a14:backgroundMark x1="78750" y1="31401" x2="78125" y2="30435"/>
                        <a14:backgroundMark x1="78125" y1="29952" x2="78125" y2="27053"/>
                        <a14:backgroundMark x1="77500" y1="28986" x2="77500" y2="29469"/>
                        <a14:backgroundMark x1="79688" y1="31401" x2="80625" y2="31884"/>
                      </a14:backgroundRemoval>
                    </a14:imgEffect>
                    <a14:imgEffect>
                      <a14:sharpenSoften amount="50000"/>
                    </a14:imgEffect>
                    <a14:imgEffect>
                      <a14:colorTemperature colorTemp="5900"/>
                    </a14:imgEffect>
                    <a14:imgEffect>
                      <a14:saturation sat="200000"/>
                    </a14:imgEffect>
                    <a14:imgEffect>
                      <a14:brightnessContrast bright="-20000"/>
                    </a14:imgEffect>
                  </a14:imgLayer>
                </a14:imgProps>
              </a:ext>
            </a:extLst>
          </a:blip>
          <a:srcRect l="70669" t="7672" r="8613" b="63699"/>
          <a:stretch/>
        </p:blipFill>
        <p:spPr>
          <a:xfrm rot="11979194">
            <a:off x="8173644" y="4647466"/>
            <a:ext cx="1107067" cy="989567"/>
          </a:xfrm>
          <a:prstGeom prst="rect">
            <a:avLst/>
          </a:prstGeom>
        </p:spPr>
      </p:pic>
      <p:pic>
        <p:nvPicPr>
          <p:cNvPr id="9" name="Picture 8">
            <a:extLst>
              <a:ext uri="{FF2B5EF4-FFF2-40B4-BE49-F238E27FC236}">
                <a16:creationId xmlns:a16="http://schemas.microsoft.com/office/drawing/2014/main" id="{7FB89A72-D3C0-8366-7558-32DBC68EF4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656" l="10000" r="90000">
                        <a14:foregroundMark x1="70778" y1="24844" x2="67556" y2="18125"/>
                        <a14:foregroundMark x1="67556" y1="18125" x2="61889" y2="14063"/>
                        <a14:foregroundMark x1="61889" y1="14063" x2="55889" y2="17656"/>
                        <a14:foregroundMark x1="55889" y1="17656" x2="59111" y2="25313"/>
                        <a14:foregroundMark x1="59111" y1="25313" x2="65889" y2="25469"/>
                        <a14:foregroundMark x1="65889" y1="25469" x2="70444" y2="25156"/>
                        <a14:foregroundMark x1="42556" y1="76094" x2="36778" y2="74063"/>
                        <a14:foregroundMark x1="36778" y1="74063" x2="31667" y2="77344"/>
                        <a14:foregroundMark x1="31667" y1="77344" x2="28778" y2="85313"/>
                        <a14:foregroundMark x1="28778" y1="85313" x2="32111" y2="92656"/>
                        <a14:foregroundMark x1="32111" y1="92656" x2="37333" y2="89063"/>
                        <a14:foregroundMark x1="37333" y1="89063" x2="42444" y2="76406"/>
                      </a14:backgroundRemoval>
                    </a14:imgEffect>
                  </a14:imgLayer>
                </a14:imgProps>
              </a:ext>
            </a:extLst>
          </a:blip>
          <a:stretch>
            <a:fillRect/>
          </a:stretch>
        </p:blipFill>
        <p:spPr>
          <a:xfrm rot="20299784" flipH="1">
            <a:off x="2329749" y="1852063"/>
            <a:ext cx="1398711" cy="994639"/>
          </a:xfrm>
          <a:prstGeom prst="rect">
            <a:avLst/>
          </a:prstGeom>
        </p:spPr>
      </p:pic>
    </p:spTree>
    <p:extLst>
      <p:ext uri="{BB962C8B-B14F-4D97-AF65-F5344CB8AC3E}">
        <p14:creationId xmlns:p14="http://schemas.microsoft.com/office/powerpoint/2010/main" val="723862362"/>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942E9-AD3D-FB9E-211C-C017ECDBF022}"/>
              </a:ext>
            </a:extLst>
          </p:cNvPr>
          <p:cNvPicPr>
            <a:picLocks noChangeAspect="1"/>
          </p:cNvPicPr>
          <p:nvPr/>
        </p:nvPicPr>
        <p:blipFill rotWithShape="1">
          <a:blip r:embed="rId2"/>
          <a:srcRect l="34954" t="15742" r="39375" b="28116"/>
          <a:stretch/>
        </p:blipFill>
        <p:spPr>
          <a:xfrm rot="20546416">
            <a:off x="384818" y="119777"/>
            <a:ext cx="6553200" cy="8061432"/>
          </a:xfrm>
          <a:prstGeom prst="rect">
            <a:avLst/>
          </a:prstGeom>
        </p:spPr>
      </p:pic>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154066">
            <a:off x="6014935" y="298896"/>
            <a:ext cx="5858691" cy="6260206"/>
          </a:xfrm>
          <a:solidFill>
            <a:srgbClr val="FFFF99"/>
          </a:solidFill>
        </p:spPr>
        <p:txBody>
          <a:bodyPr lIns="180000" tIns="108000" rIns="180000" bIns="108000" anchor="ctr">
            <a:normAutofit fontScale="92500" lnSpcReduction="20000"/>
          </a:bodyPr>
          <a:lstStyle/>
          <a:p>
            <a:pPr marL="0" indent="0" algn="just">
              <a:buNone/>
            </a:pPr>
            <a:r>
              <a:rPr lang="en-GB" sz="1800" b="0" i="0" dirty="0">
                <a:effectLst/>
                <a:latin typeface="Amasis MT Pro" panose="02040504050005020304" pitchFamily="18" charset="0"/>
              </a:rPr>
              <a:t>The Chronically Sick and Disabled Persons Act 1970 received royal assent on 9 May 1970. The Act required local authorities to provide welfare services to disabled people who fell within section 29 of the National Assistance Act 1948 (those who were blind, deaf, people with learning disabilities or mental illness and disabled people).</a:t>
            </a:r>
          </a:p>
          <a:p>
            <a:pPr marL="355600" indent="-355600" algn="just">
              <a:buFont typeface="Wingdings" panose="05000000000000000000" pitchFamily="2" charset="2"/>
              <a:buChar char="v"/>
            </a:pPr>
            <a:r>
              <a:rPr lang="en-GB" sz="1800" b="0" i="0" dirty="0">
                <a:effectLst/>
                <a:latin typeface="Amasis MT Pro" panose="02040504050005020304" pitchFamily="18" charset="0"/>
              </a:rPr>
              <a:t>The 1948 act had already given local authorities powers to provide services. However, the 1970 act compelled local authorities to provide a range of services including:</a:t>
            </a:r>
          </a:p>
          <a:p>
            <a:pPr marL="355600" indent="-355600" algn="just">
              <a:buFont typeface="Wingdings" panose="05000000000000000000" pitchFamily="2" charset="2"/>
              <a:buChar char="v"/>
            </a:pPr>
            <a:r>
              <a:rPr lang="en-GB" sz="1800" b="0" i="0" dirty="0">
                <a:effectLst/>
                <a:latin typeface="Amasis MT Pro" panose="02040504050005020304" pitchFamily="18" charset="0"/>
              </a:rPr>
              <a:t>practical assistance</a:t>
            </a:r>
          </a:p>
          <a:p>
            <a:pPr marL="355600" indent="-355600" algn="just">
              <a:buFont typeface="Wingdings" panose="05000000000000000000" pitchFamily="2" charset="2"/>
              <a:buChar char="v"/>
            </a:pPr>
            <a:r>
              <a:rPr lang="en-GB" sz="1800" b="0" i="0" dirty="0">
                <a:effectLst/>
                <a:latin typeface="Amasis MT Pro" panose="02040504050005020304" pitchFamily="18" charset="0"/>
              </a:rPr>
              <a:t>home adaptations</a:t>
            </a:r>
          </a:p>
          <a:p>
            <a:pPr marL="355600" indent="-355600" algn="just">
              <a:buFont typeface="Wingdings" panose="05000000000000000000" pitchFamily="2" charset="2"/>
              <a:buChar char="v"/>
            </a:pPr>
            <a:r>
              <a:rPr lang="en-GB" sz="1800" b="0" i="0" dirty="0">
                <a:effectLst/>
                <a:latin typeface="Amasis MT Pro" panose="02040504050005020304" pitchFamily="18" charset="0"/>
              </a:rPr>
              <a:t>provision of or help with procuring access to recreational activities – such as outings, TV services or educational services, and the provision of meals at home.</a:t>
            </a:r>
          </a:p>
          <a:p>
            <a:pPr marL="355600" indent="-355600" algn="just">
              <a:buFont typeface="Wingdings" panose="05000000000000000000" pitchFamily="2" charset="2"/>
              <a:buChar char="v"/>
            </a:pPr>
            <a:r>
              <a:rPr lang="en-GB" sz="1800" b="0" i="0" dirty="0">
                <a:effectLst/>
                <a:latin typeface="Amasis MT Pro" panose="02040504050005020304" pitchFamily="18" charset="0"/>
              </a:rPr>
              <a:t>Although the act encouraged expanded community based services, it did not adequately fund such services.</a:t>
            </a:r>
          </a:p>
          <a:p>
            <a:pPr marL="355600" indent="-355600" algn="just">
              <a:buFont typeface="Wingdings" panose="05000000000000000000" pitchFamily="2" charset="2"/>
              <a:buChar char="v"/>
            </a:pPr>
            <a:r>
              <a:rPr lang="en-GB" sz="1800" b="0" i="0" dirty="0">
                <a:effectLst/>
                <a:latin typeface="Amasis MT Pro" panose="02040504050005020304" pitchFamily="18" charset="0"/>
              </a:rPr>
              <a:t>The act also placed a duty on local authorities to find out how many people in their areas required services and assistance. Furthermore, the act required local authorities to:</a:t>
            </a:r>
          </a:p>
          <a:p>
            <a:pPr marL="355600" indent="-355600" algn="just">
              <a:buFont typeface="Wingdings" panose="05000000000000000000" pitchFamily="2" charset="2"/>
              <a:buChar char="v"/>
            </a:pPr>
            <a:r>
              <a:rPr lang="en-GB" sz="1800" b="0" i="0" dirty="0">
                <a:effectLst/>
                <a:latin typeface="Amasis MT Pro" panose="02040504050005020304" pitchFamily="18" charset="0"/>
              </a:rPr>
              <a:t>publish information on the services available</a:t>
            </a:r>
          </a:p>
          <a:p>
            <a:pPr marL="355600" indent="-355600" algn="just">
              <a:buFont typeface="Wingdings" panose="05000000000000000000" pitchFamily="2" charset="2"/>
              <a:buChar char="v"/>
            </a:pPr>
            <a:r>
              <a:rPr lang="en-GB" sz="1800" b="0" i="0" dirty="0">
                <a:effectLst/>
                <a:latin typeface="Amasis MT Pro" panose="02040504050005020304" pitchFamily="18" charset="0"/>
              </a:rPr>
              <a:t>inform those who were in receipt of services about the services most suited to their needs.</a:t>
            </a:r>
          </a:p>
        </p:txBody>
      </p:sp>
      <p:pic>
        <p:nvPicPr>
          <p:cNvPr id="6" name="Picture 5">
            <a:extLst>
              <a:ext uri="{FF2B5EF4-FFF2-40B4-BE49-F238E27FC236}">
                <a16:creationId xmlns:a16="http://schemas.microsoft.com/office/drawing/2014/main" id="{11E886E5-AF14-9691-BF1B-E91E97A4856C}"/>
              </a:ext>
            </a:extLst>
          </p:cNvPr>
          <p:cNvPicPr>
            <a:picLocks noChangeAspect="1"/>
          </p:cNvPicPr>
          <p:nvPr/>
        </p:nvPicPr>
        <p:blipFill>
          <a:blip r:embed="rId3"/>
          <a:stretch>
            <a:fillRect/>
          </a:stretch>
        </p:blipFill>
        <p:spPr>
          <a:xfrm flipH="1">
            <a:off x="5801668" y="0"/>
            <a:ext cx="588664" cy="539445"/>
          </a:xfrm>
          <a:prstGeom prst="rect">
            <a:avLst/>
          </a:prstGeom>
        </p:spPr>
      </p:pic>
      <p:pic>
        <p:nvPicPr>
          <p:cNvPr id="7" name="Picture 6">
            <a:extLst>
              <a:ext uri="{FF2B5EF4-FFF2-40B4-BE49-F238E27FC236}">
                <a16:creationId xmlns:a16="http://schemas.microsoft.com/office/drawing/2014/main" id="{087ABDF9-35B1-5F5C-F725-F4C086A5F8E1}"/>
              </a:ext>
            </a:extLst>
          </p:cNvPr>
          <p:cNvPicPr>
            <a:picLocks noChangeAspect="1"/>
          </p:cNvPicPr>
          <p:nvPr/>
        </p:nvPicPr>
        <p:blipFill>
          <a:blip r:embed="rId3"/>
          <a:stretch>
            <a:fillRect/>
          </a:stretch>
        </p:blipFill>
        <p:spPr>
          <a:xfrm>
            <a:off x="11498229" y="6147752"/>
            <a:ext cx="588664" cy="539445"/>
          </a:xfrm>
          <a:prstGeom prst="rect">
            <a:avLst/>
          </a:prstGeom>
        </p:spPr>
      </p:pic>
      <p:pic>
        <p:nvPicPr>
          <p:cNvPr id="2" name="Picture 1">
            <a:extLst>
              <a:ext uri="{FF2B5EF4-FFF2-40B4-BE49-F238E27FC236}">
                <a16:creationId xmlns:a16="http://schemas.microsoft.com/office/drawing/2014/main" id="{EB1D26FC-7EE7-FA03-135F-B7545917E2E7}"/>
              </a:ext>
            </a:extLst>
          </p:cNvPr>
          <p:cNvPicPr>
            <a:picLocks noChangeAspect="1"/>
          </p:cNvPicPr>
          <p:nvPr/>
        </p:nvPicPr>
        <p:blipFill>
          <a:blip r:embed="rId3"/>
          <a:stretch>
            <a:fillRect/>
          </a:stretch>
        </p:blipFill>
        <p:spPr>
          <a:xfrm flipH="1">
            <a:off x="0" y="731174"/>
            <a:ext cx="588664" cy="539445"/>
          </a:xfrm>
          <a:prstGeom prst="rect">
            <a:avLst/>
          </a:prstGeom>
        </p:spPr>
      </p:pic>
      <p:pic>
        <p:nvPicPr>
          <p:cNvPr id="4" name="Picture 3">
            <a:extLst>
              <a:ext uri="{FF2B5EF4-FFF2-40B4-BE49-F238E27FC236}">
                <a16:creationId xmlns:a16="http://schemas.microsoft.com/office/drawing/2014/main" id="{6E2B5D06-9D15-C56A-E518-DF484E6E6818}"/>
              </a:ext>
            </a:extLst>
          </p:cNvPr>
          <p:cNvPicPr>
            <a:picLocks noChangeAspect="1"/>
          </p:cNvPicPr>
          <p:nvPr/>
        </p:nvPicPr>
        <p:blipFill>
          <a:blip r:embed="rId3"/>
          <a:stretch>
            <a:fillRect/>
          </a:stretch>
        </p:blipFill>
        <p:spPr>
          <a:xfrm>
            <a:off x="7488717" y="6318553"/>
            <a:ext cx="588664" cy="539445"/>
          </a:xfrm>
          <a:prstGeom prst="rect">
            <a:avLst/>
          </a:prstGeom>
        </p:spPr>
      </p:pic>
    </p:spTree>
    <p:extLst>
      <p:ext uri="{BB962C8B-B14F-4D97-AF65-F5344CB8AC3E}">
        <p14:creationId xmlns:p14="http://schemas.microsoft.com/office/powerpoint/2010/main" val="209653832"/>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8CE388-5610-A44D-0A61-084E069EB733}"/>
              </a:ext>
            </a:extLst>
          </p:cNvPr>
          <p:cNvPicPr>
            <a:picLocks noChangeAspect="1"/>
          </p:cNvPicPr>
          <p:nvPr/>
        </p:nvPicPr>
        <p:blipFill>
          <a:blip r:embed="rId2">
            <a:extLst>
              <a:ext uri="{BEBA8EAE-BF5A-486C-A8C5-ECC9F3942E4B}">
                <a14:imgProps xmlns:a14="http://schemas.microsoft.com/office/drawing/2010/main">
                  <a14:imgLayer r:embed="rId3">
                    <a14:imgEffect>
                      <a14:artisticMosiaicBubbles/>
                    </a14:imgEffect>
                    <a14:imgEffect>
                      <a14:sharpenSoften amount="50000"/>
                    </a14:imgEffect>
                    <a14:imgEffect>
                      <a14:brightnessContrast bright="-20000" contrast="40000"/>
                    </a14:imgEffect>
                  </a14:imgLayer>
                </a14:imgProps>
              </a:ext>
            </a:extLst>
          </a:blip>
          <a:stretch>
            <a:fillRect/>
          </a:stretch>
        </p:blipFill>
        <p:spPr>
          <a:xfrm rot="21090622">
            <a:off x="999090" y="189748"/>
            <a:ext cx="4770884" cy="4770884"/>
          </a:xfrm>
          <a:prstGeom prst="rect">
            <a:avLst/>
          </a:prstGeom>
        </p:spPr>
      </p:pic>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709272">
            <a:off x="5099503" y="395979"/>
            <a:ext cx="5872326" cy="6529565"/>
          </a:xfrm>
          <a:solidFill>
            <a:srgbClr val="FFFF99"/>
          </a:solidFill>
          <a:effectLst>
            <a:outerShdw blurRad="50800" dist="38100" dir="2700000" algn="tl" rotWithShape="0">
              <a:prstClr val="black">
                <a:alpha val="40000"/>
              </a:prstClr>
            </a:outerShdw>
          </a:effectLst>
        </p:spPr>
        <p:txBody>
          <a:bodyPr lIns="180000" tIns="108000" rIns="180000" bIns="72000" anchor="t">
            <a:normAutofit/>
          </a:bodyPr>
          <a:lstStyle/>
          <a:p>
            <a:pPr marL="0" indent="0" algn="l">
              <a:buNone/>
            </a:pPr>
            <a:r>
              <a:rPr lang="en-GB" sz="1800" b="1" i="0" cap="all" dirty="0">
                <a:solidFill>
                  <a:srgbClr val="1A1C96"/>
                </a:solidFill>
                <a:effectLst/>
                <a:latin typeface="Amasis MT Pro" panose="02040504050005020304" pitchFamily="18" charset="0"/>
              </a:rPr>
              <a:t>National Disability Strategy: ‘once in a generation plan’ has been seen before</a:t>
            </a:r>
          </a:p>
          <a:p>
            <a:pPr marL="0" indent="0" algn="l">
              <a:buNone/>
            </a:pPr>
            <a:r>
              <a:rPr lang="en-GB" sz="1400" b="0" i="1" dirty="0">
                <a:solidFill>
                  <a:srgbClr val="111111"/>
                </a:solidFill>
                <a:effectLst/>
                <a:latin typeface="Amasis MT Pro" panose="02040504050005020304" pitchFamily="18" charset="0"/>
              </a:rPr>
              <a:t>Abigail Victoria Pearson</a:t>
            </a:r>
            <a:endParaRPr lang="en-GB" sz="1400" dirty="0">
              <a:solidFill>
                <a:srgbClr val="111111"/>
              </a:solidFill>
              <a:latin typeface="Amasis MT Pro" panose="02040504050005020304" pitchFamily="18" charset="0"/>
            </a:endParaRPr>
          </a:p>
          <a:p>
            <a:pPr marL="0" indent="0" algn="l">
              <a:buNone/>
            </a:pPr>
            <a:br>
              <a:rPr lang="en-GB" sz="1000" dirty="0">
                <a:latin typeface="Amasis MT Pro" panose="02040504050005020304" pitchFamily="18" charset="0"/>
              </a:rPr>
            </a:br>
            <a:r>
              <a:rPr lang="en-GB" sz="1600" b="0" i="0" dirty="0">
                <a:solidFill>
                  <a:srgbClr val="000000"/>
                </a:solidFill>
                <a:effectLst/>
                <a:latin typeface="Libre Baskerville" panose="020B0604020202020204" pitchFamily="2" charset="0"/>
              </a:rPr>
              <a:t>The UK government’s </a:t>
            </a:r>
            <a:r>
              <a:rPr lang="en-GB" sz="1600" b="0" i="0" u="sng" dirty="0">
                <a:solidFill>
                  <a:srgbClr val="4B4B4E"/>
                </a:solidFill>
                <a:effectLst/>
                <a:latin typeface="Libre Baskerville" panose="020B0604020202020204" pitchFamily="2" charset="0"/>
                <a:hlinkClick r:id="rId4"/>
              </a:rPr>
              <a:t>National Disability Strategy</a:t>
            </a:r>
            <a:r>
              <a:rPr lang="en-GB" sz="1600" b="0" i="0" dirty="0">
                <a:solidFill>
                  <a:srgbClr val="000000"/>
                </a:solidFill>
                <a:effectLst/>
                <a:latin typeface="Libre Baskerville" panose="020B0604020202020204" pitchFamily="2" charset="0"/>
              </a:rPr>
              <a:t> and £1.6 billion in funding was </a:t>
            </a:r>
            <a:r>
              <a:rPr lang="en-GB" sz="1600" b="0" i="0" u="sng" dirty="0">
                <a:solidFill>
                  <a:srgbClr val="4B4B4E"/>
                </a:solidFill>
                <a:effectLst/>
                <a:latin typeface="Libre Baskerville" panose="020B0604020202020204" pitchFamily="2" charset="0"/>
                <a:hlinkClick r:id="rId5"/>
              </a:rPr>
              <a:t>announced recently</a:t>
            </a:r>
            <a:r>
              <a:rPr lang="en-GB" sz="1600" b="0" i="0" dirty="0">
                <a:solidFill>
                  <a:srgbClr val="000000"/>
                </a:solidFill>
                <a:effectLst/>
                <a:latin typeface="Libre Baskerville" panose="020B0604020202020204" pitchFamily="2" charset="0"/>
              </a:rPr>
              <a:t> with great fanfare.</a:t>
            </a:r>
          </a:p>
          <a:p>
            <a:pPr marL="0" indent="0" algn="just" fontAlgn="base">
              <a:buNone/>
            </a:pPr>
            <a:r>
              <a:rPr lang="en-GB" sz="1600" b="0" i="0" dirty="0">
                <a:solidFill>
                  <a:srgbClr val="000000"/>
                </a:solidFill>
                <a:effectLst/>
                <a:latin typeface="Libre Baskerville" panose="020B0604020202020204" pitchFamily="2" charset="0"/>
              </a:rPr>
              <a:t>Politicians hailed it as a landmark initiative, but on closer inspection, the document is not quite as innovative as advertised – many of the elements contained in it were first considered decades ago, and are long overdue.</a:t>
            </a:r>
          </a:p>
          <a:p>
            <a:pPr marL="0" indent="0" algn="just" fontAlgn="base">
              <a:buNone/>
            </a:pPr>
            <a:r>
              <a:rPr lang="en-GB" sz="1600" b="0" i="0" dirty="0">
                <a:solidFill>
                  <a:srgbClr val="000000"/>
                </a:solidFill>
                <a:effectLst/>
                <a:latin typeface="Libre Baskerville" panose="020B0604020202020204" pitchFamily="2" charset="0"/>
              </a:rPr>
              <a:t>Boris Johnson </a:t>
            </a:r>
            <a:r>
              <a:rPr lang="en-GB" sz="1600" b="0" i="0" u="sng" dirty="0">
                <a:solidFill>
                  <a:srgbClr val="4B4B4E"/>
                </a:solidFill>
                <a:effectLst/>
                <a:latin typeface="Libre Baskerville" panose="020B0604020202020204" pitchFamily="2" charset="0"/>
                <a:hlinkClick r:id="rId6"/>
              </a:rPr>
              <a:t>described the plan</a:t>
            </a:r>
            <a:r>
              <a:rPr lang="en-GB" sz="1600" b="0" i="0" dirty="0">
                <a:solidFill>
                  <a:srgbClr val="000000"/>
                </a:solidFill>
                <a:effectLst/>
                <a:latin typeface="Libre Baskerville" panose="020B0604020202020204" pitchFamily="2" charset="0"/>
              </a:rPr>
              <a:t> as the greatest government development in disability equality policy since the passage of the </a:t>
            </a:r>
            <a:r>
              <a:rPr lang="en-GB" sz="1600" b="0" i="0" u="sng" dirty="0">
                <a:solidFill>
                  <a:srgbClr val="4B4B4E"/>
                </a:solidFill>
                <a:effectLst/>
                <a:latin typeface="Libre Baskerville" panose="020B0604020202020204" pitchFamily="2" charset="0"/>
                <a:hlinkClick r:id="rId7"/>
              </a:rPr>
              <a:t>Disability Discrimination Act,</a:t>
            </a:r>
            <a:r>
              <a:rPr lang="en-GB" sz="1600" b="0" i="0" dirty="0">
                <a:solidFill>
                  <a:srgbClr val="000000"/>
                </a:solidFill>
                <a:effectLst/>
                <a:latin typeface="Libre Baskerville" panose="020B0604020202020204" pitchFamily="2" charset="0"/>
              </a:rPr>
              <a:t> by John Major (although I’m sure the disabled activists </a:t>
            </a:r>
            <a:r>
              <a:rPr lang="en-GB" sz="1600" b="0" i="0" u="sng" dirty="0">
                <a:solidFill>
                  <a:srgbClr val="4B4B4E"/>
                </a:solidFill>
                <a:effectLst/>
                <a:latin typeface="Libre Baskerville" panose="020B0604020202020204" pitchFamily="2" charset="0"/>
                <a:hlinkClick r:id="rId8"/>
              </a:rPr>
              <a:t>who campaigned and protested</a:t>
            </a:r>
            <a:r>
              <a:rPr lang="en-GB" sz="1600" b="0" i="0" dirty="0">
                <a:solidFill>
                  <a:srgbClr val="000000"/>
                </a:solidFill>
                <a:effectLst/>
                <a:latin typeface="Libre Baskerville" panose="020B0604020202020204" pitchFamily="2" charset="0"/>
              </a:rPr>
              <a:t> for the act would remember its history differently).</a:t>
            </a:r>
          </a:p>
          <a:p>
            <a:pPr marL="0" indent="0" algn="just" fontAlgn="base">
              <a:buNone/>
            </a:pPr>
            <a:r>
              <a:rPr lang="en-GB" sz="1600" b="0" i="0" dirty="0">
                <a:solidFill>
                  <a:srgbClr val="000000"/>
                </a:solidFill>
                <a:effectLst/>
                <a:latin typeface="Libre Baskerville" panose="020B0604020202020204" pitchFamily="2" charset="0"/>
              </a:rPr>
              <a:t>The plan is wide ranging, with focuses on access in work, education, healthcare, housing, transport, recreation and leisure and access to goods and services. It outlines steps the government needs to take to remove physical, administrative and attitudinal barriers to access.</a:t>
            </a:r>
          </a:p>
        </p:txBody>
      </p:sp>
      <p:pic>
        <p:nvPicPr>
          <p:cNvPr id="7" name="Picture 6">
            <a:extLst>
              <a:ext uri="{FF2B5EF4-FFF2-40B4-BE49-F238E27FC236}">
                <a16:creationId xmlns:a16="http://schemas.microsoft.com/office/drawing/2014/main" id="{7BC4AC07-0DD7-67A6-42D6-F09A628EE2DF}"/>
              </a:ext>
            </a:extLst>
          </p:cNvPr>
          <p:cNvPicPr>
            <a:picLocks noChangeAspect="1"/>
          </p:cNvPicPr>
          <p:nvPr/>
        </p:nvPicPr>
        <p:blipFill rotWithShape="1">
          <a:blip r:embed="rId9"/>
          <a:srcRect l="4272" t="16111" r="61770" b="71111"/>
          <a:stretch/>
        </p:blipFill>
        <p:spPr>
          <a:xfrm rot="1116228">
            <a:off x="31612" y="4404007"/>
            <a:ext cx="4140200" cy="876300"/>
          </a:xfrm>
          <a:prstGeom prst="rect">
            <a:avLst/>
          </a:prstGeom>
        </p:spPr>
      </p:pic>
      <p:pic>
        <p:nvPicPr>
          <p:cNvPr id="4" name="Picture 3">
            <a:extLst>
              <a:ext uri="{FF2B5EF4-FFF2-40B4-BE49-F238E27FC236}">
                <a16:creationId xmlns:a16="http://schemas.microsoft.com/office/drawing/2014/main" id="{7ACC5DCE-2FFB-ABE2-656B-49D18A56FC12}"/>
              </a:ext>
            </a:extLst>
          </p:cNvPr>
          <p:cNvPicPr>
            <a:picLocks noChangeAspect="1"/>
          </p:cNvPicPr>
          <p:nvPr/>
        </p:nvPicPr>
        <p:blipFill>
          <a:blip r:embed="rId10"/>
          <a:stretch>
            <a:fillRect/>
          </a:stretch>
        </p:blipFill>
        <p:spPr>
          <a:xfrm flipH="1">
            <a:off x="378732" y="281478"/>
            <a:ext cx="588664" cy="539445"/>
          </a:xfrm>
          <a:prstGeom prst="rect">
            <a:avLst/>
          </a:prstGeom>
        </p:spPr>
      </p:pic>
      <p:pic>
        <p:nvPicPr>
          <p:cNvPr id="5" name="Picture 4">
            <a:extLst>
              <a:ext uri="{FF2B5EF4-FFF2-40B4-BE49-F238E27FC236}">
                <a16:creationId xmlns:a16="http://schemas.microsoft.com/office/drawing/2014/main" id="{8BA008CE-726D-49F1-6965-4265C6A59805}"/>
              </a:ext>
            </a:extLst>
          </p:cNvPr>
          <p:cNvPicPr>
            <a:picLocks noChangeAspect="1"/>
          </p:cNvPicPr>
          <p:nvPr/>
        </p:nvPicPr>
        <p:blipFill>
          <a:blip r:embed="rId10"/>
          <a:stretch>
            <a:fillRect/>
          </a:stretch>
        </p:blipFill>
        <p:spPr>
          <a:xfrm flipH="1">
            <a:off x="-143258" y="3496770"/>
            <a:ext cx="588664" cy="539445"/>
          </a:xfrm>
          <a:prstGeom prst="rect">
            <a:avLst/>
          </a:prstGeom>
        </p:spPr>
      </p:pic>
      <p:pic>
        <p:nvPicPr>
          <p:cNvPr id="6" name="Picture 5">
            <a:extLst>
              <a:ext uri="{FF2B5EF4-FFF2-40B4-BE49-F238E27FC236}">
                <a16:creationId xmlns:a16="http://schemas.microsoft.com/office/drawing/2014/main" id="{86AD1314-B631-BF59-D635-E7343AEB9E26}"/>
              </a:ext>
            </a:extLst>
          </p:cNvPr>
          <p:cNvPicPr>
            <a:picLocks noChangeAspect="1"/>
          </p:cNvPicPr>
          <p:nvPr/>
        </p:nvPicPr>
        <p:blipFill>
          <a:blip r:embed="rId10"/>
          <a:stretch>
            <a:fillRect/>
          </a:stretch>
        </p:blipFill>
        <p:spPr>
          <a:xfrm>
            <a:off x="11224604" y="820923"/>
            <a:ext cx="588664" cy="539445"/>
          </a:xfrm>
          <a:prstGeom prst="rect">
            <a:avLst/>
          </a:prstGeom>
        </p:spPr>
      </p:pic>
      <p:pic>
        <p:nvPicPr>
          <p:cNvPr id="8" name="Picture 7">
            <a:extLst>
              <a:ext uri="{FF2B5EF4-FFF2-40B4-BE49-F238E27FC236}">
                <a16:creationId xmlns:a16="http://schemas.microsoft.com/office/drawing/2014/main" id="{2D47DA66-A9FA-1FF7-7BCD-6A556A7B8855}"/>
              </a:ext>
            </a:extLst>
          </p:cNvPr>
          <p:cNvPicPr>
            <a:picLocks noChangeAspect="1"/>
          </p:cNvPicPr>
          <p:nvPr/>
        </p:nvPicPr>
        <p:blipFill>
          <a:blip r:embed="rId10"/>
          <a:stretch>
            <a:fillRect/>
          </a:stretch>
        </p:blipFill>
        <p:spPr>
          <a:xfrm flipH="1" flipV="1">
            <a:off x="4198624" y="6054243"/>
            <a:ext cx="588664" cy="539445"/>
          </a:xfrm>
          <a:prstGeom prst="rect">
            <a:avLst/>
          </a:prstGeom>
        </p:spPr>
      </p:pic>
    </p:spTree>
    <p:extLst>
      <p:ext uri="{BB962C8B-B14F-4D97-AF65-F5344CB8AC3E}">
        <p14:creationId xmlns:p14="http://schemas.microsoft.com/office/powerpoint/2010/main" val="3578720087"/>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215850">
            <a:off x="5512861" y="225251"/>
            <a:ext cx="5991563" cy="6064867"/>
          </a:xfrm>
          <a:solidFill>
            <a:srgbClr val="FFFF99"/>
          </a:solidFill>
        </p:spPr>
        <p:txBody>
          <a:bodyPr lIns="108000" tIns="108000" rIns="216000" bIns="108000" anchor="ctr">
            <a:normAutofit lnSpcReduction="10000"/>
          </a:bodyPr>
          <a:lstStyle/>
          <a:p>
            <a:pPr marL="85725" indent="0" algn="just" rtl="0">
              <a:buNone/>
            </a:pPr>
            <a:r>
              <a:rPr lang="en-GB" sz="1400" b="1" dirty="0">
                <a:effectLst/>
                <a:latin typeface="Amasis MT Pro" panose="02040504050005020304" pitchFamily="18" charset="0"/>
              </a:rPr>
              <a:t>The Government’s proposal to Cancel the Levy</a:t>
            </a:r>
          </a:p>
          <a:p>
            <a:pPr marL="185738" indent="0" algn="just" rtl="0">
              <a:buNone/>
            </a:pPr>
            <a:r>
              <a:rPr lang="en-GB" sz="1400" dirty="0">
                <a:effectLst/>
                <a:latin typeface="Amasis MT Pro" panose="02040504050005020304" pitchFamily="18" charset="0"/>
              </a:rPr>
              <a:t>On 22 September 2022 the Chancellor Kwasi Kwarteng announced that the 1.25% rise in NICs rates for employees, employers and the self-employed would be reversed from 6 November 2022. In addition the Health and Social Care Levy would be cancelled.</a:t>
            </a:r>
          </a:p>
          <a:p>
            <a:pPr marL="271463" indent="0" algn="just" rtl="0">
              <a:buNone/>
            </a:pPr>
            <a:r>
              <a:rPr lang="en-GB" sz="1400" dirty="0">
                <a:effectLst/>
                <a:latin typeface="Amasis MT Pro" panose="02040504050005020304" pitchFamily="18" charset="0"/>
              </a:rPr>
              <a:t>The Health and Social Care Levy (Repeal) Bill 2022-23 was introduced the same day.</a:t>
            </a:r>
          </a:p>
          <a:p>
            <a:pPr marL="358775" indent="0" algn="just" rtl="0">
              <a:buNone/>
            </a:pPr>
            <a:r>
              <a:rPr lang="en-GB" sz="1400" dirty="0">
                <a:effectLst/>
                <a:latin typeface="Amasis MT Pro" panose="02040504050005020304" pitchFamily="18" charset="0"/>
              </a:rPr>
              <a:t>In their Business Statement on this day the Leader of the House announced that the Bill would be ‘fast-tracked’, with all of its stages in the House of Commons taken on 11 October.</a:t>
            </a:r>
          </a:p>
          <a:p>
            <a:pPr marL="444500" indent="0" algn="just" rtl="0">
              <a:buNone/>
            </a:pPr>
            <a:r>
              <a:rPr lang="en-GB" sz="1400" dirty="0">
                <a:effectLst/>
                <a:latin typeface="Amasis MT Pro" panose="02040504050005020304" pitchFamily="18" charset="0"/>
              </a:rPr>
              <a:t>Subsequently, on 11 October the House approved a motion for all of the Bill’s stages in the Commons to be taken that day, and the Bill was agreed, unamended.</a:t>
            </a:r>
          </a:p>
          <a:p>
            <a:pPr marL="542925" indent="0" algn="just" rtl="0">
              <a:buNone/>
            </a:pPr>
            <a:r>
              <a:rPr lang="en-GB" sz="1400" dirty="0">
                <a:effectLst/>
                <a:latin typeface="Amasis MT Pro" panose="02040504050005020304" pitchFamily="18" charset="0"/>
              </a:rPr>
              <a:t>The </a:t>
            </a:r>
            <a:r>
              <a:rPr lang="en-GB" sz="1400" u="sng" dirty="0">
                <a:effectLst/>
                <a:latin typeface="Amasis MT Pro" panose="02040504050005020304" pitchFamily="18" charset="0"/>
              </a:rPr>
              <a:t>Health and Social Care Levy (Repeal) Act 2022</a:t>
            </a:r>
            <a:r>
              <a:rPr lang="en-GB" sz="1400" dirty="0">
                <a:effectLst/>
                <a:latin typeface="Amasis MT Pro" panose="02040504050005020304" pitchFamily="18" charset="0"/>
              </a:rPr>
              <a:t> received Royal Assent on 25 October 2022.</a:t>
            </a:r>
          </a:p>
          <a:p>
            <a:pPr marL="630238" indent="0" algn="just" rtl="0">
              <a:buNone/>
            </a:pPr>
            <a:r>
              <a:rPr lang="en-GB" sz="1400" dirty="0">
                <a:effectLst/>
                <a:latin typeface="Amasis MT Pro" panose="02040504050005020304" pitchFamily="18" charset="0"/>
              </a:rPr>
              <a:t>The Treasury published a factsheet on the Bill, noting that the increase in tax rates on dividend income, which were announced along with the Levy and took effect from April 2022, would be reversed from April 2023.</a:t>
            </a:r>
          </a:p>
          <a:p>
            <a:pPr marL="715963" indent="0" algn="just" rtl="0">
              <a:buNone/>
            </a:pPr>
            <a:r>
              <a:rPr lang="en-GB" sz="1400" dirty="0">
                <a:effectLst/>
                <a:latin typeface="Amasis MT Pro" panose="02040504050005020304" pitchFamily="18" charset="0"/>
              </a:rPr>
              <a:t>The factsheet stated that “the Levy and increased dividend tax was expected to raise approximately £13 billion a year to fund health and social care. Funding for health and social care services will be maintained at the same level as if the Levy was in place.”</a:t>
            </a:r>
          </a:p>
          <a:p>
            <a:pPr marL="803275" indent="0" algn="just" rtl="0">
              <a:buNone/>
            </a:pPr>
            <a:r>
              <a:rPr lang="en-GB" sz="1400" dirty="0">
                <a:effectLst/>
                <a:latin typeface="Amasis MT Pro" panose="02040504050005020304" pitchFamily="18" charset="0"/>
              </a:rPr>
              <a:t>As noted above, as part of the Autumn Statement 2022, the Government announced that it was delaying the rollout of adult social care charging reform from October 2023 to October 2025.</a:t>
            </a:r>
          </a:p>
        </p:txBody>
      </p:sp>
      <p:pic>
        <p:nvPicPr>
          <p:cNvPr id="2" name="Picture 1">
            <a:extLst>
              <a:ext uri="{FF2B5EF4-FFF2-40B4-BE49-F238E27FC236}">
                <a16:creationId xmlns:a16="http://schemas.microsoft.com/office/drawing/2014/main" id="{D4BCEBF6-0849-6C68-2EDB-3BF6135E57F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13" b="95385" l="2000" r="90000">
                        <a14:foregroundMark x1="92393" y1="66411" x2="91765" y2="69071"/>
                        <a14:foregroundMark x1="92715" y1="65049" x2="92410" y2="66339"/>
                        <a14:foregroundMark x1="75858" y1="3677" x2="54667" y2="8718"/>
                        <a14:foregroundMark x1="54667" y1="8718" x2="35667" y2="8718"/>
                        <a14:foregroundMark x1="35667" y1="8718" x2="12000" y2="40513"/>
                        <a14:foregroundMark x1="12000" y1="40513" x2="17000" y2="80000"/>
                        <a14:foregroundMark x1="17000" y1="80000" x2="41667" y2="76923"/>
                        <a14:foregroundMark x1="41667" y1="76923" x2="77333" y2="78462"/>
                        <a14:foregroundMark x1="83787" y1="87372" x2="84180" y2="87915"/>
                        <a14:foregroundMark x1="77333" y1="78462" x2="79752" y2="81802"/>
                        <a14:foregroundMark x1="33000" y1="7692" x2="13333" y2="19487"/>
                        <a14:foregroundMark x1="13333" y1="19487" x2="6000" y2="46154"/>
                        <a14:foregroundMark x1="6000" y1="46154" x2="6667" y2="74359"/>
                        <a14:foregroundMark x1="6667" y1="74359" x2="12000" y2="90256"/>
                        <a14:foregroundMark x1="12000" y1="90256" x2="17667" y2="95385"/>
                        <a14:foregroundMark x1="17667" y1="95385" x2="26333" y2="88205"/>
                        <a14:foregroundMark x1="26333" y1="88205" x2="33000" y2="15385"/>
                        <a14:foregroundMark x1="33000" y1="15385" x2="31333" y2="8205"/>
                        <a14:foregroundMark x1="31333" y1="8205" x2="34000" y2="9744"/>
                        <a14:foregroundMark x1="60000" y1="94359" x2="32000" y2="93846"/>
                        <a14:foregroundMark x1="32000" y1="93846" x2="36333" y2="80513"/>
                        <a14:foregroundMark x1="36333" y1="80513" x2="58000" y2="79487"/>
                        <a14:foregroundMark x1="58000" y1="79487" x2="64000" y2="90769"/>
                        <a14:foregroundMark x1="64000" y1="90769" x2="57333" y2="94359"/>
                        <a14:foregroundMark x1="1667" y1="8205" x2="4333" y2="91795"/>
                        <a14:foregroundMark x1="4333" y1="91795" x2="10667" y2="94359"/>
                        <a14:foregroundMark x1="10667" y1="94359" x2="13000" y2="36410"/>
                        <a14:foregroundMark x1="13000" y1="36410" x2="10667" y2="16410"/>
                        <a14:foregroundMark x1="10667" y1="16410" x2="5000" y2="6667"/>
                        <a14:foregroundMark x1="5000" y1="6667" x2="2000" y2="7692"/>
                        <a14:foregroundMark x1="56667" y1="42051" x2="60000" y2="63590"/>
                        <a14:foregroundMark x1="60000" y1="63590" x2="79333" y2="91795"/>
                        <a14:foregroundMark x1="79333" y1="91795" x2="80561" y2="91194"/>
                        <a14:foregroundMark x1="83234" y1="45756" x2="83088" y2="45256"/>
                        <a14:foregroundMark x1="78104" y1="41690" x2="55667" y2="42564"/>
                        <a14:foregroundMark x1="61333" y1="44615" x2="68000" y2="72308"/>
                        <a14:foregroundMark x1="68000" y1="72308" x2="79685" y2="80260"/>
                        <a14:foregroundMark x1="81779" y1="50495" x2="79333" y2="46154"/>
                        <a14:foregroundMark x1="82973" y1="52616" x2="82900" y2="52486"/>
                        <a14:foregroundMark x1="79333" y1="46154" x2="59000" y2="45128"/>
                        <a14:foregroundMark x1="33000" y1="3077" x2="46667" y2="9231"/>
                        <a14:foregroundMark x1="46667" y1="9231" x2="51000" y2="9231"/>
                        <a14:foregroundMark x1="51000" y1="9231" x2="55000" y2="4103"/>
                        <a14:foregroundMark x1="55000" y1="4103" x2="50000" y2="513"/>
                        <a14:foregroundMark x1="50000" y1="513" x2="34667" y2="513"/>
                        <a14:foregroundMark x1="34667" y1="513" x2="34000" y2="3590"/>
                        <a14:foregroundMark x1="51000" y1="44615" x2="55000" y2="35897"/>
                        <a14:foregroundMark x1="55000" y1="35897" x2="50333" y2="29231"/>
                        <a14:foregroundMark x1="50333" y1="29231" x2="17333" y2="41026"/>
                        <a14:foregroundMark x1="17333" y1="41026" x2="9333" y2="48205"/>
                        <a14:foregroundMark x1="9333" y1="48205" x2="11000" y2="61538"/>
                        <a14:foregroundMark x1="11000" y1="61538" x2="27000" y2="60513"/>
                        <a14:foregroundMark x1="27000" y1="60513" x2="46667" y2="50769"/>
                        <a14:foregroundMark x1="46667" y1="50769" x2="52000" y2="44615"/>
                        <a14:foregroundMark x1="52000" y1="44615" x2="51667" y2="42564"/>
                        <a14:foregroundMark x1="36667" y1="23590" x2="39000" y2="37949"/>
                        <a14:foregroundMark x1="39000" y1="37949" x2="49667" y2="44615"/>
                        <a14:foregroundMark x1="49667" y1="44615" x2="50333" y2="34359"/>
                        <a14:foregroundMark x1="50333" y1="34359" x2="43000" y2="24615"/>
                        <a14:foregroundMark x1="43000" y1="24615" x2="35667" y2="24615"/>
                        <a14:foregroundMark x1="35667" y1="24615" x2="36333" y2="27179"/>
                        <a14:foregroundMark x1="31333" y1="32821" x2="31667" y2="44615"/>
                        <a14:foregroundMark x1="31667" y1="44615" x2="39667" y2="51795"/>
                        <a14:foregroundMark x1="39667" y1="51795" x2="36667" y2="35897"/>
                        <a14:foregroundMark x1="36667" y1="35897" x2="30333" y2="32821"/>
                        <a14:foregroundMark x1="8000" y1="44103" x2="15333" y2="55385"/>
                        <a14:foregroundMark x1="15333" y1="55385" x2="32000" y2="60000"/>
                        <a14:foregroundMark x1="32000" y1="60000" x2="27667" y2="46154"/>
                        <a14:foregroundMark x1="27667" y1="46154" x2="20000" y2="39487"/>
                        <a14:foregroundMark x1="20000" y1="39487" x2="11000" y2="42564"/>
                        <a14:foregroundMark x1="11000" y1="42564" x2="6667" y2="45641"/>
                        <a14:foregroundMark x1="16333" y1="40513" x2="14667" y2="50256"/>
                        <a14:foregroundMark x1="14667" y1="50256" x2="18667" y2="61538"/>
                        <a14:foregroundMark x1="18667" y1="61538" x2="22667" y2="49744"/>
                        <a14:foregroundMark x1="22667" y1="49744" x2="17667" y2="42051"/>
                        <a14:foregroundMark x1="17667" y1="42051" x2="16000" y2="42051"/>
                        <a14:backgroundMark x1="93116" y1="95385" x2="95667" y2="95385"/>
                        <a14:backgroundMark x1="95667" y1="95385" x2="98667" y2="89744"/>
                        <a14:backgroundMark x1="98667" y1="89744" x2="92333" y2="3077"/>
                        <a14:backgroundMark x1="92333" y1="3077" x2="88503" y2="4304"/>
                        <a14:backgroundMark x1="92667" y1="73333" x2="92333" y2="65641"/>
                        <a14:backgroundMark x1="92333" y1="65641" x2="90333" y2="58974"/>
                        <a14:backgroundMark x1="90333" y1="58974" x2="89667" y2="51282"/>
                        <a14:backgroundMark x1="89667" y1="51282" x2="94333" y2="49231"/>
                        <a14:backgroundMark x1="94333" y1="49231" x2="93333" y2="69231"/>
                        <a14:backgroundMark x1="89667" y1="54872" x2="88667" y2="22564"/>
                        <a14:backgroundMark x1="88667" y1="22564" x2="92333" y2="18462"/>
                        <a14:backgroundMark x1="92333" y1="18462" x2="94333" y2="28718"/>
                        <a14:backgroundMark x1="94333" y1="28718" x2="94000" y2="39487"/>
                        <a14:backgroundMark x1="94000" y1="39487" x2="90000" y2="49231"/>
                        <a14:backgroundMark x1="86667" y1="7179" x2="89000" y2="39487"/>
                        <a14:backgroundMark x1="89000" y1="39487" x2="90667" y2="19487"/>
                        <a14:backgroundMark x1="90667" y1="19487" x2="89000" y2="8205"/>
                        <a14:backgroundMark x1="89000" y1="8205" x2="86667" y2="7692"/>
                        <a14:backgroundMark x1="86667" y1="2564" x2="88000" y2="1026"/>
                        <a14:backgroundMark x1="86667" y1="1026" x2="86667" y2="1026"/>
                        <a14:backgroundMark x1="87000" y1="1026" x2="87000" y2="513"/>
                        <a14:backgroundMark x1="87000" y1="1538" x2="86667" y2="2051"/>
                        <a14:backgroundMark x1="87000" y1="2051" x2="87000" y2="2051"/>
                        <a14:backgroundMark x1="86667" y1="3077" x2="87000" y2="3077"/>
                        <a14:backgroundMark x1="87000" y1="3590" x2="87667" y2="3077"/>
                        <a14:backgroundMark x1="87333" y1="4103" x2="87000" y2="4615"/>
                        <a14:backgroundMark x1="88333" y1="46667" x2="89000" y2="53333"/>
                        <a14:backgroundMark x1="89000" y1="53333" x2="88667" y2="46667"/>
                        <a14:backgroundMark x1="91333" y1="76923" x2="91000" y2="90256"/>
                        <a14:backgroundMark x1="91000" y1="90256" x2="92667" y2="98462"/>
                        <a14:backgroundMark x1="92667" y1="98462" x2="92667" y2="79487"/>
                        <a14:backgroundMark x1="92667" y1="79487" x2="91667" y2="77436"/>
                        <a14:backgroundMark x1="91000" y1="72308" x2="91000" y2="71795"/>
                        <a14:backgroundMark x1="91000" y1="72308" x2="91333" y2="71795"/>
                        <a14:backgroundMark x1="91333" y1="72821" x2="91667" y2="73333"/>
                        <a14:backgroundMark x1="92000" y1="64103" x2="92333" y2="65128"/>
                        <a14:backgroundMark x1="87333" y1="4103" x2="87667" y2="4103"/>
                        <a14:backgroundMark x1="92333" y1="63077" x2="92333" y2="63077"/>
                        <a14:backgroundMark x1="92667" y1="63590" x2="92333" y2="64615"/>
                        <a14:backgroundMark x1="92667" y1="62564" x2="92667" y2="63590"/>
                        <a14:backgroundMark x1="92667" y1="64103" x2="92667" y2="64103"/>
                        <a14:backgroundMark x1="92667" y1="63590" x2="93000" y2="64615"/>
                        <a14:backgroundMark x1="92667" y1="64103" x2="93000" y2="64615"/>
                        <a14:backgroundMark x1="81333" y1="0" x2="84000" y2="45128"/>
                        <a14:backgroundMark x1="84000" y1="45128" x2="89333" y2="45128"/>
                        <a14:backgroundMark x1="89333" y1="45128" x2="88000" y2="37436"/>
                        <a14:backgroundMark x1="88000" y1="37436" x2="89333" y2="12821"/>
                        <a14:backgroundMark x1="89333" y1="12821" x2="88000" y2="2051"/>
                        <a14:backgroundMark x1="88000" y1="2051" x2="82333" y2="513"/>
                        <a14:backgroundMark x1="82333" y1="513" x2="81000" y2="513"/>
                        <a14:backgroundMark x1="84333" y1="52308" x2="87000" y2="80000"/>
                        <a14:backgroundMark x1="87000" y1="80000" x2="91333" y2="77436"/>
                        <a14:backgroundMark x1="91333" y1="77436" x2="92333" y2="66154"/>
                        <a14:backgroundMark x1="92333" y1="66154" x2="90000" y2="55897"/>
                        <a14:backgroundMark x1="90000" y1="55897" x2="84667" y2="52821"/>
                        <a14:backgroundMark x1="84667" y1="52821" x2="84333" y2="52821"/>
                        <a14:backgroundMark x1="85333" y1="79487" x2="85667" y2="87179"/>
                        <a14:backgroundMark x1="85667" y1="87179" x2="87333" y2="94872"/>
                        <a14:backgroundMark x1="87333" y1="94872" x2="87333" y2="87179"/>
                        <a14:backgroundMark x1="87333" y1="87179" x2="85333" y2="77949"/>
                      </a14:backgroundRemoval>
                    </a14:imgEffect>
                    <a14:imgEffect>
                      <a14:artisticCrisscrossEtching/>
                    </a14:imgEffect>
                    <a14:imgEffect>
                      <a14:sharpenSoften amount="50000"/>
                    </a14:imgEffect>
                  </a14:imgLayer>
                </a14:imgProps>
              </a:ext>
            </a:extLst>
          </a:blip>
          <a:srcRect l="8809" r="72"/>
          <a:stretch/>
        </p:blipFill>
        <p:spPr>
          <a:xfrm>
            <a:off x="-1" y="0"/>
            <a:ext cx="7319815" cy="6858000"/>
          </a:xfrm>
          <a:prstGeom prst="rect">
            <a:avLst/>
          </a:prstGeom>
        </p:spPr>
      </p:pic>
    </p:spTree>
    <p:extLst>
      <p:ext uri="{BB962C8B-B14F-4D97-AF65-F5344CB8AC3E}">
        <p14:creationId xmlns:p14="http://schemas.microsoft.com/office/powerpoint/2010/main" val="995762634"/>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B450C99-1459-FFA0-0E2D-D992C02BCEBB}"/>
              </a:ext>
            </a:extLst>
          </p:cNvPr>
          <p:cNvSpPr/>
          <p:nvPr/>
        </p:nvSpPr>
        <p:spPr>
          <a:xfrm>
            <a:off x="754523" y="2766701"/>
            <a:ext cx="3717778" cy="38733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Context:</a:t>
            </a:r>
          </a:p>
          <a:p>
            <a:pPr algn="ctr"/>
            <a:r>
              <a:rPr lang="en-GB" sz="4400" dirty="0">
                <a:solidFill>
                  <a:schemeClr val="tx1"/>
                </a:solidFill>
              </a:rPr>
              <a:t>Austerity and other crises</a:t>
            </a:r>
          </a:p>
        </p:txBody>
      </p:sp>
      <p:sp>
        <p:nvSpPr>
          <p:cNvPr id="7" name="Oval 6">
            <a:extLst>
              <a:ext uri="{FF2B5EF4-FFF2-40B4-BE49-F238E27FC236}">
                <a16:creationId xmlns:a16="http://schemas.microsoft.com/office/drawing/2014/main" id="{62222CCE-FC0E-4BD3-CEDD-284545EDECBE}"/>
              </a:ext>
            </a:extLst>
          </p:cNvPr>
          <p:cNvSpPr/>
          <p:nvPr/>
        </p:nvSpPr>
        <p:spPr>
          <a:xfrm>
            <a:off x="8040166" y="1443171"/>
            <a:ext cx="3030910" cy="26470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Law and Politics</a:t>
            </a:r>
          </a:p>
        </p:txBody>
      </p:sp>
      <p:sp>
        <p:nvSpPr>
          <p:cNvPr id="9" name="Content Placeholder 8">
            <a:extLst>
              <a:ext uri="{FF2B5EF4-FFF2-40B4-BE49-F238E27FC236}">
                <a16:creationId xmlns:a16="http://schemas.microsoft.com/office/drawing/2014/main" id="{7CF119E5-42E2-96BA-4A8F-01AE1F029947}"/>
              </a:ext>
            </a:extLst>
          </p:cNvPr>
          <p:cNvSpPr>
            <a:spLocks noGrp="1"/>
          </p:cNvSpPr>
          <p:nvPr>
            <p:ph idx="1"/>
          </p:nvPr>
        </p:nvSpPr>
        <p:spPr>
          <a:xfrm>
            <a:off x="10827520" y="5554766"/>
            <a:ext cx="526279" cy="622196"/>
          </a:xfrm>
        </p:spPr>
        <p:txBody>
          <a:bodyPr/>
          <a:lstStyle/>
          <a:p>
            <a:endParaRPr lang="en-GB" dirty="0"/>
          </a:p>
        </p:txBody>
      </p:sp>
      <p:sp>
        <p:nvSpPr>
          <p:cNvPr id="12" name="Title 11">
            <a:extLst>
              <a:ext uri="{FF2B5EF4-FFF2-40B4-BE49-F238E27FC236}">
                <a16:creationId xmlns:a16="http://schemas.microsoft.com/office/drawing/2014/main" id="{22783092-5864-96F6-3BB0-D460763911EA}"/>
              </a:ext>
            </a:extLst>
          </p:cNvPr>
          <p:cNvSpPr>
            <a:spLocks noGrp="1"/>
          </p:cNvSpPr>
          <p:nvPr>
            <p:ph type="title"/>
          </p:nvPr>
        </p:nvSpPr>
        <p:spPr>
          <a:xfrm>
            <a:off x="4305655" y="64005"/>
            <a:ext cx="3734511" cy="25210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4400" dirty="0">
                <a:solidFill>
                  <a:schemeClr val="tx1"/>
                </a:solidFill>
              </a:rPr>
              <a:t>Disability Policy</a:t>
            </a:r>
          </a:p>
        </p:txBody>
      </p:sp>
      <p:sp>
        <p:nvSpPr>
          <p:cNvPr id="13" name="Oval 12">
            <a:extLst>
              <a:ext uri="{FF2B5EF4-FFF2-40B4-BE49-F238E27FC236}">
                <a16:creationId xmlns:a16="http://schemas.microsoft.com/office/drawing/2014/main" id="{77F88FF7-0BC9-F7CF-7AE0-D02D4041AD00}"/>
              </a:ext>
            </a:extLst>
          </p:cNvPr>
          <p:cNvSpPr/>
          <p:nvPr/>
        </p:nvSpPr>
        <p:spPr>
          <a:xfrm>
            <a:off x="7719701" y="4232082"/>
            <a:ext cx="3030910" cy="25046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Public Opinion</a:t>
            </a:r>
          </a:p>
        </p:txBody>
      </p:sp>
      <p:sp>
        <p:nvSpPr>
          <p:cNvPr id="16" name="Oval 15">
            <a:extLst>
              <a:ext uri="{FF2B5EF4-FFF2-40B4-BE49-F238E27FC236}">
                <a16:creationId xmlns:a16="http://schemas.microsoft.com/office/drawing/2014/main" id="{BB6E02C6-1F84-2BCC-C661-A75199450750}"/>
              </a:ext>
            </a:extLst>
          </p:cNvPr>
          <p:cNvSpPr/>
          <p:nvPr/>
        </p:nvSpPr>
        <p:spPr>
          <a:xfrm>
            <a:off x="4864691" y="3157493"/>
            <a:ext cx="2616440" cy="22899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Benefit Fraud</a:t>
            </a:r>
          </a:p>
        </p:txBody>
      </p:sp>
      <p:cxnSp>
        <p:nvCxnSpPr>
          <p:cNvPr id="18" name="Straight Arrow Connector 17">
            <a:extLst>
              <a:ext uri="{FF2B5EF4-FFF2-40B4-BE49-F238E27FC236}">
                <a16:creationId xmlns:a16="http://schemas.microsoft.com/office/drawing/2014/main" id="{AE96A17A-8D04-F4FF-A5BC-CFA4677F1A61}"/>
              </a:ext>
            </a:extLst>
          </p:cNvPr>
          <p:cNvCxnSpPr>
            <a:cxnSpLocks/>
          </p:cNvCxnSpPr>
          <p:nvPr/>
        </p:nvCxnSpPr>
        <p:spPr>
          <a:xfrm flipV="1">
            <a:off x="3416265" y="2643438"/>
            <a:ext cx="5139663" cy="661601"/>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F8FD71B-EBC4-99A1-C0D6-AB0A5DD7CD3C}"/>
              </a:ext>
            </a:extLst>
          </p:cNvPr>
          <p:cNvCxnSpPr>
            <a:cxnSpLocks/>
          </p:cNvCxnSpPr>
          <p:nvPr/>
        </p:nvCxnSpPr>
        <p:spPr>
          <a:xfrm flipV="1">
            <a:off x="3805646" y="5651863"/>
            <a:ext cx="4319451" cy="17262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31E379B-94EC-2DE4-4ED8-8D8E06F05D5B}"/>
              </a:ext>
            </a:extLst>
          </p:cNvPr>
          <p:cNvCxnSpPr>
            <a:cxnSpLocks/>
          </p:cNvCxnSpPr>
          <p:nvPr/>
        </p:nvCxnSpPr>
        <p:spPr>
          <a:xfrm flipH="1" flipV="1">
            <a:off x="9383282" y="3358497"/>
            <a:ext cx="59821" cy="1391406"/>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C23709-A2F8-1C33-F697-8D18C1AFCC2C}"/>
              </a:ext>
            </a:extLst>
          </p:cNvPr>
          <p:cNvCxnSpPr>
            <a:cxnSpLocks/>
          </p:cNvCxnSpPr>
          <p:nvPr/>
        </p:nvCxnSpPr>
        <p:spPr>
          <a:xfrm>
            <a:off x="7093009" y="4054200"/>
            <a:ext cx="947157" cy="1132974"/>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A7C368-E28F-C25E-3C25-5E4DCDF1F771}"/>
              </a:ext>
            </a:extLst>
          </p:cNvPr>
          <p:cNvCxnSpPr>
            <a:cxnSpLocks/>
          </p:cNvCxnSpPr>
          <p:nvPr/>
        </p:nvCxnSpPr>
        <p:spPr>
          <a:xfrm flipH="1">
            <a:off x="7108056" y="2823268"/>
            <a:ext cx="1603668" cy="1002692"/>
          </a:xfrm>
          <a:prstGeom prst="straightConnector1">
            <a:avLst/>
          </a:prstGeom>
          <a:ln w="984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BCE73AA9-DCAF-757D-7E37-86D54887E553}"/>
              </a:ext>
            </a:extLst>
          </p:cNvPr>
          <p:cNvSpPr/>
          <p:nvPr/>
        </p:nvSpPr>
        <p:spPr>
          <a:xfrm>
            <a:off x="2586446" y="199661"/>
            <a:ext cx="7794171" cy="2865756"/>
          </a:xfrm>
          <a:custGeom>
            <a:avLst/>
            <a:gdLst>
              <a:gd name="connsiteX0" fmla="*/ 357051 w 7794171"/>
              <a:gd name="connsiteY0" fmla="*/ 2752545 h 2865756"/>
              <a:gd name="connsiteX1" fmla="*/ 339634 w 7794171"/>
              <a:gd name="connsiteY1" fmla="*/ 2691585 h 2865756"/>
              <a:gd name="connsiteX2" fmla="*/ 243840 w 7794171"/>
              <a:gd name="connsiteY2" fmla="*/ 2613208 h 2865756"/>
              <a:gd name="connsiteX3" fmla="*/ 209005 w 7794171"/>
              <a:gd name="connsiteY3" fmla="*/ 2604499 h 2865756"/>
              <a:gd name="connsiteX4" fmla="*/ 8708 w 7794171"/>
              <a:gd name="connsiteY4" fmla="*/ 2665459 h 2865756"/>
              <a:gd name="connsiteX5" fmla="*/ 0 w 7794171"/>
              <a:gd name="connsiteY5" fmla="*/ 2709002 h 2865756"/>
              <a:gd name="connsiteX6" fmla="*/ 26125 w 7794171"/>
              <a:gd name="connsiteY6" fmla="*/ 2769962 h 2865756"/>
              <a:gd name="connsiteX7" fmla="*/ 174171 w 7794171"/>
              <a:gd name="connsiteY7" fmla="*/ 2857048 h 2865756"/>
              <a:gd name="connsiteX8" fmla="*/ 252548 w 7794171"/>
              <a:gd name="connsiteY8" fmla="*/ 2865756 h 2865756"/>
              <a:gd name="connsiteX9" fmla="*/ 505097 w 7794171"/>
              <a:gd name="connsiteY9" fmla="*/ 2848339 h 2865756"/>
              <a:gd name="connsiteX10" fmla="*/ 627017 w 7794171"/>
              <a:gd name="connsiteY10" fmla="*/ 2691585 h 2865756"/>
              <a:gd name="connsiteX11" fmla="*/ 722811 w 7794171"/>
              <a:gd name="connsiteY11" fmla="*/ 2395493 h 2865756"/>
              <a:gd name="connsiteX12" fmla="*/ 757645 w 7794171"/>
              <a:gd name="connsiteY12" fmla="*/ 2299699 h 2865756"/>
              <a:gd name="connsiteX13" fmla="*/ 809897 w 7794171"/>
              <a:gd name="connsiteY13" fmla="*/ 2099402 h 2865756"/>
              <a:gd name="connsiteX14" fmla="*/ 827314 w 7794171"/>
              <a:gd name="connsiteY14" fmla="*/ 1994899 h 2865756"/>
              <a:gd name="connsiteX15" fmla="*/ 896983 w 7794171"/>
              <a:gd name="connsiteY15" fmla="*/ 1698808 h 2865756"/>
              <a:gd name="connsiteX16" fmla="*/ 931817 w 7794171"/>
              <a:gd name="connsiteY16" fmla="*/ 1550762 h 2865756"/>
              <a:gd name="connsiteX17" fmla="*/ 984068 w 7794171"/>
              <a:gd name="connsiteY17" fmla="*/ 1385299 h 2865756"/>
              <a:gd name="connsiteX18" fmla="*/ 1010194 w 7794171"/>
              <a:gd name="connsiteY18" fmla="*/ 1272088 h 2865756"/>
              <a:gd name="connsiteX19" fmla="*/ 1062445 w 7794171"/>
              <a:gd name="connsiteY19" fmla="*/ 1158876 h 2865756"/>
              <a:gd name="connsiteX20" fmla="*/ 1166948 w 7794171"/>
              <a:gd name="connsiteY20" fmla="*/ 949870 h 2865756"/>
              <a:gd name="connsiteX21" fmla="*/ 1288868 w 7794171"/>
              <a:gd name="connsiteY21" fmla="*/ 766990 h 2865756"/>
              <a:gd name="connsiteX22" fmla="*/ 1375954 w 7794171"/>
              <a:gd name="connsiteY22" fmla="*/ 679905 h 2865756"/>
              <a:gd name="connsiteX23" fmla="*/ 1428205 w 7794171"/>
              <a:gd name="connsiteY23" fmla="*/ 618945 h 2865756"/>
              <a:gd name="connsiteX24" fmla="*/ 1637211 w 7794171"/>
              <a:gd name="connsiteY24" fmla="*/ 488316 h 2865756"/>
              <a:gd name="connsiteX25" fmla="*/ 1724297 w 7794171"/>
              <a:gd name="connsiteY25" fmla="*/ 427356 h 2865756"/>
              <a:gd name="connsiteX26" fmla="*/ 1881051 w 7794171"/>
              <a:gd name="connsiteY26" fmla="*/ 383813 h 2865756"/>
              <a:gd name="connsiteX27" fmla="*/ 1994263 w 7794171"/>
              <a:gd name="connsiteY27" fmla="*/ 348979 h 2865756"/>
              <a:gd name="connsiteX28" fmla="*/ 2211977 w 7794171"/>
              <a:gd name="connsiteY28" fmla="*/ 331562 h 2865756"/>
              <a:gd name="connsiteX29" fmla="*/ 3944983 w 7794171"/>
              <a:gd name="connsiteY29" fmla="*/ 253185 h 2865756"/>
              <a:gd name="connsiteX30" fmla="*/ 3979817 w 7794171"/>
              <a:gd name="connsiteY30" fmla="*/ 244476 h 2865756"/>
              <a:gd name="connsiteX31" fmla="*/ 4014651 w 7794171"/>
              <a:gd name="connsiteY31" fmla="*/ 87722 h 2865756"/>
              <a:gd name="connsiteX32" fmla="*/ 3997234 w 7794171"/>
              <a:gd name="connsiteY32" fmla="*/ 9345 h 2865756"/>
              <a:gd name="connsiteX33" fmla="*/ 3953691 w 7794171"/>
              <a:gd name="connsiteY33" fmla="*/ 636 h 2865756"/>
              <a:gd name="connsiteX34" fmla="*/ 3701143 w 7794171"/>
              <a:gd name="connsiteY34" fmla="*/ 18053 h 2865756"/>
              <a:gd name="connsiteX35" fmla="*/ 3666308 w 7794171"/>
              <a:gd name="connsiteY35" fmla="*/ 44179 h 2865756"/>
              <a:gd name="connsiteX36" fmla="*/ 3657600 w 7794171"/>
              <a:gd name="connsiteY36" fmla="*/ 96430 h 2865756"/>
              <a:gd name="connsiteX37" fmla="*/ 3666308 w 7794171"/>
              <a:gd name="connsiteY37" fmla="*/ 244476 h 2865756"/>
              <a:gd name="connsiteX38" fmla="*/ 3814354 w 7794171"/>
              <a:gd name="connsiteY38" fmla="*/ 340270 h 2865756"/>
              <a:gd name="connsiteX39" fmla="*/ 4119154 w 7794171"/>
              <a:gd name="connsiteY39" fmla="*/ 375105 h 2865756"/>
              <a:gd name="connsiteX40" fmla="*/ 4711337 w 7794171"/>
              <a:gd name="connsiteY40" fmla="*/ 383813 h 2865756"/>
              <a:gd name="connsiteX41" fmla="*/ 5068388 w 7794171"/>
              <a:gd name="connsiteY41" fmla="*/ 401230 h 2865756"/>
              <a:gd name="connsiteX42" fmla="*/ 5425440 w 7794171"/>
              <a:gd name="connsiteY42" fmla="*/ 453482 h 2865756"/>
              <a:gd name="connsiteX43" fmla="*/ 5791200 w 7794171"/>
              <a:gd name="connsiteY43" fmla="*/ 540568 h 2865756"/>
              <a:gd name="connsiteX44" fmla="*/ 6261463 w 7794171"/>
              <a:gd name="connsiteY44" fmla="*/ 714739 h 2865756"/>
              <a:gd name="connsiteX45" fmla="*/ 6670765 w 7794171"/>
              <a:gd name="connsiteY45" fmla="*/ 932453 h 2865756"/>
              <a:gd name="connsiteX46" fmla="*/ 6766560 w 7794171"/>
              <a:gd name="connsiteY46" fmla="*/ 1028248 h 2865756"/>
              <a:gd name="connsiteX47" fmla="*/ 6966857 w 7794171"/>
              <a:gd name="connsiteY47" fmla="*/ 1193710 h 2865756"/>
              <a:gd name="connsiteX48" fmla="*/ 7262948 w 7794171"/>
              <a:gd name="connsiteY48" fmla="*/ 1472385 h 2865756"/>
              <a:gd name="connsiteX49" fmla="*/ 7506788 w 7794171"/>
              <a:gd name="connsiteY49" fmla="*/ 1864270 h 2865756"/>
              <a:gd name="connsiteX50" fmla="*/ 7515497 w 7794171"/>
              <a:gd name="connsiteY50" fmla="*/ 2047150 h 2865756"/>
              <a:gd name="connsiteX51" fmla="*/ 7480663 w 7794171"/>
              <a:gd name="connsiteY51" fmla="*/ 2073276 h 2865756"/>
              <a:gd name="connsiteX52" fmla="*/ 7402285 w 7794171"/>
              <a:gd name="connsiteY52" fmla="*/ 2099402 h 2865756"/>
              <a:gd name="connsiteX53" fmla="*/ 7271657 w 7794171"/>
              <a:gd name="connsiteY53" fmla="*/ 2108110 h 2865756"/>
              <a:gd name="connsiteX54" fmla="*/ 7123611 w 7794171"/>
              <a:gd name="connsiteY54" fmla="*/ 2064568 h 2865756"/>
              <a:gd name="connsiteX55" fmla="*/ 7088777 w 7794171"/>
              <a:gd name="connsiteY55" fmla="*/ 1977482 h 2865756"/>
              <a:gd name="connsiteX56" fmla="*/ 7158445 w 7794171"/>
              <a:gd name="connsiteY56" fmla="*/ 1733642 h 2865756"/>
              <a:gd name="connsiteX57" fmla="*/ 7219405 w 7794171"/>
              <a:gd name="connsiteY57" fmla="*/ 1716225 h 2865756"/>
              <a:gd name="connsiteX58" fmla="*/ 7463245 w 7794171"/>
              <a:gd name="connsiteY58" fmla="*/ 1690099 h 2865756"/>
              <a:gd name="connsiteX59" fmla="*/ 7524205 w 7794171"/>
              <a:gd name="connsiteY59" fmla="*/ 1672682 h 2865756"/>
              <a:gd name="connsiteX60" fmla="*/ 7646125 w 7794171"/>
              <a:gd name="connsiteY60" fmla="*/ 1646556 h 2865756"/>
              <a:gd name="connsiteX61" fmla="*/ 7794171 w 7794171"/>
              <a:gd name="connsiteY61" fmla="*/ 1594305 h 2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794171" h="2865756">
                <a:moveTo>
                  <a:pt x="357051" y="2752545"/>
                </a:moveTo>
                <a:cubicBezTo>
                  <a:pt x="351245" y="2732225"/>
                  <a:pt x="351062" y="2709362"/>
                  <a:pt x="339634" y="2691585"/>
                </a:cubicBezTo>
                <a:cubicBezTo>
                  <a:pt x="316690" y="2655894"/>
                  <a:pt x="283056" y="2627914"/>
                  <a:pt x="243840" y="2613208"/>
                </a:cubicBezTo>
                <a:cubicBezTo>
                  <a:pt x="232633" y="2609005"/>
                  <a:pt x="220617" y="2607402"/>
                  <a:pt x="209005" y="2604499"/>
                </a:cubicBezTo>
                <a:cubicBezTo>
                  <a:pt x="20586" y="2630193"/>
                  <a:pt x="30260" y="2568476"/>
                  <a:pt x="8708" y="2665459"/>
                </a:cubicBezTo>
                <a:cubicBezTo>
                  <a:pt x="5497" y="2679908"/>
                  <a:pt x="2903" y="2694488"/>
                  <a:pt x="0" y="2709002"/>
                </a:cubicBezTo>
                <a:cubicBezTo>
                  <a:pt x="8708" y="2729322"/>
                  <a:pt x="12646" y="2752439"/>
                  <a:pt x="26125" y="2769962"/>
                </a:cubicBezTo>
                <a:cubicBezTo>
                  <a:pt x="62000" y="2816599"/>
                  <a:pt x="119273" y="2842601"/>
                  <a:pt x="174171" y="2857048"/>
                </a:cubicBezTo>
                <a:cubicBezTo>
                  <a:pt x="199592" y="2863738"/>
                  <a:pt x="226422" y="2862853"/>
                  <a:pt x="252548" y="2865756"/>
                </a:cubicBezTo>
                <a:cubicBezTo>
                  <a:pt x="336731" y="2859950"/>
                  <a:pt x="424631" y="2873749"/>
                  <a:pt x="505097" y="2848339"/>
                </a:cubicBezTo>
                <a:cubicBezTo>
                  <a:pt x="529168" y="2840738"/>
                  <a:pt x="613702" y="2724361"/>
                  <a:pt x="627017" y="2691585"/>
                </a:cubicBezTo>
                <a:cubicBezTo>
                  <a:pt x="697852" y="2517222"/>
                  <a:pt x="679056" y="2526757"/>
                  <a:pt x="722811" y="2395493"/>
                </a:cubicBezTo>
                <a:cubicBezTo>
                  <a:pt x="733555" y="2363260"/>
                  <a:pt x="746901" y="2331932"/>
                  <a:pt x="757645" y="2299699"/>
                </a:cubicBezTo>
                <a:cubicBezTo>
                  <a:pt x="780098" y="2232340"/>
                  <a:pt x="795871" y="2169530"/>
                  <a:pt x="809897" y="2099402"/>
                </a:cubicBezTo>
                <a:cubicBezTo>
                  <a:pt x="816823" y="2064773"/>
                  <a:pt x="819812" y="2029408"/>
                  <a:pt x="827314" y="1994899"/>
                </a:cubicBezTo>
                <a:cubicBezTo>
                  <a:pt x="848853" y="1895821"/>
                  <a:pt x="873760" y="1797505"/>
                  <a:pt x="896983" y="1698808"/>
                </a:cubicBezTo>
                <a:cubicBezTo>
                  <a:pt x="908594" y="1649459"/>
                  <a:pt x="916551" y="1599105"/>
                  <a:pt x="931817" y="1550762"/>
                </a:cubicBezTo>
                <a:cubicBezTo>
                  <a:pt x="949234" y="1495608"/>
                  <a:pt x="968408" y="1440978"/>
                  <a:pt x="984068" y="1385299"/>
                </a:cubicBezTo>
                <a:cubicBezTo>
                  <a:pt x="994554" y="1348017"/>
                  <a:pt x="997525" y="1308686"/>
                  <a:pt x="1010194" y="1272088"/>
                </a:cubicBezTo>
                <a:cubicBezTo>
                  <a:pt x="1023790" y="1232812"/>
                  <a:pt x="1045873" y="1196992"/>
                  <a:pt x="1062445" y="1158876"/>
                </a:cubicBezTo>
                <a:cubicBezTo>
                  <a:pt x="1116623" y="1034266"/>
                  <a:pt x="1078835" y="1090050"/>
                  <a:pt x="1166948" y="949870"/>
                </a:cubicBezTo>
                <a:cubicBezTo>
                  <a:pt x="1205937" y="887841"/>
                  <a:pt x="1237062" y="818796"/>
                  <a:pt x="1288868" y="766990"/>
                </a:cubicBezTo>
                <a:cubicBezTo>
                  <a:pt x="1317897" y="737962"/>
                  <a:pt x="1347818" y="709799"/>
                  <a:pt x="1375954" y="679905"/>
                </a:cubicBezTo>
                <a:cubicBezTo>
                  <a:pt x="1394296" y="660416"/>
                  <a:pt x="1406623" y="634772"/>
                  <a:pt x="1428205" y="618945"/>
                </a:cubicBezTo>
                <a:cubicBezTo>
                  <a:pt x="1494456" y="570360"/>
                  <a:pt x="1569906" y="535430"/>
                  <a:pt x="1637211" y="488316"/>
                </a:cubicBezTo>
                <a:cubicBezTo>
                  <a:pt x="1666240" y="467996"/>
                  <a:pt x="1691728" y="441314"/>
                  <a:pt x="1724297" y="427356"/>
                </a:cubicBezTo>
                <a:cubicBezTo>
                  <a:pt x="1774142" y="405994"/>
                  <a:pt x="1828972" y="398933"/>
                  <a:pt x="1881051" y="383813"/>
                </a:cubicBezTo>
                <a:cubicBezTo>
                  <a:pt x="1918969" y="372805"/>
                  <a:pt x="1955263" y="355137"/>
                  <a:pt x="1994263" y="348979"/>
                </a:cubicBezTo>
                <a:cubicBezTo>
                  <a:pt x="2066175" y="337625"/>
                  <a:pt x="2139666" y="340014"/>
                  <a:pt x="2211977" y="331562"/>
                </a:cubicBezTo>
                <a:cubicBezTo>
                  <a:pt x="3238138" y="211621"/>
                  <a:pt x="2091203" y="278406"/>
                  <a:pt x="3944983" y="253185"/>
                </a:cubicBezTo>
                <a:cubicBezTo>
                  <a:pt x="3956594" y="250282"/>
                  <a:pt x="3970078" y="251433"/>
                  <a:pt x="3979817" y="244476"/>
                </a:cubicBezTo>
                <a:cubicBezTo>
                  <a:pt x="4028033" y="210036"/>
                  <a:pt x="4011523" y="131517"/>
                  <a:pt x="4014651" y="87722"/>
                </a:cubicBezTo>
                <a:cubicBezTo>
                  <a:pt x="4008845" y="61596"/>
                  <a:pt x="4012582" y="31270"/>
                  <a:pt x="3997234" y="9345"/>
                </a:cubicBezTo>
                <a:cubicBezTo>
                  <a:pt x="3988746" y="-2781"/>
                  <a:pt x="3968486" y="201"/>
                  <a:pt x="3953691" y="636"/>
                </a:cubicBezTo>
                <a:cubicBezTo>
                  <a:pt x="3869345" y="3117"/>
                  <a:pt x="3785326" y="12247"/>
                  <a:pt x="3701143" y="18053"/>
                </a:cubicBezTo>
                <a:cubicBezTo>
                  <a:pt x="3689531" y="26762"/>
                  <a:pt x="3673357" y="31491"/>
                  <a:pt x="3666308" y="44179"/>
                </a:cubicBezTo>
                <a:cubicBezTo>
                  <a:pt x="3657733" y="59614"/>
                  <a:pt x="3657600" y="78773"/>
                  <a:pt x="3657600" y="96430"/>
                </a:cubicBezTo>
                <a:cubicBezTo>
                  <a:pt x="3657600" y="145864"/>
                  <a:pt x="3651915" y="197184"/>
                  <a:pt x="3666308" y="244476"/>
                </a:cubicBezTo>
                <a:cubicBezTo>
                  <a:pt x="3679803" y="288816"/>
                  <a:pt x="3786643" y="333119"/>
                  <a:pt x="3814354" y="340270"/>
                </a:cubicBezTo>
                <a:cubicBezTo>
                  <a:pt x="3884990" y="358499"/>
                  <a:pt x="4038992" y="373173"/>
                  <a:pt x="4119154" y="375105"/>
                </a:cubicBezTo>
                <a:lnTo>
                  <a:pt x="4711337" y="383813"/>
                </a:lnTo>
                <a:cubicBezTo>
                  <a:pt x="4823672" y="387974"/>
                  <a:pt x="4953178" y="390081"/>
                  <a:pt x="5068388" y="401230"/>
                </a:cubicBezTo>
                <a:cubicBezTo>
                  <a:pt x="5175553" y="411601"/>
                  <a:pt x="5325238" y="432227"/>
                  <a:pt x="5425440" y="453482"/>
                </a:cubicBezTo>
                <a:cubicBezTo>
                  <a:pt x="5548040" y="479488"/>
                  <a:pt x="5671414" y="503711"/>
                  <a:pt x="5791200" y="540568"/>
                </a:cubicBezTo>
                <a:cubicBezTo>
                  <a:pt x="5997193" y="603950"/>
                  <a:pt x="6062569" y="615291"/>
                  <a:pt x="6261463" y="714739"/>
                </a:cubicBezTo>
                <a:cubicBezTo>
                  <a:pt x="6285330" y="726673"/>
                  <a:pt x="6588803" y="867566"/>
                  <a:pt x="6670765" y="932453"/>
                </a:cubicBezTo>
                <a:cubicBezTo>
                  <a:pt x="6706171" y="960483"/>
                  <a:pt x="6732699" y="998370"/>
                  <a:pt x="6766560" y="1028248"/>
                </a:cubicBezTo>
                <a:cubicBezTo>
                  <a:pt x="6831496" y="1085545"/>
                  <a:pt x="6899514" y="1139263"/>
                  <a:pt x="6966857" y="1193710"/>
                </a:cubicBezTo>
                <a:cubicBezTo>
                  <a:pt x="7135853" y="1330345"/>
                  <a:pt x="7163124" y="1320022"/>
                  <a:pt x="7262948" y="1472385"/>
                </a:cubicBezTo>
                <a:cubicBezTo>
                  <a:pt x="7347262" y="1601076"/>
                  <a:pt x="7506788" y="1864270"/>
                  <a:pt x="7506788" y="1864270"/>
                </a:cubicBezTo>
                <a:cubicBezTo>
                  <a:pt x="7532408" y="1973155"/>
                  <a:pt x="7575631" y="1987016"/>
                  <a:pt x="7515497" y="2047150"/>
                </a:cubicBezTo>
                <a:cubicBezTo>
                  <a:pt x="7505234" y="2057413"/>
                  <a:pt x="7493841" y="2067194"/>
                  <a:pt x="7480663" y="2073276"/>
                </a:cubicBezTo>
                <a:cubicBezTo>
                  <a:pt x="7455659" y="2084817"/>
                  <a:pt x="7429450" y="2094875"/>
                  <a:pt x="7402285" y="2099402"/>
                </a:cubicBezTo>
                <a:cubicBezTo>
                  <a:pt x="7359239" y="2106576"/>
                  <a:pt x="7315200" y="2105207"/>
                  <a:pt x="7271657" y="2108110"/>
                </a:cubicBezTo>
                <a:cubicBezTo>
                  <a:pt x="7222308" y="2093596"/>
                  <a:pt x="7165469" y="2094466"/>
                  <a:pt x="7123611" y="2064568"/>
                </a:cubicBezTo>
                <a:cubicBezTo>
                  <a:pt x="7098170" y="2046396"/>
                  <a:pt x="7091789" y="2008601"/>
                  <a:pt x="7088777" y="1977482"/>
                </a:cubicBezTo>
                <a:cubicBezTo>
                  <a:pt x="7077285" y="1858730"/>
                  <a:pt x="7064486" y="1794044"/>
                  <a:pt x="7158445" y="1733642"/>
                </a:cubicBezTo>
                <a:cubicBezTo>
                  <a:pt x="7176222" y="1722214"/>
                  <a:pt x="7198725" y="1720579"/>
                  <a:pt x="7219405" y="1716225"/>
                </a:cubicBezTo>
                <a:cubicBezTo>
                  <a:pt x="7325245" y="1693943"/>
                  <a:pt x="7347389" y="1697340"/>
                  <a:pt x="7463245" y="1690099"/>
                </a:cubicBezTo>
                <a:cubicBezTo>
                  <a:pt x="7483565" y="1684293"/>
                  <a:pt x="7503647" y="1677577"/>
                  <a:pt x="7524205" y="1672682"/>
                </a:cubicBezTo>
                <a:cubicBezTo>
                  <a:pt x="7564637" y="1663055"/>
                  <a:pt x="7606210" y="1658144"/>
                  <a:pt x="7646125" y="1646556"/>
                </a:cubicBezTo>
                <a:cubicBezTo>
                  <a:pt x="7696382" y="1631965"/>
                  <a:pt x="7794171" y="1594305"/>
                  <a:pt x="7794171" y="1594305"/>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2750151"/>
      </p:ext>
    </p:extLst>
  </p:cSld>
  <p:clrMapOvr>
    <a:masterClrMapping/>
  </p:clrMapOvr>
  <mc:AlternateContent xmlns:mc="http://schemas.openxmlformats.org/markup-compatibility/2006" xmlns:p14="http://schemas.microsoft.com/office/powerpoint/2010/main">
    <mc:Choice Requires="p14">
      <p:transition p14:dur="10" advTm="86399000"/>
    </mc:Choice>
    <mc:Fallback xmlns="">
      <p:transition advTm="86399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1013FFA-CA23-E98E-3FB5-4AA5D9E5D761}"/>
              </a:ext>
            </a:extLst>
          </p:cNvPr>
          <p:cNvSpPr/>
          <p:nvPr/>
        </p:nvSpPr>
        <p:spPr>
          <a:xfrm>
            <a:off x="2248525" y="263271"/>
            <a:ext cx="7585023" cy="4938315"/>
          </a:xfrm>
          <a:custGeom>
            <a:avLst/>
            <a:gdLst>
              <a:gd name="connsiteX0" fmla="*/ 1003300 w 11734800"/>
              <a:gd name="connsiteY0" fmla="*/ 6299200 h 6515100"/>
              <a:gd name="connsiteX1" fmla="*/ 0 w 11734800"/>
              <a:gd name="connsiteY1" fmla="*/ 5321300 h 6515100"/>
              <a:gd name="connsiteX2" fmla="*/ 0 w 11734800"/>
              <a:gd name="connsiteY2" fmla="*/ 3670300 h 6515100"/>
              <a:gd name="connsiteX3" fmla="*/ 228600 w 11734800"/>
              <a:gd name="connsiteY3" fmla="*/ 1333500 h 6515100"/>
              <a:gd name="connsiteX4" fmla="*/ 1689100 w 11734800"/>
              <a:gd name="connsiteY4" fmla="*/ 444500 h 6515100"/>
              <a:gd name="connsiteX5" fmla="*/ 4660900 w 11734800"/>
              <a:gd name="connsiteY5" fmla="*/ 177800 h 6515100"/>
              <a:gd name="connsiteX6" fmla="*/ 6769100 w 11734800"/>
              <a:gd name="connsiteY6" fmla="*/ 0 h 6515100"/>
              <a:gd name="connsiteX7" fmla="*/ 9664700 w 11734800"/>
              <a:gd name="connsiteY7" fmla="*/ 292100 h 6515100"/>
              <a:gd name="connsiteX8" fmla="*/ 11430000 w 11734800"/>
              <a:gd name="connsiteY8" fmla="*/ 1016000 h 6515100"/>
              <a:gd name="connsiteX9" fmla="*/ 11734800 w 11734800"/>
              <a:gd name="connsiteY9" fmla="*/ 3238500 h 6515100"/>
              <a:gd name="connsiteX10" fmla="*/ 11658600 w 11734800"/>
              <a:gd name="connsiteY10" fmla="*/ 5638800 h 6515100"/>
              <a:gd name="connsiteX11" fmla="*/ 11633200 w 11734800"/>
              <a:gd name="connsiteY11" fmla="*/ 5511800 h 6515100"/>
              <a:gd name="connsiteX12" fmla="*/ 10985500 w 11734800"/>
              <a:gd name="connsiteY12" fmla="*/ 6324600 h 6515100"/>
              <a:gd name="connsiteX13" fmla="*/ 6477000 w 11734800"/>
              <a:gd name="connsiteY13" fmla="*/ 6515100 h 6515100"/>
              <a:gd name="connsiteX14" fmla="*/ 1003300 w 11734800"/>
              <a:gd name="connsiteY14" fmla="*/ 6299200 h 651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34800" h="6515100">
                <a:moveTo>
                  <a:pt x="1003300" y="6299200"/>
                </a:moveTo>
                <a:lnTo>
                  <a:pt x="0" y="5321300"/>
                </a:lnTo>
                <a:lnTo>
                  <a:pt x="0" y="3670300"/>
                </a:lnTo>
                <a:lnTo>
                  <a:pt x="228600" y="1333500"/>
                </a:lnTo>
                <a:lnTo>
                  <a:pt x="1689100" y="444500"/>
                </a:lnTo>
                <a:lnTo>
                  <a:pt x="4660900" y="177800"/>
                </a:lnTo>
                <a:lnTo>
                  <a:pt x="6769100" y="0"/>
                </a:lnTo>
                <a:lnTo>
                  <a:pt x="9664700" y="292100"/>
                </a:lnTo>
                <a:lnTo>
                  <a:pt x="11430000" y="1016000"/>
                </a:lnTo>
                <a:lnTo>
                  <a:pt x="11734800" y="3238500"/>
                </a:lnTo>
                <a:lnTo>
                  <a:pt x="11658600" y="5638800"/>
                </a:lnTo>
                <a:cubicBezTo>
                  <a:pt x="11645479" y="5507588"/>
                  <a:pt x="11688444" y="5511800"/>
                  <a:pt x="11633200" y="5511800"/>
                </a:cubicBezTo>
                <a:lnTo>
                  <a:pt x="10985500" y="6324600"/>
                </a:lnTo>
                <a:lnTo>
                  <a:pt x="6477000" y="6515100"/>
                </a:lnTo>
                <a:lnTo>
                  <a:pt x="1003300" y="6299200"/>
                </a:lnTo>
                <a:close/>
              </a:path>
            </a:pathLst>
          </a:custGeom>
          <a:solidFill>
            <a:schemeClr val="dk1">
              <a:alpha val="67000"/>
            </a:schemeClr>
          </a:solidFill>
          <a:effectLst>
            <a:softEdge rad="10414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lt1">
                  <a:alpha val="50000"/>
                </a:schemeClr>
              </a:solidFill>
            </a:endParaRPr>
          </a:p>
        </p:txBody>
      </p:sp>
      <p:sp>
        <p:nvSpPr>
          <p:cNvPr id="14" name="TextBox 13">
            <a:extLst>
              <a:ext uri="{FF2B5EF4-FFF2-40B4-BE49-F238E27FC236}">
                <a16:creationId xmlns:a16="http://schemas.microsoft.com/office/drawing/2014/main" id="{D4150215-C2E7-CD52-D719-CEAE98A63B7F}"/>
              </a:ext>
            </a:extLst>
          </p:cNvPr>
          <p:cNvSpPr txBox="1"/>
          <p:nvPr/>
        </p:nvSpPr>
        <p:spPr>
          <a:xfrm rot="21314484">
            <a:off x="983959" y="1268604"/>
            <a:ext cx="11345162" cy="3046988"/>
          </a:xfrm>
          <a:prstGeom prst="rect">
            <a:avLst/>
          </a:prstGeom>
          <a:noFill/>
        </p:spPr>
        <p:txBody>
          <a:bodyPr wrap="square">
            <a:spAutoFit/>
          </a:bodyPr>
          <a:lstStyle/>
          <a:p>
            <a:pPr marL="2863850">
              <a:buNone/>
            </a:pPr>
            <a:r>
              <a:rPr lang="en-GB" sz="9600" b="1" i="1" spc="300" dirty="0">
                <a:solidFill>
                  <a:schemeClr val="bg1">
                    <a:lumMod val="95000"/>
                  </a:schemeClr>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Thank</a:t>
            </a:r>
          </a:p>
          <a:p>
            <a:pPr marL="15875" indent="-15875" algn="ctr">
              <a:buNone/>
              <a:tabLst>
                <a:tab pos="1349375" algn="l"/>
              </a:tabLst>
            </a:pPr>
            <a:r>
              <a:rPr lang="en-GB" sz="9600" b="1" i="1" spc="300" dirty="0">
                <a:solidFill>
                  <a:schemeClr val="bg1">
                    <a:lumMod val="95000"/>
                  </a:schemeClr>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	You </a:t>
            </a:r>
            <a:endParaRPr lang="en-GB" sz="800" i="1" dirty="0">
              <a:solidFill>
                <a:schemeClr val="bg1">
                  <a:lumMod val="95000"/>
                </a:schemeClr>
              </a:solidFill>
              <a:latin typeface="Agency FB" panose="020B0503020202020204" pitchFamily="34" charset="0"/>
              <a:cs typeface="Arial" panose="020B0604020202020204" pitchFamily="34" charset="0"/>
            </a:endParaRPr>
          </a:p>
        </p:txBody>
      </p:sp>
      <p:pic>
        <p:nvPicPr>
          <p:cNvPr id="11" name="Picture 10">
            <a:hlinkClick r:id="rId3"/>
            <a:extLst>
              <a:ext uri="{FF2B5EF4-FFF2-40B4-BE49-F238E27FC236}">
                <a16:creationId xmlns:a16="http://schemas.microsoft.com/office/drawing/2014/main" id="{346CF1A3-93A4-CE7D-C169-4F0F9469E43B}"/>
              </a:ext>
            </a:extLst>
          </p:cNvPr>
          <p:cNvPicPr>
            <a:picLocks noChangeAspect="1"/>
          </p:cNvPicPr>
          <p:nvPr/>
        </p:nvPicPr>
        <p:blipFill>
          <a:blip r:embed="rId4">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6398939" y="5452948"/>
            <a:ext cx="5401524" cy="1182727"/>
          </a:xfrm>
          <a:prstGeom prst="rect">
            <a:avLst/>
          </a:prstGeom>
          <a:scene3d>
            <a:camera prst="orthographicFront"/>
            <a:lightRig rig="threePt" dir="t"/>
          </a:scene3d>
          <a:sp3d>
            <a:bevelT/>
          </a:sp3d>
        </p:spPr>
      </p:pic>
      <p:pic>
        <p:nvPicPr>
          <p:cNvPr id="12" name="Picture 11">
            <a:hlinkClick r:id="rId6"/>
            <a:extLst>
              <a:ext uri="{FF2B5EF4-FFF2-40B4-BE49-F238E27FC236}">
                <a16:creationId xmlns:a16="http://schemas.microsoft.com/office/drawing/2014/main" id="{2FD41BE8-1F6E-DF91-D2B8-9A3C8C755CA4}"/>
              </a:ext>
            </a:extLst>
          </p:cNvPr>
          <p:cNvPicPr>
            <a:picLocks noChangeAspect="1"/>
          </p:cNvPicPr>
          <p:nvPr/>
        </p:nvPicPr>
        <p:blipFill>
          <a:blip r:embed="rId7">
            <a:extLst>
              <a:ext uri="{BEBA8EAE-BF5A-486C-A8C5-ECC9F3942E4B}">
                <a14:imgProps xmlns:a14="http://schemas.microsoft.com/office/drawing/2010/main">
                  <a14:imgLayer r:embed="rId8">
                    <a14:imgEffect>
                      <a14:artisticCement/>
                    </a14:imgEffect>
                  </a14:imgLayer>
                </a14:imgProps>
              </a:ext>
            </a:extLst>
          </a:blip>
          <a:stretch>
            <a:fillRect/>
          </a:stretch>
        </p:blipFill>
        <p:spPr>
          <a:xfrm>
            <a:off x="241636" y="5452949"/>
            <a:ext cx="5480779" cy="1182727"/>
          </a:xfrm>
          <a:prstGeom prst="rect">
            <a:avLst/>
          </a:prstGeom>
          <a:scene3d>
            <a:camera prst="orthographicFront"/>
            <a:lightRig rig="threePt" dir="t"/>
          </a:scene3d>
          <a:sp3d>
            <a:bevelT/>
          </a:sp3d>
        </p:spPr>
      </p:pic>
    </p:spTree>
    <p:extLst>
      <p:ext uri="{BB962C8B-B14F-4D97-AF65-F5344CB8AC3E}">
        <p14:creationId xmlns:p14="http://schemas.microsoft.com/office/powerpoint/2010/main" val="2906995490"/>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0705-80E0-8BA7-5AC2-43DBF7770A64}"/>
              </a:ext>
            </a:extLst>
          </p:cNvPr>
          <p:cNvSpPr>
            <a:spLocks noGrp="1"/>
          </p:cNvSpPr>
          <p:nvPr>
            <p:ph type="title"/>
          </p:nvPr>
        </p:nvSpPr>
        <p:spPr>
          <a:xfrm>
            <a:off x="0" y="6376744"/>
            <a:ext cx="6446046" cy="532183"/>
          </a:xfrm>
          <a:solidFill>
            <a:srgbClr val="FFFF99"/>
          </a:solidFill>
        </p:spPr>
        <p:txBody>
          <a:bodyPr>
            <a:noAutofit/>
          </a:bodyPr>
          <a:lstStyle/>
          <a:p>
            <a:r>
              <a:rPr lang="en-GB" sz="1400" b="1" dirty="0">
                <a:latin typeface="Amasis MT Pro" panose="02040504050005020304" pitchFamily="18" charset="0"/>
              </a:rPr>
              <a:t>Lysias (</a:t>
            </a:r>
            <a:r>
              <a:rPr lang="pl-PL" sz="1400" b="1" dirty="0">
                <a:latin typeface="Amasis MT Pro" panose="02040504050005020304" pitchFamily="18" charset="0"/>
              </a:rPr>
              <a:t>c. 445 – c. 380 BC</a:t>
            </a:r>
            <a:r>
              <a:rPr lang="en-GB" sz="1400" b="1" dirty="0">
                <a:latin typeface="Amasis MT Pro" panose="02040504050005020304" pitchFamily="18" charset="0"/>
              </a:rPr>
              <a:t>)</a:t>
            </a:r>
            <a:r>
              <a:rPr lang="pl-PL" sz="1400" dirty="0">
                <a:latin typeface="Amasis MT Pro" panose="02040504050005020304" pitchFamily="18" charset="0"/>
              </a:rPr>
              <a:t> </a:t>
            </a:r>
            <a:r>
              <a:rPr lang="en-GB" sz="1400" dirty="0">
                <a:latin typeface="Amasis MT Pro" panose="02040504050005020304" pitchFamily="18" charset="0"/>
              </a:rPr>
              <a:t>‘</a:t>
            </a:r>
            <a:r>
              <a:rPr lang="en-GB" sz="1400" dirty="0" err="1">
                <a:latin typeface="Amasis MT Pro" panose="02040504050005020304" pitchFamily="18" charset="0"/>
              </a:rPr>
              <a:t>Orationa</a:t>
            </a:r>
            <a:r>
              <a:rPr lang="en-GB" sz="1400" dirty="0">
                <a:latin typeface="Amasis MT Pro" panose="02040504050005020304" pitchFamily="18" charset="0"/>
              </a:rPr>
              <a:t> XXIV, The Cripple’,</a:t>
            </a:r>
            <a:br>
              <a:rPr lang="en-GB" sz="1400" dirty="0">
                <a:latin typeface="Amasis MT Pro" panose="02040504050005020304" pitchFamily="18" charset="0"/>
              </a:rPr>
            </a:br>
            <a:r>
              <a:rPr lang="en-GB" sz="1400" i="1" dirty="0">
                <a:latin typeface="Amasis MT Pro" panose="02040504050005020304" pitchFamily="18" charset="0"/>
              </a:rPr>
              <a:t>The Orations of Lysias</a:t>
            </a:r>
            <a:r>
              <a:rPr lang="en-GB" sz="1400" dirty="0">
                <a:latin typeface="Amasis MT Pro" panose="02040504050005020304" pitchFamily="18" charset="0"/>
              </a:rPr>
              <a:t> (p. 69) Good Press. Kindle Edition. </a:t>
            </a:r>
          </a:p>
        </p:txBody>
      </p:sp>
      <p:pic>
        <p:nvPicPr>
          <p:cNvPr id="6" name="Picture 5">
            <a:extLst>
              <a:ext uri="{FF2B5EF4-FFF2-40B4-BE49-F238E27FC236}">
                <a16:creationId xmlns:a16="http://schemas.microsoft.com/office/drawing/2014/main" id="{1E1E10EF-A14C-1D0C-F517-EAE9845AA255}"/>
              </a:ext>
            </a:extLst>
          </p:cNvPr>
          <p:cNvPicPr>
            <a:picLocks noChangeAspect="1"/>
          </p:cNvPicPr>
          <p:nvPr/>
        </p:nvPicPr>
        <p:blipFill rotWithShape="1">
          <a:blip r:embed="rId2"/>
          <a:srcRect t="9506"/>
          <a:stretch/>
        </p:blipFill>
        <p:spPr>
          <a:xfrm rot="559982">
            <a:off x="6240112" y="-934921"/>
            <a:ext cx="6429718" cy="8727839"/>
          </a:xfrm>
          <a:prstGeom prst="rect">
            <a:avLst/>
          </a:prstGeom>
        </p:spPr>
      </p:pic>
      <p:sp>
        <p:nvSpPr>
          <p:cNvPr id="3" name="Content Placeholder 2">
            <a:extLst>
              <a:ext uri="{FF2B5EF4-FFF2-40B4-BE49-F238E27FC236}">
                <a16:creationId xmlns:a16="http://schemas.microsoft.com/office/drawing/2014/main" id="{8A5CF3FD-6D9A-F7C1-2B2E-8CFE9920935F}"/>
              </a:ext>
            </a:extLst>
          </p:cNvPr>
          <p:cNvSpPr>
            <a:spLocks noGrp="1"/>
          </p:cNvSpPr>
          <p:nvPr>
            <p:ph sz="half" idx="1"/>
          </p:nvPr>
        </p:nvSpPr>
        <p:spPr>
          <a:xfrm rot="21370745">
            <a:off x="429878" y="676626"/>
            <a:ext cx="6031805" cy="4675397"/>
          </a:xfrm>
          <a:solidFill>
            <a:srgbClr val="FFFF99"/>
          </a:solidFill>
        </p:spPr>
        <p:txBody>
          <a:bodyPr lIns="216000" tIns="108000" rIns="216000" bIns="108000" anchor="ctr">
            <a:normAutofit fontScale="85000" lnSpcReduction="20000"/>
          </a:bodyPr>
          <a:lstStyle/>
          <a:p>
            <a:pPr marL="0" indent="0" algn="just">
              <a:buNone/>
            </a:pPr>
            <a:r>
              <a:rPr lang="en-GB" dirty="0">
                <a:latin typeface="Amasis MT Pro" panose="02040504050005020304" pitchFamily="18" charset="0"/>
                <a:cs typeface="Arial" panose="020B0604020202020204" pitchFamily="34" charset="0"/>
              </a:rPr>
              <a:t>“And as proofs of my bodily strength he instances the fact that I ride horseback, and of my skill in my trade that I can associate with men able to be extravagant.”</a:t>
            </a:r>
          </a:p>
          <a:p>
            <a:pPr marL="0" indent="0" algn="just">
              <a:buNone/>
            </a:pPr>
            <a:endParaRPr lang="en-GB" sz="1200" dirty="0">
              <a:latin typeface="Amasis MT Pro" panose="02040504050005020304" pitchFamily="18" charset="0"/>
              <a:cs typeface="Arial" panose="020B0604020202020204" pitchFamily="34" charset="0"/>
            </a:endParaRPr>
          </a:p>
          <a:p>
            <a:pPr marL="0" indent="177800" algn="just">
              <a:buNone/>
            </a:pPr>
            <a:r>
              <a:rPr lang="en-GB" dirty="0">
                <a:latin typeface="Amasis MT Pro" panose="02040504050005020304" pitchFamily="18" charset="0"/>
                <a:cs typeface="Arial" panose="020B0604020202020204" pitchFamily="34" charset="0"/>
              </a:rPr>
              <a:t>“I have no other income than this, and if you take it from me, I shall run the risk of coming into the hands of a cruel fate.”</a:t>
            </a:r>
          </a:p>
          <a:p>
            <a:pPr marL="0" indent="177800" algn="just">
              <a:buNone/>
            </a:pPr>
            <a:endParaRPr lang="en-GB" sz="1300" dirty="0">
              <a:latin typeface="Amasis MT Pro" panose="02040504050005020304" pitchFamily="18" charset="0"/>
              <a:cs typeface="Arial" panose="020B0604020202020204" pitchFamily="34" charset="0"/>
            </a:endParaRPr>
          </a:p>
          <a:p>
            <a:pPr marL="0" indent="177800" algn="just">
              <a:buNone/>
            </a:pPr>
            <a:r>
              <a:rPr lang="en-GB" dirty="0">
                <a:latin typeface="Amasis MT Pro" panose="02040504050005020304" pitchFamily="18" charset="0"/>
                <a:cs typeface="Arial" panose="020B0604020202020204" pitchFamily="34" charset="0"/>
              </a:rPr>
              <a:t>“And that I use two crutches while others use but one, (why does he) not charge me that this is a mark of sound men? But that I ride he uses as a proof to you that I am sound. But both of these I employ for the same reason”</a:t>
            </a:r>
          </a:p>
        </p:txBody>
      </p:sp>
      <p:pic>
        <p:nvPicPr>
          <p:cNvPr id="13" name="Picture 12">
            <a:extLst>
              <a:ext uri="{FF2B5EF4-FFF2-40B4-BE49-F238E27FC236}">
                <a16:creationId xmlns:a16="http://schemas.microsoft.com/office/drawing/2014/main" id="{5D8AAF8C-4DCF-9E1C-9B04-A14C0AA12B70}"/>
              </a:ext>
            </a:extLst>
          </p:cNvPr>
          <p:cNvPicPr>
            <a:picLocks noChangeAspect="1"/>
          </p:cNvPicPr>
          <p:nvPr/>
        </p:nvPicPr>
        <p:blipFill>
          <a:blip r:embed="rId3"/>
          <a:stretch>
            <a:fillRect/>
          </a:stretch>
        </p:blipFill>
        <p:spPr>
          <a:xfrm flipH="1">
            <a:off x="0" y="629999"/>
            <a:ext cx="588664" cy="539445"/>
          </a:xfrm>
          <a:prstGeom prst="rect">
            <a:avLst/>
          </a:prstGeom>
        </p:spPr>
      </p:pic>
      <p:pic>
        <p:nvPicPr>
          <p:cNvPr id="14" name="Picture 13">
            <a:extLst>
              <a:ext uri="{FF2B5EF4-FFF2-40B4-BE49-F238E27FC236}">
                <a16:creationId xmlns:a16="http://schemas.microsoft.com/office/drawing/2014/main" id="{97E71868-8C67-07F9-802B-C7513B79E609}"/>
              </a:ext>
            </a:extLst>
          </p:cNvPr>
          <p:cNvPicPr>
            <a:picLocks noChangeAspect="1"/>
          </p:cNvPicPr>
          <p:nvPr/>
        </p:nvPicPr>
        <p:blipFill>
          <a:blip r:embed="rId3"/>
          <a:stretch>
            <a:fillRect/>
          </a:stretch>
        </p:blipFill>
        <p:spPr>
          <a:xfrm>
            <a:off x="6358210" y="4577211"/>
            <a:ext cx="588664" cy="539445"/>
          </a:xfrm>
          <a:prstGeom prst="rect">
            <a:avLst/>
          </a:prstGeom>
        </p:spPr>
      </p:pic>
    </p:spTree>
    <p:extLst>
      <p:ext uri="{BB962C8B-B14F-4D97-AF65-F5344CB8AC3E}">
        <p14:creationId xmlns:p14="http://schemas.microsoft.com/office/powerpoint/2010/main" val="3854946037"/>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wall, indoor, graffiti&#10;&#10;Description automatically generated">
            <a:extLst>
              <a:ext uri="{FF2B5EF4-FFF2-40B4-BE49-F238E27FC236}">
                <a16:creationId xmlns:a16="http://schemas.microsoft.com/office/drawing/2014/main" id="{D1B68405-F060-BE93-91FC-FBD7C6FF48BB}"/>
              </a:ext>
            </a:extLst>
          </p:cNvPr>
          <p:cNvPicPr>
            <a:picLocks noChangeAspect="1"/>
          </p:cNvPicPr>
          <p:nvPr/>
        </p:nvPicPr>
        <p:blipFill rotWithShape="1">
          <a:blip r:embed="rId2">
            <a:extLst>
              <a:ext uri="{28A0092B-C50C-407E-A947-70E740481C1C}">
                <a14:useLocalDpi xmlns:a14="http://schemas.microsoft.com/office/drawing/2010/main" val="0"/>
              </a:ext>
            </a:extLst>
          </a:blip>
          <a:srcRect l="11594"/>
          <a:stretch/>
        </p:blipFill>
        <p:spPr>
          <a:xfrm rot="5400000">
            <a:off x="244462" y="-244463"/>
            <a:ext cx="6858000" cy="7346926"/>
          </a:xfrm>
          <a:prstGeom prst="rect">
            <a:avLst/>
          </a:prstGeom>
        </p:spPr>
      </p:pic>
      <p:pic>
        <p:nvPicPr>
          <p:cNvPr id="12" name="Picture 11" descr="A cover of a book&#10;&#10;Description automatically generated with low confidence">
            <a:extLst>
              <a:ext uri="{FF2B5EF4-FFF2-40B4-BE49-F238E27FC236}">
                <a16:creationId xmlns:a16="http://schemas.microsoft.com/office/drawing/2014/main" id="{13AFC7CE-805A-FAC2-BBBB-AB366D969AB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owDiffused/>
                    </a14:imgEffect>
                    <a14:imgEffect>
                      <a14:sharpenSoften amount="50000"/>
                    </a14:imgEffect>
                  </a14:imgLayer>
                </a14:imgProps>
              </a:ext>
              <a:ext uri="{28A0092B-C50C-407E-A947-70E740481C1C}">
                <a14:useLocalDpi xmlns:a14="http://schemas.microsoft.com/office/drawing/2010/main" val="0"/>
              </a:ext>
            </a:extLst>
          </a:blip>
          <a:srcRect l="1679" t="1276" r="2697"/>
          <a:stretch/>
        </p:blipFill>
        <p:spPr>
          <a:xfrm>
            <a:off x="7346926" y="0"/>
            <a:ext cx="4845073" cy="6858000"/>
          </a:xfrm>
          <a:prstGeom prst="rect">
            <a:avLst/>
          </a:prstGeom>
        </p:spPr>
      </p:pic>
      <p:pic>
        <p:nvPicPr>
          <p:cNvPr id="4" name="Picture 3">
            <a:extLst>
              <a:ext uri="{FF2B5EF4-FFF2-40B4-BE49-F238E27FC236}">
                <a16:creationId xmlns:a16="http://schemas.microsoft.com/office/drawing/2014/main" id="{B3BF75FB-A9F8-3D96-0085-2F40512F05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64" b="68410" l="7937" r="93651">
                        <a14:foregroundMark x1="27963" y1="55302" x2="28889" y2="55021"/>
                        <a14:foregroundMark x1="12381" y1="60042" x2="18549" y2="58166"/>
                        <a14:foregroundMark x1="28889" y1="55021" x2="28258" y2="53720"/>
                        <a14:foregroundMark x1="18544" y1="40774" x2="13333" y2="30335"/>
                        <a14:foregroundMark x1="19257" y1="42202" x2="18861" y2="41410"/>
                        <a14:foregroundMark x1="13333" y1="30335" x2="20000" y2="15690"/>
                        <a14:foregroundMark x1="20000" y1="15690" x2="27302" y2="10669"/>
                        <a14:foregroundMark x1="27302" y1="10669" x2="30794" y2="9205"/>
                        <a14:foregroundMark x1="31429" y1="8577" x2="37143" y2="5021"/>
                        <a14:foregroundMark x1="37143" y1="5021" x2="41570" y2="4450"/>
                        <a14:foregroundMark x1="62874" y1="5227" x2="73651" y2="9623"/>
                        <a14:foregroundMark x1="62180" y1="4944" x2="62772" y2="5186"/>
                        <a14:foregroundMark x1="73651" y1="9623" x2="83175" y2="17992"/>
                        <a14:foregroundMark x1="83175" y1="17992" x2="86032" y2="29289"/>
                        <a14:foregroundMark x1="86032" y1="29289" x2="84586" y2="35123"/>
                        <a14:foregroundMark x1="80693" y1="41190" x2="79930" y2="41640"/>
                        <a14:foregroundMark x1="87502" y1="51046" x2="88889" y2="51464"/>
                        <a14:foregroundMark x1="80311" y1="48880" x2="81102" y2="49118"/>
                        <a14:foregroundMark x1="34286" y1="6904" x2="40041" y2="4265"/>
                        <a14:foregroundMark x1="55918" y1="4756" x2="66984" y2="7322"/>
                        <a14:foregroundMark x1="66984" y1="7322" x2="67619" y2="7950"/>
                        <a14:foregroundMark x1="37778" y1="5649" x2="43828" y2="4723"/>
                        <a14:foregroundMark x1="59662" y1="4923" x2="61587" y2="5858"/>
                        <a14:foregroundMark x1="61587" y1="5858" x2="62222" y2="6067"/>
                        <a14:foregroundMark x1="26318" y1="56660" x2="27937" y2="56276"/>
                        <a14:foregroundMark x1="22688" y1="57521" x2="26192" y2="56690"/>
                        <a14:foregroundMark x1="12063" y1="60042" x2="22198" y2="57638"/>
                        <a14:foregroundMark x1="27937" y1="56276" x2="34603" y2="58787"/>
                        <a14:foregroundMark x1="34603" y1="58787" x2="51429" y2="59623"/>
                        <a14:foregroundMark x1="51429" y1="59623" x2="67937" y2="57950"/>
                        <a14:foregroundMark x1="67937" y1="57950" x2="73651" y2="48117"/>
                        <a14:foregroundMark x1="76976" y1="48622" x2="80986" y2="49232"/>
                        <a14:foregroundMark x1="73651" y1="48117" x2="75921" y2="48462"/>
                        <a14:foregroundMark x1="86388" y1="52142" x2="86984" y2="52510"/>
                        <a14:foregroundMark x1="86984" y1="52510" x2="89841" y2="65063"/>
                        <a14:foregroundMark x1="89841" y1="65063" x2="85397" y2="69456"/>
                        <a14:foregroundMark x1="85397" y1="69456" x2="18730" y2="70921"/>
                        <a14:foregroundMark x1="18730" y1="70921" x2="12698" y2="68410"/>
                        <a14:foregroundMark x1="12698" y1="68410" x2="10159" y2="61506"/>
                        <a14:foregroundMark x1="10159" y1="61506" x2="12381" y2="60251"/>
                        <a14:foregroundMark x1="9841" y1="63180" x2="30159" y2="58996"/>
                        <a14:foregroundMark x1="30159" y1="58996" x2="38095" y2="58787"/>
                        <a14:foregroundMark x1="38095" y1="58787" x2="57460" y2="59833"/>
                        <a14:foregroundMark x1="57460" y1="59833" x2="68254" y2="55649"/>
                        <a14:foregroundMark x1="68254" y1="55649" x2="72381" y2="50000"/>
                        <a14:foregroundMark x1="72381" y1="50000" x2="80039" y2="50163"/>
                        <a14:foregroundMark x1="84262" y1="52225" x2="87937" y2="55858"/>
                        <a14:foregroundMark x1="87937" y1="55858" x2="89841" y2="60669"/>
                        <a14:foregroundMark x1="89841" y1="60669" x2="89841" y2="65900"/>
                        <a14:foregroundMark x1="89841" y1="65900" x2="76825" y2="70921"/>
                        <a14:foregroundMark x1="76825" y1="70921" x2="13333" y2="69665"/>
                        <a14:foregroundMark x1="13333" y1="69665" x2="7937" y2="66527"/>
                        <a14:foregroundMark x1="7937" y1="66527" x2="9841" y2="63180"/>
                        <a14:foregroundMark x1="13968" y1="62552" x2="34921" y2="68410"/>
                        <a14:foregroundMark x1="34921" y1="68410" x2="49524" y2="66109"/>
                        <a14:foregroundMark x1="49524" y1="66109" x2="38095" y2="59414"/>
                        <a14:foregroundMark x1="38095" y1="59414" x2="28254" y2="59205"/>
                        <a14:foregroundMark x1="28254" y1="59205" x2="16508" y2="61506"/>
                        <a14:foregroundMark x1="16508" y1="61506" x2="12381" y2="65481"/>
                        <a14:foregroundMark x1="52381" y1="59623" x2="64762" y2="69247"/>
                        <a14:foregroundMark x1="64762" y1="69247" x2="81270" y2="68619"/>
                        <a14:foregroundMark x1="81270" y1="68619" x2="89524" y2="62971"/>
                        <a14:foregroundMark x1="89524" y1="62971" x2="83810" y2="54812"/>
                        <a14:foregroundMark x1="83810" y1="54812" x2="69524" y2="54812"/>
                        <a14:foregroundMark x1="69524" y1="54812" x2="51429" y2="60460"/>
                        <a14:foregroundMark x1="51429" y1="60460" x2="51429" y2="60460"/>
                        <a14:foregroundMark x1="22540" y1="42259" x2="22772" y2="44015"/>
                        <a14:foregroundMark x1="22772" y1="44015" x2="22540" y2="42259"/>
                        <a14:foregroundMark x1="22540" y1="42259" x2="22540" y2="42050"/>
                        <a14:foregroundMark x1="21053" y1="42223" x2="21403" y2="43550"/>
                        <a14:foregroundMark x1="22222" y1="44075" x2="22222" y2="42050"/>
                        <a14:foregroundMark x1="22222" y1="42050" x2="21350" y2="41763"/>
                        <a14:foregroundMark x1="23175" y1="44142" x2="23365" y2="44694"/>
                        <a14:foregroundMark x1="28966" y1="52703" x2="29206" y2="52929"/>
                        <a14:foregroundMark x1="25738" y1="49664" x2="26986" y2="50839"/>
                        <a14:foregroundMark x1="28538" y1="51278" x2="27490" y2="48687"/>
                        <a14:foregroundMark x1="29206" y1="52929" x2="29060" y2="52567"/>
                        <a14:foregroundMark x1="26667" y1="46653" x2="22857" y2="43933"/>
                        <a14:foregroundMark x1="22857" y1="57531" x2="22857" y2="55680"/>
                        <a14:foregroundMark x1="17701" y1="42632" x2="12381" y2="32008"/>
                        <a14:foregroundMark x1="18523" y1="44274" x2="18208" y2="43645"/>
                        <a14:foregroundMark x1="12381" y1="32008" x2="12381" y2="26778"/>
                        <a14:foregroundMark x1="12381" y1="26778" x2="21587" y2="12552"/>
                        <a14:foregroundMark x1="21587" y1="12552" x2="35238" y2="4812"/>
                        <a14:foregroundMark x1="35238" y1="4812" x2="38458" y2="4074"/>
                        <a14:foregroundMark x1="19552" y1="43700" x2="19126" y2="42481"/>
                        <a14:foregroundMark x1="18972" y1="42676" x2="18699" y2="44176"/>
                        <a14:foregroundMark x1="20094" y1="55957" x2="7937" y2="58996"/>
                        <a14:foregroundMark x1="22081" y1="55460" x2="21502" y2="55605"/>
                        <a14:foregroundMark x1="7937" y1="58996" x2="4444" y2="63389"/>
                        <a14:foregroundMark x1="4444" y1="63389" x2="7937" y2="70502"/>
                        <a14:foregroundMark x1="7937" y1="70502" x2="18730" y2="71130"/>
                        <a14:foregroundMark x1="18730" y1="71130" x2="24762" y2="68828"/>
                        <a14:foregroundMark x1="24762" y1="68828" x2="27302" y2="55649"/>
                        <a14:foregroundMark x1="27302" y1="55649" x2="27101" y2="55384"/>
                        <a14:foregroundMark x1="90825" y1="52170" x2="93651" y2="53766"/>
                        <a14:foregroundMark x1="87989" y1="50568" x2="90484" y2="51977"/>
                        <a14:foregroundMark x1="93651" y1="53766" x2="86032" y2="52929"/>
                        <a14:foregroundMark x1="86032" y1="52929" x2="89524" y2="51046"/>
                        <a14:foregroundMark x1="84063" y1="34939" x2="85079" y2="31590"/>
                        <a14:foregroundMark x1="85079" y1="31590" x2="80952" y2="16946"/>
                        <a14:foregroundMark x1="80952" y1="16946" x2="70794" y2="8996"/>
                        <a14:foregroundMark x1="70794" y1="8996" x2="62222" y2="6276"/>
                        <a14:foregroundMark x1="62222" y1="6276" x2="70794" y2="6276"/>
                        <a14:foregroundMark x1="70794" y1="6276" x2="76825" y2="8996"/>
                        <a14:foregroundMark x1="76825" y1="8996" x2="86032" y2="19456"/>
                        <a14:foregroundMark x1="86032" y1="19456" x2="87619" y2="31172"/>
                        <a14:foregroundMark x1="87619" y1="31172" x2="86907" y2="35941"/>
                        <a14:foregroundMark x1="46063" y1="4218" x2="51746" y2="5230"/>
                        <a14:foregroundMark x1="51746" y1="5230" x2="52840" y2="4569"/>
                        <a14:foregroundMark x1="72381" y1="5021" x2="68066" y2="3225"/>
                        <a14:foregroundMark x1="53271" y1="4592" x2="68889" y2="7322"/>
                        <a14:foregroundMark x1="68889" y1="7322" x2="72381" y2="5021"/>
                        <a14:foregroundMark x1="68254" y1="4184" x2="43810" y2="3138"/>
                        <a14:foregroundMark x1="43810" y1="3138" x2="35873" y2="5230"/>
                        <a14:foregroundMark x1="35873" y1="5230" x2="63175" y2="6067"/>
                        <a14:foregroundMark x1="63175" y1="6067" x2="54921" y2="3347"/>
                        <a14:foregroundMark x1="54921" y1="3347" x2="46349" y2="3347"/>
                        <a14:foregroundMark x1="68571" y1="4812" x2="40317" y2="2510"/>
                        <a14:foregroundMark x1="40317" y1="2510" x2="33333" y2="4603"/>
                        <a14:foregroundMark x1="33333" y1="4603" x2="64127" y2="6485"/>
                        <a14:foregroundMark x1="64127" y1="6485" x2="67937" y2="4812"/>
                        <a14:backgroundMark x1="18580" y1="50837" x2="18478" y2="49690"/>
                        <a14:backgroundMark x1="37894" y1="683" x2="38719" y2="726"/>
                        <a14:backgroundMark x1="66025" y1="1780" x2="70159" y2="418"/>
                        <a14:backgroundMark x1="87619" y1="36192" x2="82540" y2="41841"/>
                        <a14:backgroundMark x1="82540" y1="41841" x2="81270" y2="48954"/>
                        <a14:backgroundMark x1="81270" y1="48954" x2="89206" y2="49372"/>
                        <a14:backgroundMark x1="89206" y1="49372" x2="88254" y2="35983"/>
                        <a14:backgroundMark x1="87302" y1="44770" x2="86349" y2="44561"/>
                        <a14:backgroundMark x1="89206" y1="45188" x2="93968" y2="48745"/>
                        <a14:backgroundMark x1="93968" y1="48745" x2="88254" y2="45397"/>
                        <a14:backgroundMark x1="88254" y1="45397" x2="87937" y2="45816"/>
                        <a14:backgroundMark x1="16508" y1="45397" x2="24762" y2="50209"/>
                        <a14:backgroundMark x1="24762" y1="50209" x2="21270" y2="55230"/>
                        <a14:backgroundMark x1="21270" y1="55230" x2="10794" y2="46862"/>
                        <a14:backgroundMark x1="10794" y1="46862" x2="16825" y2="45397"/>
                      </a14:backgroundRemoval>
                    </a14:imgEffect>
                    <a14:imgEffect>
                      <a14:artisticFilmGrain grainSize="30"/>
                    </a14:imgEffect>
                    <a14:imgEffect>
                      <a14:sharpenSoften amount="25000"/>
                    </a14:imgEffect>
                    <a14:imgEffect>
                      <a14:saturation sat="66000"/>
                    </a14:imgEffect>
                  </a14:imgLayer>
                </a14:imgProps>
              </a:ext>
              <a:ext uri="{28A0092B-C50C-407E-A947-70E740481C1C}">
                <a14:useLocalDpi xmlns:a14="http://schemas.microsoft.com/office/drawing/2010/main" val="0"/>
              </a:ext>
            </a:extLst>
          </a:blip>
          <a:srcRect l="13854" t="3661" r="11838" b="31049"/>
          <a:stretch/>
        </p:blipFill>
        <p:spPr>
          <a:xfrm>
            <a:off x="7650885" y="1052040"/>
            <a:ext cx="4237154" cy="5649539"/>
          </a:xfrm>
          <a:prstGeom prst="rect">
            <a:avLst/>
          </a:prstGeom>
          <a:effectLst>
            <a:softEdge rad="368300"/>
          </a:effectLst>
        </p:spPr>
      </p:pic>
      <p:sp>
        <p:nvSpPr>
          <p:cNvPr id="6" name="TextBox 5">
            <a:extLst>
              <a:ext uri="{FF2B5EF4-FFF2-40B4-BE49-F238E27FC236}">
                <a16:creationId xmlns:a16="http://schemas.microsoft.com/office/drawing/2014/main" id="{7555D191-5023-15D2-1D3B-C92A85D9A53E}"/>
              </a:ext>
            </a:extLst>
          </p:cNvPr>
          <p:cNvSpPr txBox="1"/>
          <p:nvPr/>
        </p:nvSpPr>
        <p:spPr>
          <a:xfrm rot="21237988">
            <a:off x="164575" y="206187"/>
            <a:ext cx="6268099" cy="1622734"/>
          </a:xfrm>
          <a:prstGeom prst="rect">
            <a:avLst/>
          </a:prstGeom>
          <a:solidFill>
            <a:srgbClr val="FFFF99"/>
          </a:solidFill>
        </p:spPr>
        <p:txBody>
          <a:bodyPr wrap="square" lIns="144000" tIns="72000" rIns="144000" bIns="72000">
            <a:spAutoFit/>
          </a:bodyPr>
          <a:lstStyle/>
          <a:p>
            <a:pPr algn="l"/>
            <a:r>
              <a:rPr lang="en-GB" sz="1600" b="1" i="0" u="none" strike="noStrike" dirty="0">
                <a:effectLst/>
                <a:latin typeface="Amasis MT Pro" panose="02040504050005020304" pitchFamily="18" charset="0"/>
                <a:hlinkClick r:id="rId7" tooltip="Mr Alf Morris">
                  <a:extLst>
                    <a:ext uri="{A12FA001-AC4F-418D-AE19-62706E023703}">
                      <ahyp:hlinkClr xmlns:ahyp="http://schemas.microsoft.com/office/drawing/2018/hyperlinkcolor" val="tx"/>
                    </a:ext>
                  </a:extLst>
                </a:hlinkClick>
              </a:rPr>
              <a:t>Mr. Alfred Morris</a:t>
            </a:r>
            <a:r>
              <a:rPr lang="en-GB" sz="1600" b="1" i="0" u="none" strike="noStrike" dirty="0">
                <a:effectLst/>
                <a:latin typeface="Amasis MT Pro" panose="02040504050005020304" pitchFamily="18" charset="0"/>
              </a:rPr>
              <a:t>.</a:t>
            </a:r>
            <a:r>
              <a:rPr lang="en-GB" sz="1600" b="0" i="0" dirty="0">
                <a:solidFill>
                  <a:srgbClr val="000000"/>
                </a:solidFill>
                <a:effectLst/>
                <a:latin typeface="Amasis MT Pro" panose="02040504050005020304" pitchFamily="18" charset="0"/>
              </a:rPr>
              <a:t> ”Is the Minister aware that the figures published by his right hon. Friend for 1972–73 reveal some shocking variations in local provision? In contrast to the backsliders, there have been many superb achievements by local authorities. Therefore, in the light of the Secretary of State's figures, what action is the Minister taking to lift the general standard to the level of the existing best?”</a:t>
            </a:r>
          </a:p>
        </p:txBody>
      </p:sp>
      <p:sp>
        <p:nvSpPr>
          <p:cNvPr id="10" name="TextBox 9">
            <a:extLst>
              <a:ext uri="{FF2B5EF4-FFF2-40B4-BE49-F238E27FC236}">
                <a16:creationId xmlns:a16="http://schemas.microsoft.com/office/drawing/2014/main" id="{63889D97-FDB9-482B-3B78-126E9237A0A4}"/>
              </a:ext>
            </a:extLst>
          </p:cNvPr>
          <p:cNvSpPr txBox="1"/>
          <p:nvPr/>
        </p:nvSpPr>
        <p:spPr>
          <a:xfrm rot="183255">
            <a:off x="3778724" y="2123256"/>
            <a:ext cx="3363675" cy="2062103"/>
          </a:xfrm>
          <a:prstGeom prst="rect">
            <a:avLst/>
          </a:prstGeom>
          <a:solidFill>
            <a:srgbClr val="FFFF99"/>
          </a:solidFill>
        </p:spPr>
        <p:txBody>
          <a:bodyPr wrap="square" lIns="144000" tIns="36000" rIns="144000" bIns="36000">
            <a:spAutoFit/>
          </a:bodyPr>
          <a:lstStyle/>
          <a:p>
            <a:pPr algn="just"/>
            <a:r>
              <a:rPr lang="en-GB" sz="1600" b="1" u="sng" dirty="0">
                <a:latin typeface="Amasis MT Pro" panose="02040504050005020304" pitchFamily="18" charset="0"/>
              </a:rPr>
              <a:t>Mr. Alfred Morris</a:t>
            </a:r>
            <a:r>
              <a:rPr lang="en-GB" sz="1600" dirty="0">
                <a:latin typeface="Amasis MT Pro" panose="02040504050005020304" pitchFamily="18" charset="0"/>
              </a:rPr>
              <a:t> asked the Secretary of State for Social Services if all local authorities are now carrying out the statutory duties laid upon them by Section 1 of the Chronically Sick and Disabled Persons Act 1970 ; and if he will make a further statement.</a:t>
            </a:r>
          </a:p>
        </p:txBody>
      </p:sp>
      <p:sp>
        <p:nvSpPr>
          <p:cNvPr id="17" name="TextBox 16">
            <a:extLst>
              <a:ext uri="{FF2B5EF4-FFF2-40B4-BE49-F238E27FC236}">
                <a16:creationId xmlns:a16="http://schemas.microsoft.com/office/drawing/2014/main" id="{B8D8C6D3-13E7-9710-27A5-75FA403A4D46}"/>
              </a:ext>
            </a:extLst>
          </p:cNvPr>
          <p:cNvSpPr txBox="1"/>
          <p:nvPr/>
        </p:nvSpPr>
        <p:spPr>
          <a:xfrm rot="21416972">
            <a:off x="4379909" y="4566077"/>
            <a:ext cx="3432180" cy="2062103"/>
          </a:xfrm>
          <a:prstGeom prst="rect">
            <a:avLst/>
          </a:prstGeom>
          <a:solidFill>
            <a:srgbClr val="FFFF99"/>
          </a:solidFill>
        </p:spPr>
        <p:txBody>
          <a:bodyPr wrap="square" lIns="144000" tIns="36000" rIns="144000" bIns="36000">
            <a:spAutoFit/>
          </a:bodyPr>
          <a:lstStyle/>
          <a:p>
            <a:pPr algn="just"/>
            <a:r>
              <a:rPr lang="en-GB" sz="1600" b="1" u="sng" dirty="0">
                <a:latin typeface="Amasis MT Pro" panose="02040504050005020304" pitchFamily="18" charset="0"/>
              </a:rPr>
              <a:t>Mr. Alfred Morris</a:t>
            </a:r>
            <a:r>
              <a:rPr lang="en-GB" sz="1600" u="sng" dirty="0">
                <a:latin typeface="Amasis MT Pro" panose="02040504050005020304" pitchFamily="18" charset="0"/>
              </a:rPr>
              <a:t> </a:t>
            </a:r>
            <a:r>
              <a:rPr lang="en-GB" sz="1600" dirty="0">
                <a:latin typeface="Amasis MT Pro" panose="02040504050005020304" pitchFamily="18" charset="0"/>
              </a:rPr>
              <a:t>asked the Secretary of State for Scotland if all local authorities in Scotland are now carrying out the statutory duties laid upon them by the provisions of the Chronically Sick and Disabled Persons (Scotland) Act 1970 ; and if he will make a statement.</a:t>
            </a:r>
          </a:p>
        </p:txBody>
      </p:sp>
      <p:pic>
        <p:nvPicPr>
          <p:cNvPr id="14" name="Picture 13" descr="A cover of a book&#10;&#10;Description automatically generated with low confidence">
            <a:extLst>
              <a:ext uri="{FF2B5EF4-FFF2-40B4-BE49-F238E27FC236}">
                <a16:creationId xmlns:a16="http://schemas.microsoft.com/office/drawing/2014/main" id="{30694EF6-F348-0B03-2D10-BB7758E811C9}"/>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28369" b="79433" l="23034" r="84270">
                        <a14:foregroundMark x1="85044" y1="66509" x2="84270" y2="45745"/>
                        <a14:foregroundMark x1="85393" y1="75887" x2="85340" y2="74452"/>
                        <a14:foregroundMark x1="73633" y1="38382" x2="67784" y2="34332"/>
                        <a14:foregroundMark x1="84270" y1="45745" x2="81354" y2="43726"/>
                        <a14:foregroundMark x1="16427" y1="36549" x2="15730" y2="37234"/>
                        <a14:foregroundMark x1="19530" y1="33503" x2="18304" y2="34706"/>
                        <a14:foregroundMark x1="20737" y1="63306" x2="22472" y2="72340"/>
                        <a14:foregroundMark x1="15842" y1="37815" x2="16270" y2="40042"/>
                        <a14:foregroundMark x1="15730" y1="37234" x2="15802" y2="37607"/>
                        <a14:foregroundMark x1="22472" y1="72340" x2="30337" y2="77660"/>
                        <a14:foregroundMark x1="30337" y1="77660" x2="70787" y2="77660"/>
                        <a14:foregroundMark x1="79596" y1="79050" x2="82022" y2="79433"/>
                        <a14:foregroundMark x1="70787" y1="77660" x2="79592" y2="79050"/>
                        <a14:foregroundMark x1="82022" y1="79433" x2="85393" y2="76241"/>
                        <a14:foregroundMark x1="80883" y1="43641" x2="84831" y2="47518"/>
                        <a14:foregroundMark x1="84831" y1="47518" x2="82657" y2="65908"/>
                        <a14:foregroundMark x1="78264" y1="72672" x2="72472" y2="74823"/>
                        <a14:foregroundMark x1="72472" y1="74823" x2="60674" y2="76596"/>
                        <a14:foregroundMark x1="60674" y1="76596" x2="50000" y2="73404"/>
                        <a14:foregroundMark x1="50000" y1="73404" x2="37079" y2="75177"/>
                        <a14:foregroundMark x1="37079" y1="75177" x2="26966" y2="74823"/>
                        <a14:foregroundMark x1="26966" y1="74823" x2="44382" y2="42908"/>
                        <a14:foregroundMark x1="44382" y1="42908" x2="41824" y2="40266"/>
                        <a14:foregroundMark x1="62921" y1="35461" x2="72871" y2="39020"/>
                        <a14:foregroundMark x1="81016" y1="43665" x2="84831" y2="50355"/>
                        <a14:foregroundMark x1="84831" y1="50355" x2="80337" y2="60993"/>
                        <a14:foregroundMark x1="80337" y1="60993" x2="66292" y2="63830"/>
                        <a14:foregroundMark x1="66292" y1="63830" x2="53371" y2="60638"/>
                        <a14:foregroundMark x1="53371" y1="60638" x2="47191" y2="53546"/>
                        <a14:foregroundMark x1="47191" y1="53546" x2="46067" y2="46809"/>
                        <a14:foregroundMark x1="46067" y1="46809" x2="56180" y2="36525"/>
                        <a14:foregroundMark x1="62572" y1="35516" x2="62921" y2="35461"/>
                        <a14:foregroundMark x1="56180" y1="36525" x2="62427" y2="35539"/>
                        <a14:foregroundMark x1="79775" y1="44681" x2="75843" y2="61348"/>
                        <a14:foregroundMark x1="75843" y1="61348" x2="68539" y2="55674"/>
                        <a14:foregroundMark x1="68539" y1="55674" x2="73596" y2="47518"/>
                        <a14:foregroundMark x1="73596" y1="47518" x2="79775" y2="45035"/>
                        <a14:foregroundMark x1="56486" y1="35047" x2="49438" y2="41135"/>
                        <a14:foregroundMark x1="49438" y1="41135" x2="39326" y2="38652"/>
                        <a14:foregroundMark x1="42572" y1="34741" x2="43251" y2="33923"/>
                        <a14:foregroundMark x1="39326" y1="38652" x2="41597" y2="35916"/>
                        <a14:foregroundMark x1="76404" y1="44681" x2="76404" y2="44681"/>
                        <a14:foregroundMark x1="70225" y1="40071" x2="70225" y2="40071"/>
                        <a14:foregroundMark x1="63171" y1="34348" x2="64045" y2="34752"/>
                        <a14:foregroundMark x1="64045" y1="34752" x2="63184" y2="34344"/>
                        <a14:foregroundMark x1="72472" y1="39007" x2="71910" y2="39007"/>
                        <a14:foregroundMark x1="72472" y1="37589" x2="75281" y2="46099"/>
                        <a14:foregroundMark x1="75281" y1="46099" x2="70787" y2="38652"/>
                        <a14:foregroundMark x1="70787" y1="38652" x2="71910" y2="37589"/>
                        <a14:foregroundMark x1="64607" y1="35816" x2="75281" y2="48227"/>
                        <a14:foregroundMark x1="75281" y1="48227" x2="71910" y2="57092"/>
                        <a14:foregroundMark x1="71910" y1="57092" x2="60112" y2="61348"/>
                        <a14:foregroundMark x1="60112" y1="61348" x2="51124" y2="53191"/>
                        <a14:foregroundMark x1="51124" y1="53191" x2="50000" y2="44326"/>
                        <a14:foregroundMark x1="50000" y1="44326" x2="56180" y2="37234"/>
                        <a14:foregroundMark x1="56180" y1="37234" x2="65169" y2="36170"/>
                        <a14:foregroundMark x1="36715" y1="40538" x2="37640" y2="40071"/>
                        <a14:foregroundMark x1="37640" y1="40071" x2="36732" y2="40562"/>
                        <a14:foregroundMark x1="28740" y1="65900" x2="28652" y2="68794"/>
                        <a14:foregroundMark x1="29011" y1="56991" x2="28980" y2="58026"/>
                        <a14:foregroundMark x1="28652" y1="68794" x2="26700" y2="65468"/>
                        <a14:foregroundMark x1="29421" y1="65235" x2="29775" y2="67021"/>
                        <a14:foregroundMark x1="27798" y1="57038" x2="27917" y2="57641"/>
                        <a14:foregroundMark x1="29775" y1="67021" x2="26966" y2="68085"/>
                        <a14:foregroundMark x1="41484" y1="33629" x2="42113" y2="32907"/>
                        <a14:foregroundMark x1="40319" y1="31806" x2="39928" y2="32040"/>
                        <a14:foregroundMark x1="35393" y1="35729" x2="35393" y2="38765"/>
                        <a14:foregroundMark x1="32022" y1="42199" x2="30337" y2="51064"/>
                        <a14:foregroundMark x1="30337" y1="51064" x2="25843" y2="43972"/>
                        <a14:foregroundMark x1="25843" y1="43972" x2="32022" y2="42199"/>
                        <a14:foregroundMark x1="43855" y1="29468" x2="42697" y2="29433"/>
                        <a14:foregroundMark x1="42697" y1="29433" x2="44295" y2="30017"/>
                        <a14:foregroundMark x1="43258" y1="30142" x2="45071" y2="30230"/>
                        <a14:foregroundMark x1="43820" y1="31724" x2="43820" y2="30142"/>
                        <a14:foregroundMark x1="44944" y1="29787" x2="57865" y2="29078"/>
                        <a14:foregroundMark x1="57865" y1="29078" x2="46629" y2="32270"/>
                        <a14:foregroundMark x1="46629" y1="32270" x2="45506" y2="29787"/>
                        <a14:foregroundMark x1="83708" y1="67376" x2="76966" y2="72340"/>
                        <a14:foregroundMark x1="76966" y1="72340" x2="84270" y2="67730"/>
                        <a14:foregroundMark x1="84270" y1="67730" x2="84270" y2="67376"/>
                        <a14:backgroundMark x1="25838" y1="35572" x2="23596" y2="32624"/>
                        <a14:backgroundMark x1="23596" y1="32624" x2="33146" y2="29078"/>
                        <a14:backgroundMark x1="87079" y1="67021" x2="86122" y2="68456"/>
                        <a14:backgroundMark x1="85644" y1="68242" x2="86517" y2="66667"/>
                        <a14:backgroundMark x1="86517" y1="66667" x2="86517" y2="66667"/>
                        <a14:backgroundMark x1="85955" y1="40071" x2="82868" y2="39514"/>
                        <a14:backgroundMark x1="82799" y1="39307" x2="85393" y2="39716"/>
                        <a14:backgroundMark x1="85393" y1="39716" x2="86517" y2="40426"/>
                        <a14:backgroundMark x1="41101" y1="29846" x2="38764" y2="30851"/>
                        <a14:backgroundMark x1="38764" y1="30851" x2="26966" y2="30496"/>
                        <a14:backgroundMark x1="26966" y1="30496" x2="39154" y2="25814"/>
                        <a14:backgroundMark x1="29775" y1="26596" x2="18539" y2="32979"/>
                        <a14:backgroundMark x1="18539" y1="32979" x2="24157" y2="25887"/>
                        <a14:backgroundMark x1="24157" y1="25887" x2="29775" y2="25532"/>
                        <a14:backgroundMark x1="25786" y1="50721" x2="26404" y2="57092"/>
                        <a14:backgroundMark x1="24719" y1="39716" x2="24908" y2="41662"/>
                        <a14:backgroundMark x1="26404" y1="57092" x2="20225" y2="63121"/>
                        <a14:backgroundMark x1="20225" y1="63121" x2="19101" y2="50355"/>
                        <a14:backgroundMark x1="24331" y1="41050" x2="25281" y2="39362"/>
                        <a14:backgroundMark x1="24025" y1="41595" x2="24250" y2="41195"/>
                        <a14:backgroundMark x1="19101" y1="50355" x2="21742" y2="45658"/>
                        <a14:backgroundMark x1="25281" y1="39362" x2="27120" y2="41829"/>
                        <a14:backgroundMark x1="71348" y1="26241" x2="59774" y2="29051"/>
                        <a14:backgroundMark x1="62942" y1="26063" x2="68539" y2="25887"/>
                        <a14:backgroundMark x1="68539" y1="25887" x2="59202" y2="30047"/>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6060" t="27756" r="12039" b="25554"/>
          <a:stretch/>
        </p:blipFill>
        <p:spPr>
          <a:xfrm flipH="1">
            <a:off x="-483118" y="2035110"/>
            <a:ext cx="4035942" cy="4956962"/>
          </a:xfrm>
          <a:prstGeom prst="rect">
            <a:avLst/>
          </a:prstGeom>
          <a:effectLst>
            <a:softEdge rad="317500"/>
          </a:effectLst>
        </p:spPr>
      </p:pic>
      <p:pic>
        <p:nvPicPr>
          <p:cNvPr id="15" name="Picture 14" descr="A cover of a book&#10;&#10;Description automatically generated with low confidence">
            <a:extLst>
              <a:ext uri="{FF2B5EF4-FFF2-40B4-BE49-F238E27FC236}">
                <a16:creationId xmlns:a16="http://schemas.microsoft.com/office/drawing/2014/main" id="{D1A0CEF2-33FD-4AA0-40A4-B8AF689A3645}"/>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82270" b="93972" l="19101" r="80337">
                        <a14:foregroundMark x1="48315" y1="93617" x2="51685" y2="86525"/>
                        <a14:foregroundMark x1="51685" y1="86525" x2="41573" y2="81915"/>
                        <a14:foregroundMark x1="41573" y1="81915" x2="28652" y2="86170"/>
                        <a14:foregroundMark x1="28652" y1="86170" x2="29213" y2="93617"/>
                        <a14:foregroundMark x1="29213" y1="93617" x2="29775" y2="93972"/>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2767" t="76829" r="12039" b="9994"/>
          <a:stretch/>
        </p:blipFill>
        <p:spPr>
          <a:xfrm flipH="1">
            <a:off x="1137812" y="5781675"/>
            <a:ext cx="3297808" cy="1056025"/>
          </a:xfrm>
          <a:prstGeom prst="rect">
            <a:avLst/>
          </a:prstGeom>
          <a:effectLst>
            <a:softEdge rad="0"/>
          </a:effectLst>
        </p:spPr>
      </p:pic>
    </p:spTree>
    <p:extLst>
      <p:ext uri="{BB962C8B-B14F-4D97-AF65-F5344CB8AC3E}">
        <p14:creationId xmlns:p14="http://schemas.microsoft.com/office/powerpoint/2010/main" val="456822941"/>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in a meeting&#10;&#10;Description automatically generated with medium confidence">
            <a:extLst>
              <a:ext uri="{FF2B5EF4-FFF2-40B4-BE49-F238E27FC236}">
                <a16:creationId xmlns:a16="http://schemas.microsoft.com/office/drawing/2014/main" id="{C86384A9-33A6-2F63-868D-953C778BB5CC}"/>
              </a:ext>
            </a:extLst>
          </p:cNvPr>
          <p:cNvPicPr>
            <a:picLocks noChangeAspect="1"/>
          </p:cNvPicPr>
          <p:nvPr/>
        </p:nvPicPr>
        <p:blipFill rotWithShape="1">
          <a:blip r:embed="rId2">
            <a:extLst>
              <a:ext uri="{28A0092B-C50C-407E-A947-70E740481C1C}">
                <a14:useLocalDpi xmlns:a14="http://schemas.microsoft.com/office/drawing/2010/main" val="0"/>
              </a:ext>
            </a:extLst>
          </a:blip>
          <a:srcRect l="9703" t="18451" b="5230"/>
          <a:stretch/>
        </p:blipFill>
        <p:spPr>
          <a:xfrm>
            <a:off x="0" y="0"/>
            <a:ext cx="12192001" cy="6858000"/>
          </a:xfrm>
          <a:prstGeom prst="rect">
            <a:avLst/>
          </a:prstGeom>
        </p:spPr>
      </p:pic>
      <p:pic>
        <p:nvPicPr>
          <p:cNvPr id="15" name="Picture 14" descr="A red and white sign&#10;&#10;Description automatically generated with low confidence">
            <a:extLst>
              <a:ext uri="{FF2B5EF4-FFF2-40B4-BE49-F238E27FC236}">
                <a16:creationId xmlns:a16="http://schemas.microsoft.com/office/drawing/2014/main" id="{3861128F-90FD-FDF0-1346-D8F8758B8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8650" y="4180286"/>
            <a:ext cx="2491138" cy="2512614"/>
          </a:xfrm>
          <a:prstGeom prst="snip2DiagRect">
            <a:avLst>
              <a:gd name="adj1" fmla="val 0"/>
              <a:gd name="adj2" fmla="val 15833"/>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4FF0F961-9B82-0F3F-1661-4FDB2177369C}"/>
              </a:ext>
            </a:extLst>
          </p:cNvPr>
          <p:cNvSpPr txBox="1"/>
          <p:nvPr/>
        </p:nvSpPr>
        <p:spPr>
          <a:xfrm>
            <a:off x="2402072" y="4778004"/>
            <a:ext cx="6200073" cy="1684289"/>
          </a:xfrm>
          <a:prstGeom prst="rect">
            <a:avLst/>
          </a:prstGeom>
          <a:solidFill>
            <a:schemeClr val="bg1"/>
          </a:solidFill>
          <a:ln>
            <a:noFill/>
          </a:ln>
          <a:effectLst>
            <a:glow rad="901700">
              <a:schemeClr val="bg1">
                <a:alpha val="73000"/>
              </a:schemeClr>
            </a:glow>
            <a:softEdge rad="368300"/>
          </a:effectLst>
          <a:scene3d>
            <a:camera prst="perspectiveHeroicExtremeLeftFacing" fov="4800000">
              <a:rot lat="21437624" lon="1199158" rev="21239968"/>
            </a:camera>
            <a:lightRig rig="threePt" dir="t"/>
          </a:scene3d>
        </p:spPr>
        <p:txBody>
          <a:bodyPr wrap="square" lIns="144000" tIns="72000" rIns="144000" bIns="72000" anchor="ctr">
            <a:spAutoFit/>
          </a:bodyPr>
          <a:lstStyle/>
          <a:p>
            <a:pPr marL="69850" algn="just"/>
            <a:r>
              <a:rPr lang="en-GB" sz="2000" dirty="0">
                <a:latin typeface="Amasis MT Pro" panose="02040504050005020304" pitchFamily="18" charset="0"/>
              </a:rPr>
              <a:t>Eliminating disability discrimination; enabling disabled people to live independently in the community; ensuring an inclusive education system; ensuring disabled people are protected from all forms of exploitation, violence and abuse.</a:t>
            </a:r>
          </a:p>
        </p:txBody>
      </p:sp>
      <p:pic>
        <p:nvPicPr>
          <p:cNvPr id="21" name="Picture 20" descr="Logo&#10;&#10;Description automatically generated">
            <a:extLst>
              <a:ext uri="{FF2B5EF4-FFF2-40B4-BE49-F238E27FC236}">
                <a16:creationId xmlns:a16="http://schemas.microsoft.com/office/drawing/2014/main" id="{AFEA9387-5D98-AF12-5A17-E6D743802D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Cement/>
                    </a14:imgEffect>
                  </a14:imgLayer>
                </a14:imgProps>
              </a:ext>
              <a:ext uri="{28A0092B-C50C-407E-A947-70E740481C1C}">
                <a14:useLocalDpi xmlns:a14="http://schemas.microsoft.com/office/drawing/2010/main" val="0"/>
              </a:ext>
            </a:extLst>
          </a:blip>
          <a:srcRect l="6507" t="4376" r="63651" b="7767"/>
          <a:stretch/>
        </p:blipFill>
        <p:spPr>
          <a:xfrm>
            <a:off x="152400" y="152401"/>
            <a:ext cx="1473200" cy="1285132"/>
          </a:xfrm>
          <a:prstGeom prst="snip2DiagRect">
            <a:avLst>
              <a:gd name="adj1" fmla="val 23281"/>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4" name="Rectangle 23">
            <a:extLst>
              <a:ext uri="{FF2B5EF4-FFF2-40B4-BE49-F238E27FC236}">
                <a16:creationId xmlns:a16="http://schemas.microsoft.com/office/drawing/2014/main" id="{8CD34832-213B-ACAF-8453-C74819910EA3}"/>
              </a:ext>
            </a:extLst>
          </p:cNvPr>
          <p:cNvSpPr/>
          <p:nvPr/>
        </p:nvSpPr>
        <p:spPr>
          <a:xfrm rot="21420000">
            <a:off x="2445006" y="639104"/>
            <a:ext cx="6337005" cy="1261887"/>
          </a:xfrm>
          <a:prstGeom prst="rect">
            <a:avLst/>
          </a:prstGeom>
          <a:solidFill>
            <a:schemeClr val="bg1"/>
          </a:solidFill>
          <a:ln>
            <a:noFill/>
          </a:ln>
          <a:effectLst>
            <a:glow rad="952500">
              <a:schemeClr val="bg1"/>
            </a:glow>
            <a:softEdge rad="190500"/>
          </a:effectLst>
          <a:scene3d>
            <a:camera prst="perspectiveHeroicExtremeLeftFacing" fov="4800000">
              <a:rot lat="21593998" lon="1500000" rev="21593996"/>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just"/>
            <a:r>
              <a:rPr lang="en-GB" sz="1900" dirty="0">
                <a:solidFill>
                  <a:schemeClr val="tx1"/>
                </a:solidFill>
                <a:latin typeface="Amasis MT Pro" panose="02040504050005020304" pitchFamily="18" charset="0"/>
              </a:rPr>
              <a:t>The </a:t>
            </a:r>
            <a:r>
              <a:rPr lang="en-GB" sz="1900" b="1" u="sng" dirty="0">
                <a:solidFill>
                  <a:schemeClr val="tx1"/>
                </a:solidFill>
                <a:latin typeface="Amasis MT Pro" panose="02040504050005020304" pitchFamily="18" charset="0"/>
              </a:rPr>
              <a:t>UK ratified the Convention in 2009</a:t>
            </a:r>
            <a:r>
              <a:rPr lang="en-GB" sz="1900" dirty="0">
                <a:solidFill>
                  <a:schemeClr val="tx1"/>
                </a:solidFill>
                <a:latin typeface="Amasis MT Pro" panose="02040504050005020304" pitchFamily="18" charset="0"/>
              </a:rPr>
              <a:t>. By following UN CRPD, the UK agrees to protect and promote the human rights of disabled people, including: - </a:t>
            </a:r>
          </a:p>
        </p:txBody>
      </p:sp>
    </p:spTree>
    <p:extLst>
      <p:ext uri="{BB962C8B-B14F-4D97-AF65-F5344CB8AC3E}">
        <p14:creationId xmlns:p14="http://schemas.microsoft.com/office/powerpoint/2010/main" val="3775147104"/>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BF57547-8DE6-CEBE-A353-83228AF76D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342854">
            <a:off x="4486118" y="512495"/>
            <a:ext cx="7147455" cy="8810477"/>
          </a:xfrm>
          <a:prstGeom prst="rect">
            <a:avLst/>
          </a:prstGeom>
        </p:spPr>
      </p:pic>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21238164">
            <a:off x="612343" y="2394893"/>
            <a:ext cx="4572725" cy="2615157"/>
          </a:xfrm>
          <a:solidFill>
            <a:srgbClr val="FFFF99"/>
          </a:solidFill>
        </p:spPr>
        <p:txBody>
          <a:bodyPr lIns="108000" tIns="108000" rIns="108000" bIns="108000" anchor="ctr">
            <a:normAutofit fontScale="55000" lnSpcReduction="20000"/>
          </a:bodyPr>
          <a:lstStyle/>
          <a:p>
            <a:pPr marL="0" indent="0" algn="just">
              <a:lnSpc>
                <a:spcPct val="107000"/>
              </a:lnSpc>
              <a:spcAft>
                <a:spcPts val="800"/>
              </a:spcAft>
              <a:buNone/>
            </a:pPr>
            <a:r>
              <a:rPr lang="en-GB" sz="3600" dirty="0">
                <a:solidFill>
                  <a:srgbClr val="000000"/>
                </a:solidFill>
                <a:effectLst/>
                <a:latin typeface="Amasis MT Pro" panose="02040504050005020304" pitchFamily="18" charset="0"/>
                <a:ea typeface="Calibri" panose="020F0502020204030204" pitchFamily="34" charset="0"/>
                <a:cs typeface="Times New Roman" panose="02020603050405020304" pitchFamily="18" charset="0"/>
              </a:rPr>
              <a:t>When fully introduced, it is expected that around 600,000 fewer people will receive PIP than would have got DLA, and expenditure will be £2.5 billion a year lower than it would otherwise have been. Introduction of Personal Independence Payment - House of Commons Library (parliament.uk)</a:t>
            </a:r>
            <a:endParaRPr lang="en-GB" sz="1800" dirty="0">
              <a:effectLst/>
              <a:latin typeface="Amasis MT Pro" panose="020405040500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0262183"/>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39982A-09D7-3099-56D5-537E09714F4A}"/>
              </a:ext>
            </a:extLst>
          </p:cNvPr>
          <p:cNvPicPr>
            <a:picLocks noChangeAspect="1"/>
          </p:cNvPicPr>
          <p:nvPr/>
        </p:nvPicPr>
        <p:blipFill rotWithShape="1">
          <a:blip r:embed="rId2">
            <a:extLst>
              <a:ext uri="{28A0092B-C50C-407E-A947-70E740481C1C}">
                <a14:useLocalDpi xmlns:a14="http://schemas.microsoft.com/office/drawing/2010/main" val="0"/>
              </a:ext>
            </a:extLst>
          </a:blip>
          <a:srcRect b="15775"/>
          <a:stretch/>
        </p:blipFill>
        <p:spPr>
          <a:xfrm>
            <a:off x="-16997" y="-1"/>
            <a:ext cx="12213773" cy="6858001"/>
          </a:xfrm>
          <a:prstGeom prst="rect">
            <a:avLst/>
          </a:prstGeom>
        </p:spPr>
      </p:pic>
      <p:pic>
        <p:nvPicPr>
          <p:cNvPr id="7" name="Picture 6" descr="A person standing in front of a wall with pictures on it&#10;&#10;Description automatically generated with low confidence">
            <a:extLst>
              <a:ext uri="{FF2B5EF4-FFF2-40B4-BE49-F238E27FC236}">
                <a16:creationId xmlns:a16="http://schemas.microsoft.com/office/drawing/2014/main" id="{14EAC29B-9800-1825-A92C-40D450600BD5}"/>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249269">
            <a:off x="4659786" y="386330"/>
            <a:ext cx="3695073" cy="2869115"/>
          </a:xfrm>
          <a:prstGeom prst="rect">
            <a:avLst/>
          </a:prstGeom>
        </p:spPr>
      </p:pic>
      <p:sp>
        <p:nvSpPr>
          <p:cNvPr id="4" name="Content Placeholder 3">
            <a:extLst>
              <a:ext uri="{FF2B5EF4-FFF2-40B4-BE49-F238E27FC236}">
                <a16:creationId xmlns:a16="http://schemas.microsoft.com/office/drawing/2014/main" id="{D432C05C-92AB-843B-6C2B-26BC06B063F8}"/>
              </a:ext>
            </a:extLst>
          </p:cNvPr>
          <p:cNvSpPr>
            <a:spLocks noGrp="1"/>
          </p:cNvSpPr>
          <p:nvPr>
            <p:ph sz="half" idx="2"/>
          </p:nvPr>
        </p:nvSpPr>
        <p:spPr>
          <a:xfrm rot="20633373">
            <a:off x="6614622" y="3223980"/>
            <a:ext cx="3556001" cy="1374073"/>
          </a:xfrm>
          <a:solidFill>
            <a:srgbClr val="FFFF99"/>
          </a:solidFill>
        </p:spPr>
        <p:txBody>
          <a:bodyPr lIns="108000" tIns="108000" rIns="108000" bIns="108000">
            <a:normAutofit/>
          </a:bodyPr>
          <a:lstStyle/>
          <a:p>
            <a:pPr marL="0" indent="0">
              <a:buNone/>
            </a:pPr>
            <a:r>
              <a:rPr lang="en-GB" sz="1800" dirty="0">
                <a:latin typeface="Amasis MT Pro" panose="02040504050005020304" pitchFamily="18" charset="0"/>
              </a:rPr>
              <a:t>Share or comment on this article: </a:t>
            </a:r>
          </a:p>
          <a:p>
            <a:pPr marL="88900" indent="0">
              <a:buNone/>
            </a:pPr>
            <a:r>
              <a:rPr lang="en-GB" sz="1800" b="1" dirty="0">
                <a:latin typeface="Amasis MT Pro" panose="02040504050005020304" pitchFamily="18" charset="0"/>
              </a:rPr>
              <a:t>Motability schemes starting to resemble the worst excesses of Arthur Daley...</a:t>
            </a:r>
          </a:p>
        </p:txBody>
      </p:sp>
      <p:pic>
        <p:nvPicPr>
          <p:cNvPr id="5" name="Content Placeholder 4">
            <a:extLst>
              <a:ext uri="{FF2B5EF4-FFF2-40B4-BE49-F238E27FC236}">
                <a16:creationId xmlns:a16="http://schemas.microsoft.com/office/drawing/2014/main" id="{3E2C7DC0-1816-FB94-98DB-9298DBF62D33}"/>
              </a:ext>
            </a:extLst>
          </p:cNvPr>
          <p:cNvPicPr>
            <a:picLocks noGrp="1" noChangeAspect="1"/>
          </p:cNvPicPr>
          <p:nvPr>
            <p:ph sz="half" idx="1"/>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1314" t="16104" r="57771" b="42818"/>
          <a:stretch/>
        </p:blipFill>
        <p:spPr bwMode="auto">
          <a:xfrm rot="20947884">
            <a:off x="288173" y="105077"/>
            <a:ext cx="5127003" cy="383180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Content Placeholder 4">
            <a:extLst>
              <a:ext uri="{FF2B5EF4-FFF2-40B4-BE49-F238E27FC236}">
                <a16:creationId xmlns:a16="http://schemas.microsoft.com/office/drawing/2014/main" id="{A9FD0571-CF46-F6DC-91D0-280D707A3E0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0294" t="56334" r="56428" b="5614"/>
          <a:stretch/>
        </p:blipFill>
        <p:spPr bwMode="auto">
          <a:xfrm rot="551001">
            <a:off x="7166095" y="268131"/>
            <a:ext cx="4952948" cy="318560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CBE5E256-A813-3A3C-A5C8-A3CAC152AE0B}"/>
              </a:ext>
            </a:extLst>
          </p:cNvPr>
          <p:cNvPicPr>
            <a:picLocks noChangeAspect="1"/>
          </p:cNvPicPr>
          <p:nvPr/>
        </p:nvPicPr>
        <p:blipFill rotWithShape="1">
          <a:blip r:embed="rId7"/>
          <a:srcRect l="19762" t="17354" r="35595" b="11111"/>
          <a:stretch/>
        </p:blipFill>
        <p:spPr>
          <a:xfrm rot="221611">
            <a:off x="2809415" y="2590472"/>
            <a:ext cx="3880855" cy="3497944"/>
          </a:xfrm>
          <a:prstGeom prst="rect">
            <a:avLst/>
          </a:prstGeom>
          <a:ln>
            <a:noFill/>
          </a:ln>
          <a:effectLst>
            <a:outerShdw blurRad="292100" dist="139700" dir="2700000" algn="tl" rotWithShape="0">
              <a:srgbClr val="333333">
                <a:alpha val="65000"/>
              </a:srgbClr>
            </a:outerShdw>
          </a:effectLst>
        </p:spPr>
      </p:pic>
      <p:pic>
        <p:nvPicPr>
          <p:cNvPr id="13" name="Picture 12" descr="A small green car&#10;&#10;Description automatically generated with low confidence">
            <a:extLst>
              <a:ext uri="{FF2B5EF4-FFF2-40B4-BE49-F238E27FC236}">
                <a16:creationId xmlns:a16="http://schemas.microsoft.com/office/drawing/2014/main" id="{6A5097FE-2382-6B07-C5AE-B033BFE471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16639">
            <a:off x="239295" y="4478523"/>
            <a:ext cx="3143250" cy="2276475"/>
          </a:xfrm>
          <a:prstGeom prst="rect">
            <a:avLst/>
          </a:prstGeom>
          <a:solidFill>
            <a:srgbClr val="FFFFFF">
              <a:shade val="85000"/>
            </a:srgbClr>
          </a:solidFill>
          <a:ln w="190500" cap="rnd">
            <a:solidFill>
              <a:srgbClr val="FFFFFF"/>
            </a:solidFill>
          </a:ln>
          <a:effectLst>
            <a:outerShdw blurRad="50800" dist="127000" dir="8100000" algn="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15" name="TextBox 14">
            <a:extLst>
              <a:ext uri="{FF2B5EF4-FFF2-40B4-BE49-F238E27FC236}">
                <a16:creationId xmlns:a16="http://schemas.microsoft.com/office/drawing/2014/main" id="{22AA198E-A3A6-E8E5-D3D6-BEC28295CEF5}"/>
              </a:ext>
            </a:extLst>
          </p:cNvPr>
          <p:cNvSpPr txBox="1"/>
          <p:nvPr/>
        </p:nvSpPr>
        <p:spPr>
          <a:xfrm rot="294065">
            <a:off x="4259303" y="4989031"/>
            <a:ext cx="3661172" cy="1684289"/>
          </a:xfrm>
          <a:prstGeom prst="rect">
            <a:avLst/>
          </a:prstGeom>
          <a:solidFill>
            <a:srgbClr val="FFFF99"/>
          </a:solidFill>
          <a:ln>
            <a:noFill/>
          </a:ln>
          <a:effectLst>
            <a:outerShdw blurRad="50800" dist="127000" dir="2700000" algn="tl" rotWithShape="0">
              <a:prstClr val="black">
                <a:alpha val="40000"/>
              </a:prstClr>
            </a:outerShdw>
          </a:effectLst>
        </p:spPr>
        <p:txBody>
          <a:bodyPr wrap="square" tIns="72000" rIns="180000" bIns="72000">
            <a:spAutoFit/>
          </a:bodyPr>
          <a:lstStyle/>
          <a:p>
            <a:r>
              <a:rPr lang="en-GB" b="1" dirty="0">
                <a:latin typeface="Amasis MT Pro" panose="02040504050005020304" pitchFamily="18" charset="0"/>
              </a:rPr>
              <a:t>Comment 136: </a:t>
            </a:r>
          </a:p>
          <a:p>
            <a:endParaRPr lang="en-GB" sz="1000" dirty="0">
              <a:latin typeface="Amasis MT Pro" panose="02040504050005020304" pitchFamily="18" charset="0"/>
            </a:endParaRPr>
          </a:p>
          <a:p>
            <a:pPr marL="85725" algn="just"/>
            <a:r>
              <a:rPr lang="en-GB" dirty="0">
                <a:latin typeface="Amasis MT Pro" panose="02040504050005020304" pitchFamily="18" charset="0"/>
              </a:rPr>
              <a:t>“it's time for a serious review of mobility allowances to make sure that only those in </a:t>
            </a:r>
            <a:r>
              <a:rPr lang="en-GB" b="1" dirty="0">
                <a:latin typeface="Amasis MT Pro" panose="02040504050005020304" pitchFamily="18" charset="0"/>
              </a:rPr>
              <a:t>real</a:t>
            </a:r>
            <a:r>
              <a:rPr lang="en-GB" dirty="0">
                <a:latin typeface="Amasis MT Pro" panose="02040504050005020304" pitchFamily="18" charset="0"/>
              </a:rPr>
              <a:t> need qualify.”</a:t>
            </a:r>
          </a:p>
        </p:txBody>
      </p:sp>
      <p:pic>
        <p:nvPicPr>
          <p:cNvPr id="6" name="Picture 5">
            <a:extLst>
              <a:ext uri="{FF2B5EF4-FFF2-40B4-BE49-F238E27FC236}">
                <a16:creationId xmlns:a16="http://schemas.microsoft.com/office/drawing/2014/main" id="{81A60949-7369-4154-15CA-B6BE5BE21C85}"/>
              </a:ext>
            </a:extLst>
          </p:cNvPr>
          <p:cNvPicPr>
            <a:picLocks noChangeAspect="1"/>
          </p:cNvPicPr>
          <p:nvPr/>
        </p:nvPicPr>
        <p:blipFill rotWithShape="1">
          <a:blip r:embed="rId9"/>
          <a:srcRect l="6646" t="8995" r="7264" b="9818"/>
          <a:stretch/>
        </p:blipFill>
        <p:spPr>
          <a:xfrm rot="340389">
            <a:off x="8339923" y="4630580"/>
            <a:ext cx="3639943" cy="2097706"/>
          </a:xfrm>
          <a:prstGeom prst="rect">
            <a:avLst/>
          </a:prstGeom>
          <a:solidFill>
            <a:srgbClr val="FFFFFF">
              <a:shade val="85000"/>
            </a:srgbClr>
          </a:solidFill>
          <a:ln w="190500" cap="rnd">
            <a:solidFill>
              <a:srgbClr val="FFFFFF"/>
            </a:solidFill>
          </a:ln>
          <a:effectLst>
            <a:outerShdw blurRad="50800" dist="1270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F8351464-6B72-AD9A-EC2C-1C8C3BDD9402}"/>
              </a:ext>
            </a:extLst>
          </p:cNvPr>
          <p:cNvPicPr>
            <a:picLocks noChangeAspect="1"/>
          </p:cNvPicPr>
          <p:nvPr/>
        </p:nvPicPr>
        <p:blipFill>
          <a:blip r:embed="rId10"/>
          <a:stretch>
            <a:fillRect/>
          </a:stretch>
        </p:blipFill>
        <p:spPr>
          <a:xfrm flipH="1">
            <a:off x="3934624" y="4534628"/>
            <a:ext cx="588664" cy="539445"/>
          </a:xfrm>
          <a:prstGeom prst="rect">
            <a:avLst/>
          </a:prstGeom>
        </p:spPr>
      </p:pic>
      <p:pic>
        <p:nvPicPr>
          <p:cNvPr id="20" name="Picture 19">
            <a:extLst>
              <a:ext uri="{FF2B5EF4-FFF2-40B4-BE49-F238E27FC236}">
                <a16:creationId xmlns:a16="http://schemas.microsoft.com/office/drawing/2014/main" id="{5FBB6D36-855A-1110-4470-9E244D1372D2}"/>
              </a:ext>
            </a:extLst>
          </p:cNvPr>
          <p:cNvPicPr>
            <a:picLocks noChangeAspect="1"/>
          </p:cNvPicPr>
          <p:nvPr/>
        </p:nvPicPr>
        <p:blipFill>
          <a:blip r:embed="rId10"/>
          <a:stretch>
            <a:fillRect/>
          </a:stretch>
        </p:blipFill>
        <p:spPr>
          <a:xfrm flipH="1">
            <a:off x="-180032" y="401399"/>
            <a:ext cx="588664" cy="539445"/>
          </a:xfrm>
          <a:prstGeom prst="rect">
            <a:avLst/>
          </a:prstGeom>
        </p:spPr>
      </p:pic>
      <p:pic>
        <p:nvPicPr>
          <p:cNvPr id="21" name="Picture 20">
            <a:extLst>
              <a:ext uri="{FF2B5EF4-FFF2-40B4-BE49-F238E27FC236}">
                <a16:creationId xmlns:a16="http://schemas.microsoft.com/office/drawing/2014/main" id="{C01846AB-FB0C-09CB-C918-896E9C4B701C}"/>
              </a:ext>
            </a:extLst>
          </p:cNvPr>
          <p:cNvPicPr>
            <a:picLocks noChangeAspect="1"/>
          </p:cNvPicPr>
          <p:nvPr/>
        </p:nvPicPr>
        <p:blipFill>
          <a:blip r:embed="rId10"/>
          <a:stretch>
            <a:fillRect/>
          </a:stretch>
        </p:blipFill>
        <p:spPr>
          <a:xfrm flipH="1">
            <a:off x="2582743" y="2374553"/>
            <a:ext cx="588664" cy="539445"/>
          </a:xfrm>
          <a:prstGeom prst="rect">
            <a:avLst/>
          </a:prstGeom>
        </p:spPr>
      </p:pic>
      <p:pic>
        <p:nvPicPr>
          <p:cNvPr id="22" name="Picture 21">
            <a:extLst>
              <a:ext uri="{FF2B5EF4-FFF2-40B4-BE49-F238E27FC236}">
                <a16:creationId xmlns:a16="http://schemas.microsoft.com/office/drawing/2014/main" id="{33B70F29-52C6-BEB3-D27B-4C47AEFB27CA}"/>
              </a:ext>
            </a:extLst>
          </p:cNvPr>
          <p:cNvPicPr>
            <a:picLocks noChangeAspect="1"/>
          </p:cNvPicPr>
          <p:nvPr/>
        </p:nvPicPr>
        <p:blipFill>
          <a:blip r:embed="rId10"/>
          <a:stretch>
            <a:fillRect/>
          </a:stretch>
        </p:blipFill>
        <p:spPr>
          <a:xfrm>
            <a:off x="7541200" y="-138046"/>
            <a:ext cx="588664" cy="539445"/>
          </a:xfrm>
          <a:prstGeom prst="rect">
            <a:avLst/>
          </a:prstGeom>
        </p:spPr>
      </p:pic>
      <p:pic>
        <p:nvPicPr>
          <p:cNvPr id="23" name="Picture 22">
            <a:extLst>
              <a:ext uri="{FF2B5EF4-FFF2-40B4-BE49-F238E27FC236}">
                <a16:creationId xmlns:a16="http://schemas.microsoft.com/office/drawing/2014/main" id="{93067B39-53CA-5330-EFCB-D9C24A67BDD0}"/>
              </a:ext>
            </a:extLst>
          </p:cNvPr>
          <p:cNvPicPr>
            <a:picLocks noChangeAspect="1"/>
          </p:cNvPicPr>
          <p:nvPr/>
        </p:nvPicPr>
        <p:blipFill>
          <a:blip r:embed="rId10"/>
          <a:stretch>
            <a:fillRect/>
          </a:stretch>
        </p:blipFill>
        <p:spPr>
          <a:xfrm>
            <a:off x="11603336" y="3219841"/>
            <a:ext cx="588664" cy="539445"/>
          </a:xfrm>
          <a:prstGeom prst="rect">
            <a:avLst/>
          </a:prstGeom>
        </p:spPr>
      </p:pic>
      <p:pic>
        <p:nvPicPr>
          <p:cNvPr id="24" name="Picture 23">
            <a:extLst>
              <a:ext uri="{FF2B5EF4-FFF2-40B4-BE49-F238E27FC236}">
                <a16:creationId xmlns:a16="http://schemas.microsoft.com/office/drawing/2014/main" id="{5EFD77CD-F546-2D42-8ED0-8574509D7370}"/>
              </a:ext>
            </a:extLst>
          </p:cNvPr>
          <p:cNvPicPr>
            <a:picLocks noChangeAspect="1"/>
          </p:cNvPicPr>
          <p:nvPr/>
        </p:nvPicPr>
        <p:blipFill>
          <a:blip r:embed="rId10"/>
          <a:stretch>
            <a:fillRect/>
          </a:stretch>
        </p:blipFill>
        <p:spPr>
          <a:xfrm>
            <a:off x="11963515" y="4425009"/>
            <a:ext cx="588664" cy="539445"/>
          </a:xfrm>
          <a:prstGeom prst="rect">
            <a:avLst/>
          </a:prstGeom>
        </p:spPr>
      </p:pic>
      <p:pic>
        <p:nvPicPr>
          <p:cNvPr id="25" name="Picture 24">
            <a:extLst>
              <a:ext uri="{FF2B5EF4-FFF2-40B4-BE49-F238E27FC236}">
                <a16:creationId xmlns:a16="http://schemas.microsoft.com/office/drawing/2014/main" id="{DE885182-CFE2-15A6-E722-F1B846F9527A}"/>
              </a:ext>
            </a:extLst>
          </p:cNvPr>
          <p:cNvPicPr>
            <a:picLocks noChangeAspect="1"/>
          </p:cNvPicPr>
          <p:nvPr/>
        </p:nvPicPr>
        <p:blipFill>
          <a:blip r:embed="rId10"/>
          <a:stretch>
            <a:fillRect/>
          </a:stretch>
        </p:blipFill>
        <p:spPr>
          <a:xfrm flipH="1" flipV="1">
            <a:off x="7806094" y="6403751"/>
            <a:ext cx="588664" cy="539445"/>
          </a:xfrm>
          <a:prstGeom prst="rect">
            <a:avLst/>
          </a:prstGeom>
        </p:spPr>
      </p:pic>
      <p:pic>
        <p:nvPicPr>
          <p:cNvPr id="26" name="Picture 25">
            <a:extLst>
              <a:ext uri="{FF2B5EF4-FFF2-40B4-BE49-F238E27FC236}">
                <a16:creationId xmlns:a16="http://schemas.microsoft.com/office/drawing/2014/main" id="{DFDEE7A7-FC40-0024-486D-E08AB727D0D3}"/>
              </a:ext>
            </a:extLst>
          </p:cNvPr>
          <p:cNvPicPr>
            <a:picLocks noChangeAspect="1"/>
          </p:cNvPicPr>
          <p:nvPr/>
        </p:nvPicPr>
        <p:blipFill>
          <a:blip r:embed="rId10"/>
          <a:stretch>
            <a:fillRect/>
          </a:stretch>
        </p:blipFill>
        <p:spPr>
          <a:xfrm flipV="1">
            <a:off x="7656490" y="6534007"/>
            <a:ext cx="588664" cy="539445"/>
          </a:xfrm>
          <a:prstGeom prst="rect">
            <a:avLst/>
          </a:prstGeom>
        </p:spPr>
      </p:pic>
      <p:pic>
        <p:nvPicPr>
          <p:cNvPr id="27" name="Picture 26">
            <a:extLst>
              <a:ext uri="{FF2B5EF4-FFF2-40B4-BE49-F238E27FC236}">
                <a16:creationId xmlns:a16="http://schemas.microsoft.com/office/drawing/2014/main" id="{112C0183-2DF6-0FE7-C1E7-DE712D318BD7}"/>
              </a:ext>
            </a:extLst>
          </p:cNvPr>
          <p:cNvPicPr>
            <a:picLocks noChangeAspect="1"/>
          </p:cNvPicPr>
          <p:nvPr/>
        </p:nvPicPr>
        <p:blipFill>
          <a:blip r:embed="rId10"/>
          <a:stretch>
            <a:fillRect/>
          </a:stretch>
        </p:blipFill>
        <p:spPr>
          <a:xfrm flipH="1">
            <a:off x="-294332" y="4247837"/>
            <a:ext cx="588664" cy="539445"/>
          </a:xfrm>
          <a:prstGeom prst="rect">
            <a:avLst/>
          </a:prstGeom>
        </p:spPr>
      </p:pic>
      <p:pic>
        <p:nvPicPr>
          <p:cNvPr id="28" name="Picture 27">
            <a:extLst>
              <a:ext uri="{FF2B5EF4-FFF2-40B4-BE49-F238E27FC236}">
                <a16:creationId xmlns:a16="http://schemas.microsoft.com/office/drawing/2014/main" id="{0F5C18B9-7FAB-0F29-CCB2-FB1DA401AEBB}"/>
              </a:ext>
            </a:extLst>
          </p:cNvPr>
          <p:cNvPicPr>
            <a:picLocks noChangeAspect="1"/>
          </p:cNvPicPr>
          <p:nvPr/>
        </p:nvPicPr>
        <p:blipFill>
          <a:blip r:embed="rId10"/>
          <a:stretch>
            <a:fillRect/>
          </a:stretch>
        </p:blipFill>
        <p:spPr>
          <a:xfrm flipV="1">
            <a:off x="3344505" y="6467301"/>
            <a:ext cx="588664" cy="539445"/>
          </a:xfrm>
          <a:prstGeom prst="rect">
            <a:avLst/>
          </a:prstGeom>
        </p:spPr>
      </p:pic>
    </p:spTree>
    <p:extLst>
      <p:ext uri="{BB962C8B-B14F-4D97-AF65-F5344CB8AC3E}">
        <p14:creationId xmlns:p14="http://schemas.microsoft.com/office/powerpoint/2010/main" val="547351074"/>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06AD1-6A06-D507-DB85-6E55616A3C96}"/>
              </a:ext>
            </a:extLst>
          </p:cNvPr>
          <p:cNvSpPr>
            <a:spLocks noGrp="1"/>
          </p:cNvSpPr>
          <p:nvPr>
            <p:ph idx="1"/>
          </p:nvPr>
        </p:nvSpPr>
        <p:spPr>
          <a:xfrm rot="21238164">
            <a:off x="608784" y="2327342"/>
            <a:ext cx="5858691" cy="2615157"/>
          </a:xfrm>
          <a:solidFill>
            <a:srgbClr val="FFFF99"/>
          </a:solidFill>
        </p:spPr>
        <p:txBody>
          <a:bodyPr lIns="108000" tIns="108000" rIns="108000" bIns="108000" anchor="ctr"/>
          <a:lstStyle/>
          <a:p>
            <a:pPr marL="0" indent="0" algn="just">
              <a:lnSpc>
                <a:spcPct val="107000"/>
              </a:lnSpc>
              <a:spcAft>
                <a:spcPts val="800"/>
              </a:spcAft>
              <a:buNone/>
            </a:pPr>
            <a:r>
              <a:rPr lang="en-GB" sz="3600" dirty="0">
                <a:solidFill>
                  <a:srgbClr val="000000"/>
                </a:solidFill>
                <a:effectLst/>
                <a:latin typeface="Amasis MT Pro" panose="02040504050005020304" pitchFamily="18" charset="0"/>
                <a:ea typeface="Calibri" panose="020F0502020204030204" pitchFamily="34" charset="0"/>
                <a:cs typeface="Times New Roman" panose="02020603050405020304" pitchFamily="18" charset="0"/>
              </a:rPr>
              <a:t>“Labour will be tough on welfare too, he says. There needs to be responsibility at the top and at the bottom.”</a:t>
            </a:r>
            <a:endParaRPr lang="en-GB" sz="1800" dirty="0">
              <a:effectLst/>
              <a:latin typeface="Amasis MT Pro" panose="020405040500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2E485AB-6FD7-B466-F73A-C41BDD5A191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 b="99804" l="10000" r="97813">
                        <a14:foregroundMark x1="18688" y1="98922" x2="21688" y2="92647"/>
                        <a14:foregroundMark x1="21688" y1="92647" x2="37000" y2="76176"/>
                        <a14:foregroundMark x1="37000" y1="76176" x2="41125" y2="67549"/>
                        <a14:foregroundMark x1="41125" y1="67549" x2="40563" y2="58627"/>
                        <a14:foregroundMark x1="40563" y1="58627" x2="36813" y2="52353"/>
                        <a14:foregroundMark x1="36813" y1="52353" x2="32000" y2="18627"/>
                        <a14:foregroundMark x1="32000" y1="18627" x2="33688" y2="12059"/>
                        <a14:foregroundMark x1="33688" y1="12059" x2="37313" y2="7157"/>
                        <a14:foregroundMark x1="37313" y1="7157" x2="47944" y2="3894"/>
                        <a14:foregroundMark x1="48813" y1="3627" x2="53500" y2="4804"/>
                        <a14:foregroundMark x1="53500" y1="4804" x2="57625" y2="8627"/>
                        <a14:foregroundMark x1="57625" y1="8627" x2="63938" y2="24804"/>
                        <a14:foregroundMark x1="63938" y1="24804" x2="65375" y2="46961"/>
                        <a14:foregroundMark x1="65375" y1="46961" x2="62625" y2="54118"/>
                        <a14:foregroundMark x1="62625" y1="54118" x2="64625" y2="65196"/>
                        <a14:foregroundMark x1="64625" y1="65196" x2="86188" y2="74510"/>
                        <a14:foregroundMark x1="86188" y1="74510" x2="92500" y2="89020"/>
                        <a14:foregroundMark x1="92500" y1="89020" x2="92438" y2="98922"/>
                        <a14:foregroundMark x1="92438" y1="98922" x2="86000" y2="97647"/>
                        <a14:foregroundMark x1="86000" y1="97647" x2="18250" y2="99412"/>
                        <a14:foregroundMark x1="18250" y1="99412" x2="18500" y2="99412"/>
                        <a14:foregroundMark x1="58562" y1="11863" x2="55188" y2="5392"/>
                        <a14:foregroundMark x1="55188" y1="5392" x2="51440" y2="3841"/>
                        <a14:foregroundMark x1="40243" y1="2878" x2="38938" y2="3039"/>
                        <a14:foregroundMark x1="38938" y1="3039" x2="35000" y2="9902"/>
                        <a14:foregroundMark x1="35000" y1="9902" x2="57313" y2="11569"/>
                        <a14:foregroundMark x1="37813" y1="7549" x2="40842" y2="2957"/>
                        <a14:foregroundMark x1="48770" y1="4003" x2="46313" y2="8137"/>
                        <a14:foregroundMark x1="46313" y1="8137" x2="37688" y2="7353"/>
                        <a14:foregroundMark x1="51058" y1="2853" x2="55000" y2="4118"/>
                        <a14:foregroundMark x1="55000" y1="4118" x2="50000" y2="5686"/>
                        <a14:foregroundMark x1="50000" y1="5686" x2="48504" y2="3968"/>
                        <a14:foregroundMark x1="35813" y1="9706" x2="31688" y2="15686"/>
                        <a14:foregroundMark x1="31688" y1="15686" x2="33313" y2="53529"/>
                        <a14:foregroundMark x1="33313" y1="53529" x2="34938" y2="60686"/>
                        <a14:foregroundMark x1="34938" y1="60686" x2="40250" y2="64706"/>
                        <a14:foregroundMark x1="40250" y1="64706" x2="40375" y2="51863"/>
                        <a14:foregroundMark x1="40375" y1="51863" x2="34563" y2="23235"/>
                        <a14:foregroundMark x1="34563" y1="23235" x2="35375" y2="10098"/>
                        <a14:foregroundMark x1="39875" y1="67941" x2="22875" y2="82549"/>
                        <a14:foregroundMark x1="22875" y1="82549" x2="19375" y2="89412"/>
                        <a14:foregroundMark x1="19375" y1="89412" x2="18500" y2="96275"/>
                        <a14:foregroundMark x1="18500" y1="96275" x2="37563" y2="77255"/>
                        <a14:foregroundMark x1="37563" y1="77255" x2="40938" y2="69118"/>
                        <a14:foregroundMark x1="40938" y1="69118" x2="40688" y2="68333"/>
                        <a14:foregroundMark x1="18375" y1="99314" x2="17938" y2="90980"/>
                        <a14:foregroundMark x1="17938" y1="90980" x2="18375" y2="99412"/>
                        <a14:foregroundMark x1="17938" y1="99314" x2="18688" y2="89706"/>
                        <a14:foregroundMark x1="18688" y1="89706" x2="18500" y2="96863"/>
                        <a14:foregroundMark x1="18500" y1="96863" x2="17125" y2="99804"/>
                        <a14:foregroundMark x1="91563" y1="91176" x2="92438" y2="99118"/>
                        <a14:foregroundMark x1="92438" y1="99118" x2="93063" y2="91275"/>
                        <a14:foregroundMark x1="93063" y1="91275" x2="91063" y2="91373"/>
                        <a14:foregroundMark x1="92000" y1="90294" x2="92375" y2="98235"/>
                        <a14:foregroundMark x1="92375" y1="98235" x2="93250" y2="90098"/>
                        <a14:foregroundMark x1="93250" y1="90098" x2="92250" y2="90980"/>
                        <a14:foregroundMark x1="85563" y1="74804" x2="92125" y2="86961"/>
                        <a14:foregroundMark x1="92125" y1="86961" x2="91500" y2="77745"/>
                        <a14:foregroundMark x1="91500" y1="77745" x2="88125" y2="72451"/>
                        <a14:foregroundMark x1="88125" y1="72451" x2="86000" y2="75686"/>
                        <a14:foregroundMark x1="73188" y1="66275" x2="85625" y2="74118"/>
                        <a14:foregroundMark x1="85625" y1="74118" x2="80500" y2="68431"/>
                        <a14:foregroundMark x1="80500" y1="68431" x2="74063" y2="65882"/>
                        <a14:foregroundMark x1="74063" y1="65882" x2="84250" y2="71569"/>
                        <a14:foregroundMark x1="84250" y1="71569" x2="84438" y2="71863"/>
                        <a14:foregroundMark x1="54125" y1="5784" x2="59813" y2="7941"/>
                        <a14:foregroundMark x1="59813" y1="7941" x2="62187" y2="16765"/>
                        <a14:foregroundMark x1="62187" y1="16765" x2="57375" y2="12451"/>
                        <a14:foregroundMark x1="57375" y1="12451" x2="54313" y2="6667"/>
                        <a14:foregroundMark x1="54313" y1="6667" x2="58813" y2="5490"/>
                        <a14:foregroundMark x1="58813" y1="5490" x2="59500" y2="7059"/>
                        <a14:foregroundMark x1="32625" y1="17255" x2="29938" y2="23529"/>
                        <a14:foregroundMark x1="29938" y1="23529" x2="31813" y2="50490"/>
                        <a14:foregroundMark x1="31813" y1="50490" x2="33938" y2="37745"/>
                        <a14:foregroundMark x1="33938" y1="37745" x2="32625" y2="17843"/>
                        <a14:foregroundMark x1="96546" y1="95065" x2="97813" y2="98922"/>
                        <a14:foregroundMark x1="96147" y1="93849" x2="96543" y2="95055"/>
                        <a14:foregroundMark x1="96562" y1="94998" x2="96189" y2="93827"/>
                        <a14:foregroundMark x1="97813" y1="98922" x2="96562" y2="94999"/>
                        <a14:foregroundMark x1="37346" y1="1645" x2="50875" y2="4902"/>
                        <a14:foregroundMark x1="36625" y1="1471" x2="37280" y2="1629"/>
                        <a14:foregroundMark x1="50875" y1="4902" x2="55937" y2="5000"/>
                        <a14:foregroundMark x1="59682" y1="4482" x2="60492" y2="4370"/>
                        <a14:foregroundMark x1="55937" y1="5000" x2="59099" y2="4563"/>
                        <a14:foregroundMark x1="56958" y1="3265" x2="38313" y2="294"/>
                        <a14:foregroundMark x1="38313" y1="294" x2="40188" y2="3039"/>
                        <a14:foregroundMark x1="54813" y1="1078" x2="55220" y2="1215"/>
                        <a14:foregroundMark x1="58267" y1="518" x2="57688" y2="98"/>
                        <a14:foregroundMark x1="57688" y1="98" x2="54688" y2="1667"/>
                        <a14:foregroundMark x1="29777" y1="10468" x2="34313" y2="9804"/>
                        <a14:foregroundMark x1="34313" y1="9804" x2="37813" y2="5000"/>
                        <a14:foregroundMark x1="37813" y1="5000" x2="36473" y2="3925"/>
                        <a14:foregroundMark x1="32183" y1="6168" x2="32250" y2="10098"/>
                        <a14:foregroundMark x1="32250" y1="10098" x2="32535" y2="6032"/>
                        <a14:backgroundMark x1="93500" y1="78039" x2="96938" y2="93431"/>
                        <a14:backgroundMark x1="96938" y1="93431" x2="99375" y2="86078"/>
                        <a14:backgroundMark x1="99375" y1="86078" x2="96125" y2="77255"/>
                        <a14:backgroundMark x1="96125" y1="77255" x2="93375" y2="77843"/>
                        <a14:backgroundMark x1="28375" y1="13529" x2="29589" y2="11844"/>
                        <a14:backgroundMark x1="27329" y1="3467" x2="26813" y2="3922"/>
                        <a14:backgroundMark x1="28089" y1="2796" x2="27456" y2="3355"/>
                        <a14:backgroundMark x1="26813" y1="3922" x2="27313" y2="12157"/>
                        <a14:backgroundMark x1="27313" y1="12157" x2="28813" y2="13529"/>
                        <a14:backgroundMark x1="28688" y1="11863" x2="33000" y2="2353"/>
                        <a14:backgroundMark x1="33000" y1="2353" x2="33313" y2="882"/>
                        <a14:backgroundMark x1="27688" y1="11667" x2="33500" y2="1863"/>
                        <a14:backgroundMark x1="33500" y1="1863" x2="27750" y2="3529"/>
                        <a14:backgroundMark x1="27750" y1="3529" x2="28813" y2="11373"/>
                        <a14:backgroundMark x1="28813" y1="11373" x2="28813" y2="11373"/>
                        <a14:backgroundMark x1="58688" y1="1275" x2="64875" y2="2059"/>
                        <a14:backgroundMark x1="64875" y1="2059" x2="58562" y2="196"/>
                        <a14:backgroundMark x1="58562" y1="196" x2="59500" y2="1961"/>
                        <a14:backgroundMark x1="60500" y1="2745" x2="60500" y2="2843"/>
                        <a14:backgroundMark x1="59813" y1="2745" x2="59813" y2="2549"/>
                        <a14:backgroundMark x1="60625" y1="2157" x2="63813" y2="7549"/>
                        <a14:backgroundMark x1="63813" y1="7549" x2="60625" y2="1471"/>
                        <a14:backgroundMark x1="31438" y1="5196" x2="36750" y2="3137"/>
                        <a14:backgroundMark x1="36750" y1="3137" x2="32438" y2="1176"/>
                        <a14:backgroundMark x1="32438" y1="1176" x2="32375" y2="1078"/>
                        <a14:backgroundMark x1="55500" y1="686" x2="60188" y2="3529"/>
                        <a14:backgroundMark x1="60188" y1="3529" x2="59813" y2="588"/>
                      </a14:backgroundRemoval>
                    </a14:imgEffect>
                  </a14:imgLayer>
                </a14:imgProps>
              </a:ext>
            </a:extLst>
          </a:blip>
          <a:srcRect r="29789"/>
          <a:stretch/>
        </p:blipFill>
        <p:spPr>
          <a:xfrm>
            <a:off x="4638937" y="0"/>
            <a:ext cx="7553063" cy="6858000"/>
          </a:xfrm>
          <a:prstGeom prst="rect">
            <a:avLst/>
          </a:prstGeom>
          <a:effectLst>
            <a:softEdge rad="292100"/>
          </a:effectLst>
        </p:spPr>
      </p:pic>
    </p:spTree>
    <p:extLst>
      <p:ext uri="{BB962C8B-B14F-4D97-AF65-F5344CB8AC3E}">
        <p14:creationId xmlns:p14="http://schemas.microsoft.com/office/powerpoint/2010/main" val="3764235608"/>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3A1341-1608-BC76-42F0-4A2564D01AF2}"/>
              </a:ext>
            </a:extLst>
          </p:cNvPr>
          <p:cNvSpPr txBox="1"/>
          <p:nvPr/>
        </p:nvSpPr>
        <p:spPr>
          <a:xfrm>
            <a:off x="4881093" y="6581001"/>
            <a:ext cx="7310907" cy="276999"/>
          </a:xfrm>
          <a:prstGeom prst="rect">
            <a:avLst/>
          </a:prstGeom>
          <a:solidFill>
            <a:srgbClr val="FFFF99"/>
          </a:solidFill>
        </p:spPr>
        <p:txBody>
          <a:bodyPr wrap="square">
            <a:spAutoFit/>
          </a:bodyPr>
          <a:lstStyle/>
          <a:p>
            <a:pPr algn="r"/>
            <a:r>
              <a:rPr lang="en-GB" sz="1200" dirty="0"/>
              <a:t>https://www.ukpol.co.uk/david-cameron-2006-speech-on-disabled-people/</a:t>
            </a:r>
          </a:p>
        </p:txBody>
      </p:sp>
      <p:pic>
        <p:nvPicPr>
          <p:cNvPr id="14" name="Picture 13" descr="A person in a suit pointing&#10;&#10;Description automatically generated with medium confidence">
            <a:extLst>
              <a:ext uri="{FF2B5EF4-FFF2-40B4-BE49-F238E27FC236}">
                <a16:creationId xmlns:a16="http://schemas.microsoft.com/office/drawing/2014/main" id="{343E9586-7A1F-0D89-57D5-F070F324C0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7353" l="8594" r="99805">
                        <a14:foregroundMark x1="4102" y1="99706" x2="4492" y2="90294"/>
                        <a14:foregroundMark x1="4492" y1="90294" x2="23438" y2="67353"/>
                        <a14:foregroundMark x1="23438" y1="67353" x2="26172" y2="59118"/>
                        <a14:foregroundMark x1="26172" y1="59118" x2="33398" y2="70588"/>
                        <a14:foregroundMark x1="33398" y1="70588" x2="45703" y2="67941"/>
                        <a14:foregroundMark x1="45703" y1="67941" x2="48047" y2="59118"/>
                        <a14:foregroundMark x1="48047" y1="59118" x2="60742" y2="57353"/>
                        <a14:foregroundMark x1="60742" y1="57353" x2="66797" y2="58824"/>
                        <a14:foregroundMark x1="66797" y1="58824" x2="76172" y2="52647"/>
                        <a14:foregroundMark x1="76172" y1="52647" x2="76563" y2="60588"/>
                        <a14:foregroundMark x1="76563" y1="60588" x2="80664" y2="66765"/>
                        <a14:foregroundMark x1="80664" y1="66765" x2="87695" y2="71471"/>
                        <a14:foregroundMark x1="87695" y1="71471" x2="99805" y2="93529"/>
                        <a14:foregroundMark x1="99805" y1="93529" x2="99805" y2="93529"/>
                        <a14:foregroundMark x1="18945" y1="72941" x2="5273" y2="86176"/>
                        <a14:foregroundMark x1="5273" y1="86176" x2="6641" y2="95294"/>
                        <a14:foregroundMark x1="6641" y1="95294" x2="25195" y2="95588"/>
                        <a14:foregroundMark x1="25195" y1="95588" x2="39648" y2="91471"/>
                        <a14:foregroundMark x1="39648" y1="91471" x2="39453" y2="81471"/>
                        <a14:foregroundMark x1="39453" y1="81471" x2="32422" y2="65882"/>
                        <a14:foregroundMark x1="32422" y1="65882" x2="28320" y2="62353"/>
                        <a14:foregroundMark x1="28320" y1="62353" x2="18750" y2="72647"/>
                        <a14:foregroundMark x1="28320" y1="63824" x2="13086" y2="79706"/>
                        <a14:foregroundMark x1="13086" y1="79706" x2="9766" y2="88529"/>
                        <a14:foregroundMark x1="9766" y1="88529" x2="22461" y2="96471"/>
                        <a14:foregroundMark x1="22461" y1="96471" x2="33594" y2="94706"/>
                        <a14:foregroundMark x1="33594" y1="94706" x2="38672" y2="87647"/>
                        <a14:foregroundMark x1="38672" y1="87647" x2="38867" y2="78529"/>
                        <a14:foregroundMark x1="38867" y1="78529" x2="33008" y2="68235"/>
                        <a14:foregroundMark x1="33008" y1="68235" x2="27734" y2="63529"/>
                        <a14:foregroundMark x1="23828" y1="64706" x2="18555" y2="70882"/>
                        <a14:foregroundMark x1="18555" y1="70882" x2="11914" y2="85882"/>
                        <a14:foregroundMark x1="11914" y1="85882" x2="18555" y2="97353"/>
                        <a14:foregroundMark x1="18555" y1="97353" x2="42578" y2="92353"/>
                        <a14:foregroundMark x1="42578" y1="92353" x2="37305" y2="78824"/>
                        <a14:foregroundMark x1="37305" y1="78824" x2="24414" y2="62941"/>
                        <a14:foregroundMark x1="24414" y1="62941" x2="22656" y2="66471"/>
                        <a14:foregroundMark x1="26172" y1="65294" x2="17383" y2="70294"/>
                        <a14:foregroundMark x1="17383" y1="70294" x2="15820" y2="86765"/>
                        <a14:foregroundMark x1="15820" y1="86765" x2="33398" y2="95294"/>
                        <a14:foregroundMark x1="33398" y1="95294" x2="39063" y2="90294"/>
                        <a14:foregroundMark x1="39063" y1="90294" x2="34375" y2="77353"/>
                        <a14:foregroundMark x1="34375" y1="77353" x2="24414" y2="65294"/>
                        <a14:foregroundMark x1="42969" y1="67353" x2="36719" y2="71176"/>
                        <a14:foregroundMark x1="36719" y1="71176" x2="38086" y2="81765"/>
                        <a14:foregroundMark x1="38086" y1="81765" x2="53320" y2="82941"/>
                        <a14:foregroundMark x1="53320" y1="82941" x2="50586" y2="71471"/>
                        <a14:foregroundMark x1="50586" y1="71471" x2="41602" y2="67647"/>
                        <a14:foregroundMark x1="41016" y1="77353" x2="40820" y2="86176"/>
                        <a14:foregroundMark x1="40820" y1="86176" x2="54297" y2="97941"/>
                        <a14:foregroundMark x1="54297" y1="97941" x2="57617" y2="91765"/>
                        <a14:foregroundMark x1="57617" y1="91765" x2="49805" y2="83529"/>
                        <a14:foregroundMark x1="49805" y1="83529" x2="40234" y2="78235"/>
                        <a14:foregroundMark x1="50195" y1="59118" x2="49023" y2="69412"/>
                        <a14:foregroundMark x1="49023" y1="69412" x2="67383" y2="88529"/>
                        <a14:foregroundMark x1="67383" y1="88529" x2="81641" y2="77647"/>
                        <a14:foregroundMark x1="81641" y1="77647" x2="79102" y2="60882"/>
                        <a14:foregroundMark x1="79102" y1="60882" x2="56250" y2="57353"/>
                        <a14:foregroundMark x1="56250" y1="57353" x2="50000" y2="60000"/>
                        <a14:foregroundMark x1="50000" y1="60000" x2="49609" y2="60294"/>
                        <a14:foregroundMark x1="78853" y1="57089" x2="78711" y2="55588"/>
                        <a14:foregroundMark x1="79492" y1="63824" x2="79050" y2="59164"/>
                        <a14:foregroundMark x1="76713" y1="53582" x2="73438" y2="50294"/>
                        <a14:foregroundMark x1="78711" y1="55588" x2="78423" y2="55299"/>
                        <a14:foregroundMark x1="73438" y1="50294" x2="70703" y2="59118"/>
                        <a14:foregroundMark x1="70703" y1="59118" x2="75586" y2="63824"/>
                        <a14:foregroundMark x1="75586" y1="63824" x2="79492" y2="63235"/>
                        <a14:foregroundMark x1="88672" y1="80000" x2="87305" y2="87059"/>
                        <a14:foregroundMark x1="87305" y1="87059" x2="92578" y2="95882"/>
                        <a14:foregroundMark x1="92578" y1="95882" x2="98047" y2="96176"/>
                        <a14:foregroundMark x1="98047" y1="96176" x2="97070" y2="88235"/>
                        <a14:foregroundMark x1="97070" y1="88235" x2="92773" y2="82353"/>
                        <a14:foregroundMark x1="92773" y1="82353" x2="88281" y2="80882"/>
                        <a14:foregroundMark x1="56641" y1="86765" x2="62305" y2="97059"/>
                        <a14:foregroundMark x1="62305" y1="97059" x2="79688" y2="98235"/>
                        <a14:foregroundMark x1="79688" y1="98235" x2="87891" y2="96471"/>
                        <a14:foregroundMark x1="87891" y1="96471" x2="57422" y2="68529"/>
                        <a14:foregroundMark x1="57422" y1="68529" x2="53320" y2="75882"/>
                        <a14:foregroundMark x1="53320" y1="75882" x2="54688" y2="83824"/>
                        <a14:foregroundMark x1="54688" y1="83824" x2="56836" y2="88824"/>
                        <a14:foregroundMark x1="65820" y1="59412" x2="59766" y2="55882"/>
                        <a14:foregroundMark x1="59766" y1="55882" x2="53906" y2="55294"/>
                        <a14:foregroundMark x1="53906" y1="55294" x2="49023" y2="56765"/>
                        <a14:foregroundMark x1="49023" y1="56765" x2="61133" y2="62941"/>
                        <a14:foregroundMark x1="61133" y1="62941" x2="65625" y2="60000"/>
                        <a14:foregroundMark x1="65625" y1="60000" x2="65820" y2="59118"/>
                        <a14:foregroundMark x1="15820" y1="95294" x2="6055" y2="93235"/>
                        <a14:foregroundMark x1="6055" y1="93235" x2="4688" y2="85882"/>
                        <a14:foregroundMark x1="4688" y1="85882" x2="13867" y2="77647"/>
                        <a14:foregroundMark x1="13867" y1="77647" x2="15625" y2="86176"/>
                        <a14:foregroundMark x1="15625" y1="86176" x2="14063" y2="92941"/>
                        <a14:foregroundMark x1="14063" y1="92941" x2="16211" y2="94412"/>
                        <a14:foregroundMark x1="27734" y1="57353" x2="24845" y2="49796"/>
                        <a14:foregroundMark x1="24037" y1="47264" x2="25195" y2="14706"/>
                        <a14:foregroundMark x1="25195" y1="14706" x2="27726" y2="5305"/>
                        <a14:foregroundMark x1="29354" y1="3289" x2="36914" y2="0"/>
                        <a14:foregroundMark x1="36914" y1="0" x2="46875" y2="588"/>
                        <a14:foregroundMark x1="46875" y1="588" x2="51330" y2="4917"/>
                        <a14:foregroundMark x1="55827" y1="24075" x2="56048" y2="28393"/>
                        <a14:foregroundMark x1="54136" y1="39781" x2="53906" y2="40588"/>
                        <a14:foregroundMark x1="55655" y1="34443" x2="55187" y2="36086"/>
                        <a14:foregroundMark x1="53906" y1="40588" x2="48047" y2="35882"/>
                        <a14:foregroundMark x1="48047" y1="35882" x2="48242" y2="24412"/>
                        <a14:foregroundMark x1="48242" y1="24412" x2="42578" y2="17647"/>
                        <a14:foregroundMark x1="42578" y1="17647" x2="33594" y2="16765"/>
                        <a14:foregroundMark x1="33594" y1="16765" x2="31641" y2="23529"/>
                        <a14:foregroundMark x1="31641" y1="23529" x2="32813" y2="38824"/>
                        <a14:foregroundMark x1="32813" y1="38824" x2="28516" y2="58529"/>
                        <a14:foregroundMark x1="28516" y1="58529" x2="27930" y2="56176"/>
                        <a14:foregroundMark x1="29478" y1="3519" x2="31836" y2="5294"/>
                        <a14:foregroundMark x1="31836" y1="5294" x2="42773" y2="6765"/>
                        <a14:foregroundMark x1="42773" y1="6765" x2="48828" y2="5294"/>
                        <a14:foregroundMark x1="48828" y1="5294" x2="41797" y2="294"/>
                        <a14:foregroundMark x1="41797" y1="294" x2="29492" y2="294"/>
                        <a14:foregroundMark x1="29492" y1="294" x2="28130" y2="1027"/>
                        <a14:foregroundMark x1="49609" y1="5588" x2="55859" y2="25294"/>
                        <a14:foregroundMark x1="55859" y1="25294" x2="57813" y2="18824"/>
                        <a14:foregroundMark x1="57813" y1="18824" x2="51758" y2="5588"/>
                        <a14:foregroundMark x1="51758" y1="5588" x2="48828" y2="5588"/>
                        <a14:foregroundMark x1="51367" y1="4118" x2="55664" y2="11765"/>
                        <a14:foregroundMark x1="55664" y1="11765" x2="50391" y2="2353"/>
                        <a14:foregroundMark x1="50391" y1="2353" x2="51758" y2="4706"/>
                        <a14:foregroundMark x1="24219" y1="10294" x2="22266" y2="17353"/>
                        <a14:foregroundMark x1="22266" y1="17353" x2="26758" y2="13529"/>
                        <a14:foregroundMark x1="26758" y1="13529" x2="24414" y2="10294"/>
                        <a14:foregroundMark x1="75195" y1="50882" x2="74609" y2="52353"/>
                        <a14:foregroundMark x1="77932" y1="55457" x2="78516" y2="56176"/>
                        <a14:foregroundMark x1="74219" y1="50882" x2="76778" y2="54035"/>
                        <a14:foregroundMark x1="76799" y1="54178" x2="74219" y2="51176"/>
                        <a14:foregroundMark x1="78516" y1="56176" x2="77905" y2="55465"/>
                        <a14:foregroundMark x1="74219" y1="51176" x2="74609" y2="51176"/>
                        <a14:foregroundMark x1="73242" y1="51176" x2="76471" y2="51897"/>
                        <a14:foregroundMark x1="76503" y1="52120" x2="73438" y2="51765"/>
                        <a14:foregroundMark x1="73438" y1="51765" x2="73633" y2="50882"/>
                        <a14:foregroundMark x1="10352" y1="81176" x2="11719" y2="89706"/>
                        <a14:foregroundMark x1="11719" y1="89706" x2="14258" y2="81765"/>
                        <a14:foregroundMark x1="14258" y1="81765" x2="8594" y2="82353"/>
                        <a14:foregroundMark x1="8594" y1="82353" x2="8594" y2="82353"/>
                        <a14:backgroundMark x1="57968" y1="18188" x2="61914" y2="35000"/>
                        <a14:backgroundMark x1="56302" y1="11090" x2="57867" y2="17756"/>
                        <a14:backgroundMark x1="61914" y1="35000" x2="73828" y2="44706"/>
                        <a14:backgroundMark x1="73828" y1="44706" x2="83789" y2="35000"/>
                        <a14:backgroundMark x1="83789" y1="35000" x2="77344" y2="10882"/>
                        <a14:backgroundMark x1="77344" y1="10882" x2="71484" y2="5294"/>
                        <a14:backgroundMark x1="71484" y1="5294" x2="54297" y2="1471"/>
                        <a14:backgroundMark x1="27734" y1="294" x2="22266" y2="3235"/>
                        <a14:backgroundMark x1="22266" y1="3235" x2="27148" y2="882"/>
                        <a14:backgroundMark x1="27148" y1="882" x2="27344" y2="294"/>
                        <a14:backgroundMark x1="19141" y1="43235" x2="16992" y2="63235"/>
                        <a14:backgroundMark x1="16992" y1="63235" x2="11523" y2="62059"/>
                        <a14:backgroundMark x1="11523" y1="62059" x2="14648" y2="48824"/>
                        <a14:backgroundMark x1="14648" y1="48824" x2="19727" y2="44118"/>
                        <a14:backgroundMark x1="19727" y1="44118" x2="19336" y2="43529"/>
                        <a14:backgroundMark x1="60352" y1="28529" x2="56445" y2="35294"/>
                        <a14:backgroundMark x1="56445" y1="35294" x2="59570" y2="45882"/>
                        <a14:backgroundMark x1="59570" y1="45882" x2="70313" y2="44706"/>
                        <a14:backgroundMark x1="70313" y1="44706" x2="68555" y2="32059"/>
                        <a14:backgroundMark x1="68555" y1="32059" x2="62500" y2="28235"/>
                        <a14:backgroundMark x1="62500" y1="28235" x2="59570" y2="29118"/>
                        <a14:backgroundMark x1="82422" y1="3235" x2="80078" y2="17941"/>
                        <a14:backgroundMark x1="80078" y1="17941" x2="91211" y2="45294"/>
                        <a14:backgroundMark x1="91211" y1="45294" x2="94141" y2="18824"/>
                        <a14:backgroundMark x1="94141" y1="18824" x2="85938" y2="6471"/>
                        <a14:backgroundMark x1="85938" y1="6471" x2="81641" y2="4706"/>
                        <a14:backgroundMark x1="78711" y1="43824" x2="80273" y2="54706"/>
                        <a14:backgroundMark x1="80273" y1="54706" x2="90625" y2="62353"/>
                        <a14:backgroundMark x1="90625" y1="62353" x2="96875" y2="51471"/>
                        <a14:backgroundMark x1="96875" y1="51471" x2="89453" y2="40000"/>
                        <a14:backgroundMark x1="89453" y1="40000" x2="82422" y2="41471"/>
                        <a14:backgroundMark x1="82422" y1="41471" x2="78320" y2="43824"/>
                        <a14:backgroundMark x1="90234" y1="59118" x2="96484" y2="72059"/>
                        <a14:backgroundMark x1="96484" y1="72059" x2="92188" y2="57941"/>
                        <a14:backgroundMark x1="92188" y1="57941" x2="91016" y2="59706"/>
                        <a14:backgroundMark x1="6445" y1="64412" x2="16992" y2="67353"/>
                        <a14:backgroundMark x1="16992" y1="67353" x2="20117" y2="61765"/>
                        <a14:backgroundMark x1="20117" y1="61765" x2="13477" y2="60294"/>
                        <a14:backgroundMark x1="13477" y1="60294" x2="6055" y2="66765"/>
                        <a14:backgroundMark x1="21484" y1="47353" x2="21680" y2="60000"/>
                        <a14:backgroundMark x1="21680" y1="60000" x2="20898" y2="49706"/>
                        <a14:backgroundMark x1="20898" y1="49706" x2="21680" y2="46765"/>
                      </a14:backgroundRemoval>
                    </a14:imgEffect>
                  </a14:imgLayer>
                </a14:imgProps>
              </a:ext>
              <a:ext uri="{28A0092B-C50C-407E-A947-70E740481C1C}">
                <a14:useLocalDpi xmlns:a14="http://schemas.microsoft.com/office/drawing/2010/main" val="0"/>
              </a:ext>
            </a:extLst>
          </a:blip>
          <a:srcRect l="-362" t="9198" r="11936" b="-9198"/>
          <a:stretch/>
        </p:blipFill>
        <p:spPr>
          <a:xfrm rot="20933436">
            <a:off x="-1759405" y="2541848"/>
            <a:ext cx="8014460" cy="6018704"/>
          </a:xfrm>
          <a:prstGeom prst="rect">
            <a:avLst/>
          </a:prstGeom>
          <a:effectLst>
            <a:softEdge rad="228600"/>
          </a:effectLst>
        </p:spPr>
      </p:pic>
      <p:sp>
        <p:nvSpPr>
          <p:cNvPr id="12" name="TextBox 11">
            <a:extLst>
              <a:ext uri="{FF2B5EF4-FFF2-40B4-BE49-F238E27FC236}">
                <a16:creationId xmlns:a16="http://schemas.microsoft.com/office/drawing/2014/main" id="{9E4DCECF-A896-6B06-A9AE-44CABB6D7F00}"/>
              </a:ext>
            </a:extLst>
          </p:cNvPr>
          <p:cNvSpPr txBox="1"/>
          <p:nvPr/>
        </p:nvSpPr>
        <p:spPr>
          <a:xfrm>
            <a:off x="3559092" y="780679"/>
            <a:ext cx="8212198" cy="2785378"/>
          </a:xfrm>
          <a:prstGeom prst="rect">
            <a:avLst/>
          </a:prstGeom>
          <a:solidFill>
            <a:schemeClr val="bg1">
              <a:alpha val="67000"/>
            </a:schemeClr>
          </a:solidFill>
          <a:effectLst>
            <a:glow rad="635000">
              <a:schemeClr val="bg1">
                <a:alpha val="90000"/>
              </a:schemeClr>
            </a:glow>
            <a:softEdge rad="444500"/>
          </a:effectLst>
        </p:spPr>
        <p:txBody>
          <a:bodyPr wrap="square" lIns="108000" rIns="216000">
            <a:spAutoFit/>
          </a:bodyPr>
          <a:lstStyle/>
          <a:p>
            <a:pPr marL="355600" algn="just" rtl="0"/>
            <a:r>
              <a:rPr lang="en-GB" b="1" dirty="0">
                <a:latin typeface="Amasis MT Pro" panose="02040504050005020304" pitchFamily="18" charset="0"/>
              </a:rPr>
              <a:t>SOCIAL RESPONSIBILITY AND DISABILITY</a:t>
            </a:r>
          </a:p>
          <a:p>
            <a:pPr algn="just" rtl="0"/>
            <a:endParaRPr lang="en-GB" sz="1000" dirty="0">
              <a:latin typeface="Amasis MT Pro" panose="02040504050005020304" pitchFamily="18" charset="0"/>
            </a:endParaRPr>
          </a:p>
          <a:p>
            <a:pPr marL="92075" indent="-92075" algn="just" rtl="0"/>
            <a:r>
              <a:rPr lang="en-GB" dirty="0">
                <a:effectLst/>
                <a:latin typeface="Amasis MT Pro" panose="02040504050005020304" pitchFamily="18" charset="0"/>
              </a:rPr>
              <a:t>“In the field of disability, the role of Government is to ensure that the benefits system helps, rather than hinders, disabled people looking for work.</a:t>
            </a:r>
          </a:p>
          <a:p>
            <a:pPr marL="177800" algn="just" rtl="0"/>
            <a:endParaRPr lang="en-GB" sz="1000" dirty="0">
              <a:effectLst/>
              <a:latin typeface="Amasis MT Pro" panose="02040504050005020304" pitchFamily="18" charset="0"/>
            </a:endParaRPr>
          </a:p>
          <a:p>
            <a:pPr marL="269875" algn="just" rtl="0"/>
            <a:r>
              <a:rPr lang="en-GB" dirty="0">
                <a:effectLst/>
                <a:latin typeface="Amasis MT Pro" panose="02040504050005020304" pitchFamily="18" charset="0"/>
              </a:rPr>
              <a:t>Government is also there to fund and, where necessary, to provide the essential services that disabled people need.</a:t>
            </a:r>
          </a:p>
          <a:p>
            <a:pPr marL="533400" algn="just" rtl="0"/>
            <a:endParaRPr lang="en-GB" sz="1000" dirty="0">
              <a:effectLst/>
              <a:latin typeface="Amasis MT Pro" panose="02040504050005020304" pitchFamily="18" charset="0"/>
            </a:endParaRPr>
          </a:p>
          <a:p>
            <a:pPr marL="533400" algn="just" rtl="0"/>
            <a:r>
              <a:rPr lang="en-GB" dirty="0">
                <a:effectLst/>
                <a:latin typeface="Amasis MT Pro" panose="02040504050005020304" pitchFamily="18" charset="0"/>
              </a:rPr>
              <a:t>But disabled people need more than Government benefits and Government services.</a:t>
            </a:r>
          </a:p>
          <a:p>
            <a:pPr marL="901700" algn="just" rtl="0"/>
            <a:endParaRPr lang="en-GB" sz="1000" dirty="0">
              <a:effectLst/>
              <a:latin typeface="Amasis MT Pro" panose="02040504050005020304" pitchFamily="18" charset="0"/>
            </a:endParaRPr>
          </a:p>
          <a:p>
            <a:pPr marL="444500" algn="just" rtl="0"/>
            <a:endParaRPr lang="en-GB" sz="900" dirty="0">
              <a:effectLst/>
              <a:latin typeface="Amasis MT Pro" panose="02040504050005020304" pitchFamily="18" charset="0"/>
            </a:endParaRPr>
          </a:p>
        </p:txBody>
      </p:sp>
      <p:sp>
        <p:nvSpPr>
          <p:cNvPr id="6" name="TextBox 5">
            <a:extLst>
              <a:ext uri="{FF2B5EF4-FFF2-40B4-BE49-F238E27FC236}">
                <a16:creationId xmlns:a16="http://schemas.microsoft.com/office/drawing/2014/main" id="{5709F3A5-3266-7AB7-B5F4-1B61FD597653}"/>
              </a:ext>
            </a:extLst>
          </p:cNvPr>
          <p:cNvSpPr txBox="1"/>
          <p:nvPr/>
        </p:nvSpPr>
        <p:spPr>
          <a:xfrm>
            <a:off x="5975797" y="3338110"/>
            <a:ext cx="5795493" cy="2739211"/>
          </a:xfrm>
          <a:prstGeom prst="rect">
            <a:avLst/>
          </a:prstGeom>
          <a:solidFill>
            <a:schemeClr val="bg1">
              <a:alpha val="90000"/>
            </a:schemeClr>
          </a:solidFill>
          <a:effectLst>
            <a:glow rad="635000">
              <a:schemeClr val="bg1">
                <a:alpha val="90000"/>
              </a:schemeClr>
            </a:glow>
            <a:softEdge rad="254000"/>
          </a:effectLst>
        </p:spPr>
        <p:txBody>
          <a:bodyPr wrap="square" rIns="216000">
            <a:spAutoFit/>
          </a:bodyPr>
          <a:lstStyle/>
          <a:p>
            <a:pPr algn="just" rtl="0"/>
            <a:r>
              <a:rPr lang="en-GB" dirty="0">
                <a:effectLst/>
                <a:latin typeface="Amasis MT Pro" panose="02040504050005020304" pitchFamily="18" charset="0"/>
              </a:rPr>
              <a:t>We need corporate responsibility too: businesses putting in the extra effort, even the extra investment…to ensure that they value and make proper use of the talents and abilities of disabled people.</a:t>
            </a:r>
          </a:p>
          <a:p>
            <a:pPr algn="just" rtl="0"/>
            <a:endParaRPr lang="en-GB" sz="1000" dirty="0">
              <a:effectLst/>
              <a:latin typeface="Amasis MT Pro" panose="02040504050005020304" pitchFamily="18" charset="0"/>
            </a:endParaRPr>
          </a:p>
          <a:p>
            <a:pPr marL="360363" algn="just" rtl="0"/>
            <a:r>
              <a:rPr lang="en-GB" dirty="0">
                <a:effectLst/>
                <a:latin typeface="Amasis MT Pro" panose="02040504050005020304" pitchFamily="18" charset="0"/>
              </a:rPr>
              <a:t>We need civic responsibility: community groups and local government making sure that disabled people have the fullest access to local services and facilities…and independent organisations being trusted to provide services to disabled people…</a:t>
            </a:r>
          </a:p>
        </p:txBody>
      </p:sp>
      <p:pic>
        <p:nvPicPr>
          <p:cNvPr id="7" name="Picture 6">
            <a:extLst>
              <a:ext uri="{FF2B5EF4-FFF2-40B4-BE49-F238E27FC236}">
                <a16:creationId xmlns:a16="http://schemas.microsoft.com/office/drawing/2014/main" id="{0B95C6DF-83F9-A48F-AD2D-8C6A12B40260}"/>
              </a:ext>
            </a:extLst>
          </p:cNvPr>
          <p:cNvPicPr>
            <a:picLocks noChangeAspect="1"/>
          </p:cNvPicPr>
          <p:nvPr/>
        </p:nvPicPr>
        <p:blipFill rotWithShape="1">
          <a:blip r:embed="rId5"/>
          <a:srcRect l="18435" t="18094" r="6509" b="37186"/>
          <a:stretch/>
        </p:blipFill>
        <p:spPr>
          <a:xfrm rot="21423170" flipH="1">
            <a:off x="420542" y="3968235"/>
            <a:ext cx="2186367" cy="452088"/>
          </a:xfrm>
          <a:prstGeom prst="rect">
            <a:avLst/>
          </a:prstGeom>
        </p:spPr>
      </p:pic>
      <p:pic>
        <p:nvPicPr>
          <p:cNvPr id="8" name="Picture 7">
            <a:extLst>
              <a:ext uri="{FF2B5EF4-FFF2-40B4-BE49-F238E27FC236}">
                <a16:creationId xmlns:a16="http://schemas.microsoft.com/office/drawing/2014/main" id="{060C4762-73AB-4CC3-867D-3A7671DCED0C}"/>
              </a:ext>
            </a:extLst>
          </p:cNvPr>
          <p:cNvPicPr>
            <a:picLocks noChangeAspect="1"/>
          </p:cNvPicPr>
          <p:nvPr/>
        </p:nvPicPr>
        <p:blipFill>
          <a:blip r:embed="rId6">
            <a:extLst>
              <a:ext uri="{BEBA8EAE-BF5A-486C-A8C5-ECC9F3942E4B}">
                <a14:imgProps xmlns:a14="http://schemas.microsoft.com/office/drawing/2010/main">
                  <a14:imgLayer r:embed="rId7">
                    <a14:imgEffect>
                      <a14:artisticPlasticWrap/>
                    </a14:imgEffect>
                    <a14:imgEffect>
                      <a14:colorTemperature colorTemp="11200"/>
                    </a14:imgEffect>
                  </a14:imgLayer>
                </a14:imgProps>
              </a:ext>
            </a:extLst>
          </a:blip>
          <a:stretch>
            <a:fillRect/>
          </a:stretch>
        </p:blipFill>
        <p:spPr>
          <a:xfrm rot="842329">
            <a:off x="39421" y="1264305"/>
            <a:ext cx="3176556" cy="2297044"/>
          </a:xfrm>
          <a:prstGeom prst="rect">
            <a:avLst/>
          </a:prstGeom>
        </p:spPr>
      </p:pic>
    </p:spTree>
    <p:extLst>
      <p:ext uri="{BB962C8B-B14F-4D97-AF65-F5344CB8AC3E}">
        <p14:creationId xmlns:p14="http://schemas.microsoft.com/office/powerpoint/2010/main" val="2910449648"/>
      </p:ext>
    </p:extLst>
  </p:cSld>
  <p:clrMapOvr>
    <a:masterClrMapping/>
  </p:clrMapOvr>
  <mc:AlternateContent xmlns:mc="http://schemas.openxmlformats.org/markup-compatibility/2006">
    <mc:Choice xmlns:p14="http://schemas.microsoft.com/office/powerpoint/2010/main" Requires="p14">
      <p:transition p14:dur="10" advTm="86399000"/>
    </mc:Choice>
    <mc:Fallback>
      <p:transition advTm="86399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C9C3C92964384FB628CE2E4F806C2B" ma:contentTypeVersion="4" ma:contentTypeDescription="Create a new document." ma:contentTypeScope="" ma:versionID="c476294d461c3ae707b4c24ef7df580e">
  <xsd:schema xmlns:xsd="http://www.w3.org/2001/XMLSchema" xmlns:xs="http://www.w3.org/2001/XMLSchema" xmlns:p="http://schemas.microsoft.com/office/2006/metadata/properties" xmlns:ns2="9c684715-3aed-4a33-8859-442eaec87c35" targetNamespace="http://schemas.microsoft.com/office/2006/metadata/properties" ma:root="true" ma:fieldsID="ef6cd7baf44fdf18d1721e6b54bcf06c" ns2:_="">
    <xsd:import namespace="9c684715-3aed-4a33-8859-442eaec87c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84715-3aed-4a33-8859-442eaec87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06EBDE-1347-4C9F-9928-97A047179676}">
  <ds:schemaRefs>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documentManagement/types"/>
    <ds:schemaRef ds:uri="9c684715-3aed-4a33-8859-442eaec87c35"/>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1EFD8E45-A164-4E12-AEF5-B4614FF906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84715-3aed-4a33-8859-442eaec87c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A59F29-1C93-4B25-A2E3-21D0F19996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2801</TotalTime>
  <Words>2610</Words>
  <Application>Microsoft Office PowerPoint</Application>
  <PresentationFormat>Widescreen</PresentationFormat>
  <Paragraphs>118</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Agency FB</vt:lpstr>
      <vt:lpstr>Amasis MT Pro</vt:lpstr>
      <vt:lpstr>Amasis MT Pro Black</vt:lpstr>
      <vt:lpstr>Arial</vt:lpstr>
      <vt:lpstr>Calibri</vt:lpstr>
      <vt:lpstr>Calibri Light</vt:lpstr>
      <vt:lpstr>Libre Baskerville</vt:lpstr>
      <vt:lpstr>Wingdings</vt:lpstr>
      <vt:lpstr>office theme</vt:lpstr>
      <vt:lpstr>PowerPoint Presentation</vt:lpstr>
      <vt:lpstr>PowerPoint Presentation</vt:lpstr>
      <vt:lpstr>Lysias (c. 445 – c. 380 BC) ‘Orationa XXIV, The Cripple’, The Orations of Lysias (p. 69) Good Press. Kindle Edition.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London  2012     Paralympics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Disability Policy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Abigail Pearson</cp:lastModifiedBy>
  <cp:revision>147</cp:revision>
  <dcterms:created xsi:type="dcterms:W3CDTF">2023-01-21T18:01:19Z</dcterms:created>
  <dcterms:modified xsi:type="dcterms:W3CDTF">2023-04-13T13:57:56Z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0x01010094C9C3C92964384FB628CE2E4F806C2B</vt:lpwstr>
  </property>
</Properties>
</file>