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sldIdLst>
    <p:sldId id="263" r:id="rId2"/>
    <p:sldId id="257" r:id="rId3"/>
    <p:sldId id="258" r:id="rId4"/>
    <p:sldId id="256" r:id="rId5"/>
    <p:sldId id="262" r:id="rId6"/>
    <p:sldId id="261" r:id="rId7"/>
    <p:sldId id="259" r:id="rId8"/>
    <p:sldId id="2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85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2BB36-F6A9-4688-BC2A-F04A1CD45CCE}" type="datetimeFigureOut">
              <a:rPr lang="en-GB" smtClean="0"/>
              <a:t>10/07/2018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A1898-F7E4-4B3D-ADC2-91B1DE1851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087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2BB36-F6A9-4688-BC2A-F04A1CD45CCE}" type="datetimeFigureOut">
              <a:rPr lang="en-GB" smtClean="0"/>
              <a:t>10/07/2018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A1898-F7E4-4B3D-ADC2-91B1DE1851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535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2BB36-F6A9-4688-BC2A-F04A1CD45CCE}" type="datetimeFigureOut">
              <a:rPr lang="en-GB" smtClean="0"/>
              <a:t>10/07/2018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A1898-F7E4-4B3D-ADC2-91B1DE1851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9263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2BB36-F6A9-4688-BC2A-F04A1CD45CCE}" type="datetimeFigureOut">
              <a:rPr lang="en-GB" smtClean="0"/>
              <a:t>10/07/2018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A1898-F7E4-4B3D-ADC2-91B1DE1851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7989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2BB36-F6A9-4688-BC2A-F04A1CD45CCE}" type="datetimeFigureOut">
              <a:rPr lang="en-GB" smtClean="0"/>
              <a:t>10/07/2018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A1898-F7E4-4B3D-ADC2-91B1DE1851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499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2BB36-F6A9-4688-BC2A-F04A1CD45CCE}" type="datetimeFigureOut">
              <a:rPr lang="en-GB" smtClean="0"/>
              <a:t>10/07/2018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A1898-F7E4-4B3D-ADC2-91B1DE1851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406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2BB36-F6A9-4688-BC2A-F04A1CD45CCE}" type="datetimeFigureOut">
              <a:rPr lang="en-GB" smtClean="0"/>
              <a:t>10/07/2018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A1898-F7E4-4B3D-ADC2-91B1DE1851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271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2BB36-F6A9-4688-BC2A-F04A1CD45CCE}" type="datetimeFigureOut">
              <a:rPr lang="en-GB" smtClean="0"/>
              <a:t>10/07/2018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A1898-F7E4-4B3D-ADC2-91B1DE1851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217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2BB36-F6A9-4688-BC2A-F04A1CD45CCE}" type="datetimeFigureOut">
              <a:rPr lang="en-GB" smtClean="0"/>
              <a:t>10/07/2018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A1898-F7E4-4B3D-ADC2-91B1DE1851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503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2BB36-F6A9-4688-BC2A-F04A1CD45CCE}" type="datetimeFigureOut">
              <a:rPr lang="en-GB" smtClean="0"/>
              <a:t>10/07/2018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6CCA1898-F7E4-4B3D-ADC2-91B1DE1851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357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2BB36-F6A9-4688-BC2A-F04A1CD45CCE}" type="datetimeFigureOut">
              <a:rPr lang="en-GB" smtClean="0"/>
              <a:t>10/07/2018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A1898-F7E4-4B3D-ADC2-91B1DE1851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031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2BB36-F6A9-4688-BC2A-F04A1CD45CCE}" type="datetimeFigureOut">
              <a:rPr lang="en-GB" smtClean="0"/>
              <a:t>10/07/2018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A1898-F7E4-4B3D-ADC2-91B1DE1851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149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2BB36-F6A9-4688-BC2A-F04A1CD45CCE}" type="datetimeFigureOut">
              <a:rPr lang="en-GB" smtClean="0"/>
              <a:t>10/07/2018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A1898-F7E4-4B3D-ADC2-91B1DE1851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403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2BB36-F6A9-4688-BC2A-F04A1CD45CCE}" type="datetimeFigureOut">
              <a:rPr lang="en-GB" smtClean="0"/>
              <a:t>10/07/2018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A1898-F7E4-4B3D-ADC2-91B1DE1851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615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2BB36-F6A9-4688-BC2A-F04A1CD45CCE}" type="datetimeFigureOut">
              <a:rPr lang="en-GB" smtClean="0"/>
              <a:t>10/07/2018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A1898-F7E4-4B3D-ADC2-91B1DE1851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129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2BB36-F6A9-4688-BC2A-F04A1CD45CCE}" type="datetimeFigureOut">
              <a:rPr lang="en-GB" smtClean="0"/>
              <a:t>10/07/2018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A1898-F7E4-4B3D-ADC2-91B1DE1851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701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2BB36-F6A9-4688-BC2A-F04A1CD45CCE}" type="datetimeFigureOut">
              <a:rPr lang="en-GB" smtClean="0"/>
              <a:t>10/07/2018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A1898-F7E4-4B3D-ADC2-91B1DE1851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1290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E52BB36-F6A9-4688-BC2A-F04A1CD45CCE}" type="datetimeFigureOut">
              <a:rPr lang="en-GB" smtClean="0"/>
              <a:t>10/07/2018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CCA1898-F7E4-4B3D-ADC2-91B1DE1851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620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7" Type="http://schemas.openxmlformats.org/officeDocument/2006/relationships/image" Target="../media/image3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wmv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avi"/><Relationship Id="rId7" Type="http://schemas.openxmlformats.org/officeDocument/2006/relationships/image" Target="../media/image5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avi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avi"/><Relationship Id="rId1" Type="http://schemas.microsoft.com/office/2007/relationships/media" Target="../media/media8.avi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75463" y="2415653"/>
            <a:ext cx="64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Z-stack images for the 3D hydrogel constructs </a:t>
            </a:r>
          </a:p>
        </p:txBody>
      </p:sp>
    </p:spTree>
    <p:extLst>
      <p:ext uri="{BB962C8B-B14F-4D97-AF65-F5344CB8AC3E}">
        <p14:creationId xmlns:p14="http://schemas.microsoft.com/office/powerpoint/2010/main" val="4216177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3D-3DIV-PURITY-20X-EDG1-1-1-Movie Export-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35648" y="1150974"/>
            <a:ext cx="4704895" cy="3734596"/>
          </a:xfrm>
          <a:prstGeom prst="rect">
            <a:avLst/>
          </a:prstGeom>
        </p:spPr>
      </p:pic>
      <p:pic>
        <p:nvPicPr>
          <p:cNvPr id="14" name="3D-3DIV-PURITY-20X-EDG1-1-2-Movie Export-0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5502" y="1150975"/>
            <a:ext cx="4704895" cy="37345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76788" y="463506"/>
            <a:ext cx="8717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The purity of cortical culture  at 3 days </a:t>
            </a:r>
            <a:r>
              <a:rPr lang="en-GB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in vitro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in hydrogel scaffolds  </a:t>
            </a:r>
          </a:p>
        </p:txBody>
      </p:sp>
      <p:sp>
        <p:nvSpPr>
          <p:cNvPr id="9" name="Rectangle 8"/>
          <p:cNvSpPr/>
          <p:nvPr/>
        </p:nvSpPr>
        <p:spPr>
          <a:xfrm>
            <a:off x="1585502" y="4912868"/>
            <a:ext cx="9538912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3975" algn="just">
              <a:lnSpc>
                <a:spcPct val="115000"/>
              </a:lnSpc>
              <a:spcAft>
                <a:spcPts val="800"/>
              </a:spcAft>
            </a:pPr>
            <a:r>
              <a:rPr lang="en-GB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5.5: Highly pure and homogenous neuronal 3D hydrogel construct at 3 days</a:t>
            </a:r>
            <a:r>
              <a:rPr lang="en-GB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vitro</a:t>
            </a:r>
            <a:r>
              <a:rPr lang="en-GB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Fluorescent z-stack image series throughout the collagen hydrogel construct (distance between each image 10 µm), divided into 3 groups: </a:t>
            </a:r>
            <a:r>
              <a:rPr lang="en-GB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top of </a:t>
            </a:r>
            <a:r>
              <a:rPr lang="en-GB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gel (upper layer), the middle of the gel (middle layer) and the bottom of the gel (lower layer). </a:t>
            </a:r>
            <a:endParaRPr lang="en-GB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36521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4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par>
              <p:cTn id="5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7div-20x-TUJ1-3D-gel-1-1-Movie Export-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0566" y="1207599"/>
            <a:ext cx="4597023" cy="3637356"/>
          </a:xfrm>
          <a:prstGeom prst="rect">
            <a:avLst/>
          </a:prstGeom>
        </p:spPr>
      </p:pic>
      <p:pic>
        <p:nvPicPr>
          <p:cNvPr id="6" name="7div-20x-TUJ1-3D-EDGE2-1-1-Movie Export-0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36080" y="1207599"/>
            <a:ext cx="4854841" cy="36373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22548" y="381622"/>
            <a:ext cx="8717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The purity of cortical culture  at 7 days </a:t>
            </a:r>
            <a:r>
              <a:rPr lang="en-GB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in vitro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in hydrogel scaffolds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36681" y="5151145"/>
            <a:ext cx="8798797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3975" algn="just">
              <a:lnSpc>
                <a:spcPct val="115000"/>
              </a:lnSpc>
              <a:spcAft>
                <a:spcPts val="800"/>
              </a:spcAft>
            </a:pPr>
            <a:r>
              <a:rPr lang="en-GB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5.6: Pure and homogenous neuronal 3D hydrogel construct at 7 days</a:t>
            </a:r>
            <a:r>
              <a:rPr lang="en-GB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vitro</a:t>
            </a:r>
            <a:r>
              <a:rPr lang="en-GB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Fluorescent z-stack image series throughout the collagen hydrogel construct (distance between each image 10 µm), divided into 3 groups: </a:t>
            </a:r>
            <a:r>
              <a:rPr lang="en-GB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top of </a:t>
            </a:r>
            <a:r>
              <a:rPr lang="en-GB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gel (upper layer), the middle of the gel (middle layer) and the bottom of the gel (lower layer). </a:t>
            </a:r>
            <a:endParaRPr lang="en-GB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7628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div-20x-l-d-3D-gel-MIDDL-1-1-Movie Export-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75964" y="851170"/>
            <a:ext cx="4899546" cy="38767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473958" y="5006311"/>
            <a:ext cx="10225415" cy="1053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3975" algn="just">
              <a:lnSpc>
                <a:spcPct val="115000"/>
              </a:lnSpc>
              <a:spcAft>
                <a:spcPts val="800"/>
              </a:spcAft>
            </a:pPr>
            <a:r>
              <a:rPr lang="en-GB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5.9:Collagen hydrogels support cortical cell survival in a 3-dimensional environment. </a:t>
            </a:r>
            <a:r>
              <a:rPr lang="en-GB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Fluorescent z-stack images show dead cells stained with Ethidium homodimer (red) (A) and viable cells stained with </a:t>
            </a:r>
            <a:r>
              <a:rPr lang="en-GB" b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Calcein</a:t>
            </a:r>
            <a:r>
              <a:rPr lang="en-GB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(green).</a:t>
            </a:r>
            <a:endParaRPr lang="en-GB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68758" y="372699"/>
            <a:ext cx="55888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1800" marR="53975" indent="-431800" algn="just">
              <a:spcBef>
                <a:spcPts val="200"/>
              </a:spcBef>
              <a:spcAft>
                <a:spcPts val="1200"/>
              </a:spcAft>
            </a:pPr>
            <a:r>
              <a:rPr lang="en-GB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Viability of cortical cells in 3D environment</a:t>
            </a:r>
          </a:p>
        </p:txBody>
      </p:sp>
    </p:spTree>
    <p:extLst>
      <p:ext uri="{BB962C8B-B14F-4D97-AF65-F5344CB8AC3E}">
        <p14:creationId xmlns:p14="http://schemas.microsoft.com/office/powerpoint/2010/main" val="293258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2256" y="2893325"/>
            <a:ext cx="7165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Transfecting cortical cells within 3D hydrogel construct</a:t>
            </a:r>
          </a:p>
        </p:txBody>
      </p:sp>
    </p:spTree>
    <p:extLst>
      <p:ext uri="{BB962C8B-B14F-4D97-AF65-F5344CB8AC3E}">
        <p14:creationId xmlns:p14="http://schemas.microsoft.com/office/powerpoint/2010/main" val="478282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94429" y="4765512"/>
            <a:ext cx="100788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Figure 5.13: Genetically engineered cortical cells in a 3-dimensional hydrogel construct.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Series of z-stack images through the 3 different layers of the hydrogel construct (gel 1).Shows the transfected neurons localized in the bottom layer of the hydrogel construct. Gels were stained with a – Tuj-1, b – DAPI and c – anti GFP. Channels were merged to produce D. 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3261816" y="313899"/>
            <a:ext cx="6114196" cy="4246897"/>
            <a:chOff x="3930556" y="150126"/>
            <a:chExt cx="4776716" cy="3578809"/>
          </a:xfrm>
        </p:grpSpPr>
        <p:grpSp>
          <p:nvGrpSpPr>
            <p:cNvPr id="6" name="Group 5"/>
            <p:cNvGrpSpPr/>
            <p:nvPr/>
          </p:nvGrpSpPr>
          <p:grpSpPr>
            <a:xfrm>
              <a:off x="3930556" y="150126"/>
              <a:ext cx="4776716" cy="3578809"/>
              <a:chOff x="7315201" y="0"/>
              <a:chExt cx="4776716" cy="3578809"/>
            </a:xfrm>
          </p:grpSpPr>
          <p:pic>
            <p:nvPicPr>
              <p:cNvPr id="4" name="3DIV-3D WITHIN-GFP-20X-TUJ1-1-4-Movie Export-03">
                <a:hlinkClick r:id="" action="ppaction://media"/>
              </p:cNvPr>
              <p:cNvPicPr>
                <a:picLocks noChangeAspect="1"/>
              </p:cNvPicPr>
              <p:nvPr>
                <a:videoFile r:link="rId2"/>
                <p:extLst>
                  <p:ext uri="{DAA4B4D4-6D71-4841-9C94-3DE7FCFB9230}">
                    <p14:media xmlns:p14="http://schemas.microsoft.com/office/powerpoint/2010/main" r:embed="rId1"/>
                  </p:ext>
                </p:extLst>
              </p:nvPr>
            </p:nvPicPr>
            <p:blipFill>
              <a:blip r:embed="rId4"/>
              <a:stretch>
                <a:fillRect/>
              </a:stretch>
            </p:blipFill>
            <p:spPr>
              <a:xfrm>
                <a:off x="7315201" y="0"/>
                <a:ext cx="4776716" cy="3578809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7325386" y="2641182"/>
                <a:ext cx="80867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FF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Tuj-1</a:t>
                </a:r>
              </a:p>
              <a:p>
                <a:r>
                  <a:rPr lang="en-GB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GFP</a:t>
                </a:r>
              </a:p>
              <a:p>
                <a:r>
                  <a:rPr lang="en-GB" dirty="0">
                    <a:solidFill>
                      <a:schemeClr val="accent4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DAPI</a:t>
                </a: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3940741" y="157896"/>
              <a:ext cx="945354" cy="311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Gel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569157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DIV-3D WITHIN-GFP-20X-TUJ1-1-3-Movie Export-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0826" y="100391"/>
            <a:ext cx="6175087" cy="46264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48978" y="4986195"/>
            <a:ext cx="94925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Figure 5.13: Genetically engineered cortical cells in a 3-dimensional hydrogel construct.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Series of z-stack images through the 3 different layers of the hydrogel construct (gel 2).Gel 2 demonstrates that the neurons in the middle of the hydrogel can be transfected Gels were stained with a – Tuj-1, b – DAPI and c – anti GFP. Channels were merged to produce D. 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233909" y="3625558"/>
            <a:ext cx="1035105" cy="109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Tuj-1</a:t>
            </a:r>
          </a:p>
          <a:p>
            <a:r>
              <a:rPr lang="en-GB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GFP</a:t>
            </a:r>
          </a:p>
          <a:p>
            <a:r>
              <a:rPr lang="en-GB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DAPI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3909" y="104751"/>
            <a:ext cx="887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Gel 2</a:t>
            </a:r>
          </a:p>
        </p:txBody>
      </p:sp>
    </p:spTree>
    <p:extLst>
      <p:ext uri="{BB962C8B-B14F-4D97-AF65-F5344CB8AC3E}">
        <p14:creationId xmlns:p14="http://schemas.microsoft.com/office/powerpoint/2010/main" val="324111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55928" y="4617705"/>
            <a:ext cx="94124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Figure 5.13: Genetically engineered cortical cells in a 3-dimensional hydrogel construct.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Series of z-stack images through the 3 different layers of the hydrogel construct (gel 3 sample). Shows transfected astrocytes localized on the surface of the hydrogel construct. Gels were stained with a – Tuj-1, b – DAPI and c – anti GFP. Channels were merged to produce D. 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3408482" y="580978"/>
            <a:ext cx="5435267" cy="3859305"/>
            <a:chOff x="3408482" y="294376"/>
            <a:chExt cx="4602755" cy="3448474"/>
          </a:xfrm>
        </p:grpSpPr>
        <p:pic>
          <p:nvPicPr>
            <p:cNvPr id="2" name="3DIV-3D WITHIN-GFP-20X-TUJ1-1-2-Movie Export-01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3408482" y="294376"/>
              <a:ext cx="4602755" cy="344847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408482" y="2819520"/>
              <a:ext cx="8086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Tuj-1</a:t>
              </a:r>
            </a:p>
            <a:p>
              <a:r>
                <a:rPr lang="en-GB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GFP</a:t>
              </a:r>
            </a:p>
            <a:p>
              <a:r>
                <a:rPr lang="en-GB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DAPI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418071" y="580978"/>
            <a:ext cx="945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Gel 3</a:t>
            </a:r>
          </a:p>
        </p:txBody>
      </p:sp>
    </p:spTree>
    <p:extLst>
      <p:ext uri="{BB962C8B-B14F-4D97-AF65-F5344CB8AC3E}">
        <p14:creationId xmlns:p14="http://schemas.microsoft.com/office/powerpoint/2010/main" val="222088904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8BB434"/>
      </a:accent1>
      <a:accent2>
        <a:srgbClr val="33A583"/>
      </a:accent2>
      <a:accent3>
        <a:srgbClr val="3594B4"/>
      </a:accent3>
      <a:accent4>
        <a:srgbClr val="6063B4"/>
      </a:accent4>
      <a:accent5>
        <a:srgbClr val="D35731"/>
      </a:accent5>
      <a:accent6>
        <a:srgbClr val="EBAC4B"/>
      </a:accent6>
      <a:hlink>
        <a:srgbClr val="65AD30"/>
      </a:hlink>
      <a:folHlink>
        <a:srgbClr val="8ED25B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150</TotalTime>
  <Words>434</Words>
  <Application>Microsoft Office PowerPoint</Application>
  <PresentationFormat>Widescreen</PresentationFormat>
  <Paragraphs>23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Corbel</vt:lpstr>
      <vt:lpstr>Times New Roman</vt:lpstr>
      <vt:lpstr>Parallax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arwa alshakli</dc:creator>
  <cp:lastModifiedBy>Sama Al-Shaheeb</cp:lastModifiedBy>
  <cp:revision>10</cp:revision>
  <dcterms:created xsi:type="dcterms:W3CDTF">2018-02-14T13:44:03Z</dcterms:created>
  <dcterms:modified xsi:type="dcterms:W3CDTF">2018-07-10T08:30:33Z</dcterms:modified>
</cp:coreProperties>
</file>