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1"/>
  </p:notesMasterIdLst>
  <p:handoutMasterIdLst>
    <p:handoutMasterId r:id="rId12"/>
  </p:handoutMasterIdLst>
  <p:sldIdLst>
    <p:sldId id="257" r:id="rId2"/>
    <p:sldId id="261" r:id="rId3"/>
    <p:sldId id="262" r:id="rId4"/>
    <p:sldId id="269" r:id="rId5"/>
    <p:sldId id="268" r:id="rId6"/>
    <p:sldId id="271" r:id="rId7"/>
    <p:sldId id="270" r:id="rId8"/>
    <p:sldId id="267" r:id="rId9"/>
    <p:sldId id="272" r:id="rId10"/>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4660" autoAdjust="0"/>
  </p:normalViewPr>
  <p:slideViewPr>
    <p:cSldViewPr snapToGrid="0">
      <p:cViewPr varScale="1">
        <p:scale>
          <a:sx n="110" d="100"/>
          <a:sy n="110" d="100"/>
        </p:scale>
        <p:origin x="552" y="1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rtlCol="0"/>
        <a:lstStyle/>
        <a:p>
          <a:pPr rtl="0"/>
          <a:endParaRPr lang="en-US"/>
        </a:p>
      </dgm:t>
    </dgm:pt>
    <dgm:pt modelId="{40FC4FFE-8987-4A26-B7F4-8A516F18ADAE}">
      <dgm:prSet/>
      <dgm:spPr/>
      <dgm:t>
        <a:bodyPr rtlCol="0"/>
        <a:lstStyle/>
        <a:p>
          <a:pPr>
            <a:lnSpc>
              <a:spcPct val="100000"/>
            </a:lnSpc>
            <a:defRPr cap="all"/>
          </a:pPr>
          <a:r>
            <a:rPr lang="en-GB" dirty="0"/>
            <a:t>44 students all level 3 – Different educational backgrounds </a:t>
          </a:r>
          <a:r>
            <a:rPr lang="en-gb" dirty="0"/>
            <a:t> </a:t>
          </a:r>
        </a:p>
      </dgm:t>
    </dgm:pt>
    <dgm:pt modelId="{CAD7EF86-FB23-41F6-BF42-040B36DEFDB1}" type="parTrans" cxnId="{C7AD8469-3C68-4AF9-AB82-79B0043AA120}">
      <dgm:prSet/>
      <dgm:spPr/>
      <dgm:t>
        <a:bodyPr rtlCol="0"/>
        <a:lstStyle/>
        <a:p>
          <a:pPr rtl="0"/>
          <a:endParaRPr lang="en-US"/>
        </a:p>
      </dgm:t>
    </dgm:pt>
    <dgm:pt modelId="{5B62599A-5C9B-48E7-896E-EA782AC60C8B}" type="sibTrans" cxnId="{C7AD8469-3C68-4AF9-AB82-79B0043AA120}">
      <dgm:prSet/>
      <dgm:spPr/>
      <dgm:t>
        <a:bodyPr rtlCol="0"/>
        <a:lstStyle/>
        <a:p>
          <a:pPr rtl="0"/>
          <a:endParaRPr lang="en-US"/>
        </a:p>
      </dgm:t>
    </dgm:pt>
    <dgm:pt modelId="{49225C73-1633-42F1-AB3B-7CB183E5F8B8}">
      <dgm:prSet/>
      <dgm:spPr/>
      <dgm:t>
        <a:bodyPr rtlCol="0"/>
        <a:lstStyle/>
        <a:p>
          <a:pPr>
            <a:lnSpc>
              <a:spcPct val="100000"/>
            </a:lnSpc>
            <a:defRPr cap="all"/>
          </a:pPr>
          <a:r>
            <a:rPr lang="en-GB" dirty="0"/>
            <a:t>SOME Mature students </a:t>
          </a:r>
          <a:endParaRPr lang="en-gb" dirty="0"/>
        </a:p>
      </dgm:t>
    </dgm:pt>
    <dgm:pt modelId="{1A0E2090-1D4F-438A-8766-B6030CE01ADD}" type="parTrans" cxnId="{A9154303-8225-4248-91DC-1B0156A35F07}">
      <dgm:prSet/>
      <dgm:spPr/>
      <dgm:t>
        <a:bodyPr rtlCol="0"/>
        <a:lstStyle/>
        <a:p>
          <a:pPr rtl="0"/>
          <a:endParaRPr lang="en-US"/>
        </a:p>
      </dgm:t>
    </dgm:pt>
    <dgm:pt modelId="{9646853A-8964-4519-A5B1-0B7D18B2983D}" type="sibTrans" cxnId="{A9154303-8225-4248-91DC-1B0156A35F07}">
      <dgm:prSet/>
      <dgm:spPr/>
      <dgm:t>
        <a:bodyPr rtlCol="0"/>
        <a:lstStyle/>
        <a:p>
          <a:pPr rtl="0"/>
          <a:endParaRPr lang="en-US"/>
        </a:p>
      </dgm:t>
    </dgm:pt>
    <dgm:pt modelId="{1C383F32-22E8-4F62-A3E0-BDC3D5F48992}">
      <dgm:prSet/>
      <dgm:spPr/>
      <dgm:t>
        <a:bodyPr rtlCol="0"/>
        <a:lstStyle/>
        <a:p>
          <a:pPr>
            <a:lnSpc>
              <a:spcPct val="100000"/>
            </a:lnSpc>
            <a:defRPr cap="all"/>
          </a:pPr>
          <a:r>
            <a:rPr lang="en-GB" dirty="0"/>
            <a:t>ENROLLED IN DIFFERENT PROGRAMMES INCLUIDNG, LAW, SOCIAL WORK AND humanities</a:t>
          </a:r>
          <a:endParaRPr lang="en-gb" dirty="0"/>
        </a:p>
      </dgm:t>
    </dgm:pt>
    <dgm:pt modelId="{A7920A2F-3244-4159-AF04-6A1D38B7B317}" type="parTrans" cxnId="{C4CCE57E-E871-46D6-BAD5-880252C95D22}">
      <dgm:prSet/>
      <dgm:spPr/>
      <dgm:t>
        <a:bodyPr rtlCol="0"/>
        <a:lstStyle/>
        <a:p>
          <a:pPr rtl="0"/>
          <a:endParaRPr lang="en-US"/>
        </a:p>
      </dgm:t>
    </dgm:pt>
    <dgm:pt modelId="{8500F72A-2C6D-4FDF-9C1D-CA691380EB0B}" type="sibTrans" cxnId="{C4CCE57E-E871-46D6-BAD5-880252C95D22}">
      <dgm:prSet/>
      <dgm:spPr/>
      <dgm:t>
        <a:bodyPr rtlCol="0"/>
        <a:lstStyle/>
        <a:p>
          <a:pPr rtl="0"/>
          <a:endParaRPr lang="en-US"/>
        </a:p>
      </dgm:t>
    </dgm:pt>
    <dgm:pt modelId="{50B3CE7C-E10B-4E23-BD93-03664997C932}" type="pres">
      <dgm:prSet presAssocID="{01A66772-F185-4D58-B8BB-E9370D7A7A2B}" presName="root" presStyleCnt="0">
        <dgm:presLayoutVars>
          <dgm:dir/>
          <dgm:resizeHandles val="exact"/>
        </dgm:presLayoutVars>
      </dgm:prSet>
      <dgm:spPr/>
    </dgm:pt>
    <dgm:pt modelId="{DE9CE479-E4AE-4283-AEF1-10C1535B4324}" type="pres">
      <dgm:prSet presAssocID="{40FC4FFE-8987-4A26-B7F4-8A516F18ADAE}" presName="compNode" presStyleCnt="0"/>
      <dgm:spPr/>
    </dgm:pt>
    <dgm:pt modelId="{B59FCF02-CAD2-4D6F-9542-AD86711168CA}" type="pres">
      <dgm:prSet presAssocID="{40FC4FFE-8987-4A26-B7F4-8A516F18ADAE}" presName="iconBgRect" presStyleLbl="bgShp" presStyleIdx="0" presStyleCnt="3"/>
      <dgm:spPr/>
    </dgm:pt>
    <dgm:pt modelId="{7C175B98-93F4-4D7C-BB95-1514AB879CD5}" type="pres">
      <dgm:prSet presAssocID="{40FC4FFE-8987-4A26-B7F4-8A516F18ADAE}"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assroom with solid fill"/>
        </a:ext>
      </dgm:extLst>
    </dgm:pt>
    <dgm:pt modelId="{677A3090-5F01-43FD-9FA6-C0420AD80FD6}" type="pres">
      <dgm:prSet presAssocID="{40FC4FFE-8987-4A26-B7F4-8A516F18ADAE}" presName="spaceRect" presStyleCnt="0"/>
      <dgm:spPr/>
    </dgm:pt>
    <dgm:pt modelId="{127117FB-F8A7-4A20-A8A7-EC686DDC76D0}" type="pres">
      <dgm:prSet presAssocID="{40FC4FFE-8987-4A26-B7F4-8A516F18ADAE}" presName="textRect" presStyleLbl="revTx" presStyleIdx="0" presStyleCnt="3">
        <dgm:presLayoutVars>
          <dgm:chMax val="1"/>
          <dgm:chPref val="1"/>
        </dgm:presLayoutVars>
      </dgm:prSet>
      <dgm:spPr/>
    </dgm:pt>
    <dgm:pt modelId="{FD1EED9C-83D3-41AD-A09B-D3B36354168F}" type="pres">
      <dgm:prSet presAssocID="{5B62599A-5C9B-48E7-896E-EA782AC60C8B}" presName="sibTrans" presStyleCnt="0"/>
      <dgm:spPr/>
    </dgm:pt>
    <dgm:pt modelId="{C998AB0A-577D-44AA-A068-F634DDE7BD47}" type="pres">
      <dgm:prSet presAssocID="{49225C73-1633-42F1-AB3B-7CB183E5F8B8}" presName="compNode" presStyleCnt="0"/>
      <dgm:spPr/>
    </dgm:pt>
    <dgm:pt modelId="{BCD8CDD9-0C56-4401-ADB1-8B48DAB2C96F}" type="pres">
      <dgm:prSet presAssocID="{49225C73-1633-42F1-AB3B-7CB183E5F8B8}" presName="iconBgRect" presStyleLbl="bgShp" presStyleIdx="1" presStyleCnt="3"/>
      <dgm:spPr/>
    </dgm:pt>
    <dgm:pt modelId="{DB4CA7C4-FCA1-4127-B20A-2A5C031A3CF4}" type="pres">
      <dgm:prSet presAssocID="{49225C73-1633-42F1-AB3B-7CB183E5F8B8}"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torytelling with solid fill"/>
        </a:ext>
      </dgm:extLst>
    </dgm:pt>
    <dgm:pt modelId="{9B0C8FBF-0BDD-48A5-967E-F3FE71659F6A}" type="pres">
      <dgm:prSet presAssocID="{49225C73-1633-42F1-AB3B-7CB183E5F8B8}" presName="spaceRect" presStyleCnt="0"/>
      <dgm:spPr/>
    </dgm:pt>
    <dgm:pt modelId="{7E6FE37A-5DB0-4899-9FCB-0CE39BC185F8}" type="pres">
      <dgm:prSet presAssocID="{49225C73-1633-42F1-AB3B-7CB183E5F8B8}" presName="textRect" presStyleLbl="revTx" presStyleIdx="1" presStyleCnt="3">
        <dgm:presLayoutVars>
          <dgm:chMax val="1"/>
          <dgm:chPref val="1"/>
        </dgm:presLayoutVars>
      </dgm:prSet>
      <dgm:spPr/>
    </dgm:pt>
    <dgm:pt modelId="{5A266296-0042-402F-92EF-D59AB148E92E}" type="pres">
      <dgm:prSet presAssocID="{9646853A-8964-4519-A5B1-0B7D18B2983D}" presName="sibTrans" presStyleCnt="0"/>
      <dgm:spPr/>
    </dgm:pt>
    <dgm:pt modelId="{ECFA770B-DE2C-4683-A038-58D0FE44BC27}" type="pres">
      <dgm:prSet presAssocID="{1C383F32-22E8-4F62-A3E0-BDC3D5F48992}" presName="compNode" presStyleCnt="0"/>
      <dgm:spPr/>
    </dgm:pt>
    <dgm:pt modelId="{FF93E135-77D6-48A0-8871-9BC93D705D06}" type="pres">
      <dgm:prSet presAssocID="{1C383F32-22E8-4F62-A3E0-BDC3D5F48992}" presName="iconBgRect" presStyleLbl="bgShp" presStyleIdx="2" presStyleCnt="3"/>
      <dgm:spPr/>
    </dgm:pt>
    <dgm:pt modelId="{39509775-983E-4110-B989-EE2CD6514BE0}" type="pres">
      <dgm:prSet presAssocID="{1C383F32-22E8-4F62-A3E0-BDC3D5F48992}"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Group of people with solid fill"/>
        </a:ext>
      </dgm:extLst>
    </dgm:pt>
    <dgm:pt modelId="{493B43B2-705C-4AE5-8A77-D8DEEDA1B5CF}" type="pres">
      <dgm:prSet presAssocID="{1C383F32-22E8-4F62-A3E0-BDC3D5F48992}" presName="spaceRect" presStyleCnt="0"/>
      <dgm:spPr/>
    </dgm:pt>
    <dgm:pt modelId="{1AEDC777-00B3-41D7-9AE1-23D741E941C3}"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7A710F69-5154-4855-ACF5-BC7C1BF85A80}" type="presOf" srcId="{49225C73-1633-42F1-AB3B-7CB183E5F8B8}" destId="{7E6FE37A-5DB0-4899-9FCB-0CE39BC185F8}" srcOrd="0" destOrd="0" presId="urn:microsoft.com/office/officeart/2018/5/layout/IconCircleLabelList"/>
    <dgm:cxn modelId="{C7AD8469-3C68-4AF9-AB82-79B0043AA120}" srcId="{01A66772-F185-4D58-B8BB-E9370D7A7A2B}" destId="{40FC4FFE-8987-4A26-B7F4-8A516F18ADAE}" srcOrd="0" destOrd="0" parTransId="{CAD7EF86-FB23-41F6-BF42-040B36DEFDB1}" sibTransId="{5B62599A-5C9B-48E7-896E-EA782AC60C8B}"/>
    <dgm:cxn modelId="{676D3A6A-6EA7-4483-BB12-0BD4A7D7AF9D}" type="presOf" srcId="{01A66772-F185-4D58-B8BB-E9370D7A7A2B}" destId="{50B3CE7C-E10B-4E23-BD93-03664997C932}" srcOrd="0" destOrd="0" presId="urn:microsoft.com/office/officeart/2018/5/layout/IconCircleLabelList"/>
    <dgm:cxn modelId="{1496FC70-DB8B-48D4-98DE-DD2856E389EE}" type="presOf" srcId="{1C383F32-22E8-4F62-A3E0-BDC3D5F48992}" destId="{1AEDC777-00B3-41D7-9AE1-23D741E941C3}" srcOrd="0" destOrd="0" presId="urn:microsoft.com/office/officeart/2018/5/layout/IconCircleLabelList"/>
    <dgm:cxn modelId="{C4CCE57E-E871-46D6-BAD5-880252C95D22}" srcId="{01A66772-F185-4D58-B8BB-E9370D7A7A2B}" destId="{1C383F32-22E8-4F62-A3E0-BDC3D5F48992}" srcOrd="2" destOrd="0" parTransId="{A7920A2F-3244-4159-AF04-6A1D38B7B317}" sibTransId="{8500F72A-2C6D-4FDF-9C1D-CA691380EB0B}"/>
    <dgm:cxn modelId="{355227E3-55E0-4343-BC8D-FC0EB1694F48}" type="presOf" srcId="{40FC4FFE-8987-4A26-B7F4-8A516F18ADAE}" destId="{127117FB-F8A7-4A20-A8A7-EC686DDC76D0}" srcOrd="0" destOrd="0" presId="urn:microsoft.com/office/officeart/2018/5/layout/IconCircleLabelList"/>
    <dgm:cxn modelId="{555498CB-3ED1-404E-A25F-EB243EFC5FB1}" type="presParOf" srcId="{50B3CE7C-E10B-4E23-BD93-03664997C932}" destId="{DE9CE479-E4AE-4283-AEF1-10C1535B4324}" srcOrd="0" destOrd="0" presId="urn:microsoft.com/office/officeart/2018/5/layout/IconCircleLabelList"/>
    <dgm:cxn modelId="{11F12D49-CD08-4D50-BD13-3ECBC3A476A4}" type="presParOf" srcId="{DE9CE479-E4AE-4283-AEF1-10C1535B4324}" destId="{B59FCF02-CAD2-4D6F-9542-AD86711168CA}" srcOrd="0" destOrd="0" presId="urn:microsoft.com/office/officeart/2018/5/layout/IconCircleLabelList"/>
    <dgm:cxn modelId="{F443A659-540B-487B-97F9-49219CF60D6B}" type="presParOf" srcId="{DE9CE479-E4AE-4283-AEF1-10C1535B4324}" destId="{7C175B98-93F4-4D7C-BB95-1514AB879CD5}" srcOrd="1" destOrd="0" presId="urn:microsoft.com/office/officeart/2018/5/layout/IconCircleLabelList"/>
    <dgm:cxn modelId="{A503D7AB-7D64-4163-93B5-1CEEDAE81823}" type="presParOf" srcId="{DE9CE479-E4AE-4283-AEF1-10C1535B4324}" destId="{677A3090-5F01-43FD-9FA6-C0420AD80FD6}" srcOrd="2" destOrd="0" presId="urn:microsoft.com/office/officeart/2018/5/layout/IconCircleLabelList"/>
    <dgm:cxn modelId="{780188ED-7DCE-45BB-B6AF-91BE48969612}" type="presParOf" srcId="{DE9CE479-E4AE-4283-AEF1-10C1535B4324}" destId="{127117FB-F8A7-4A20-A8A7-EC686DDC76D0}" srcOrd="3" destOrd="0" presId="urn:microsoft.com/office/officeart/2018/5/layout/IconCircleLabelList"/>
    <dgm:cxn modelId="{155719F8-A89B-4E96-BC49-C48BC717F480}" type="presParOf" srcId="{50B3CE7C-E10B-4E23-BD93-03664997C932}" destId="{FD1EED9C-83D3-41AD-A09B-D3B36354168F}" srcOrd="1" destOrd="0" presId="urn:microsoft.com/office/officeart/2018/5/layout/IconCircleLabelList"/>
    <dgm:cxn modelId="{2772E199-56B0-4310-A55E-67D00CA3E59E}" type="presParOf" srcId="{50B3CE7C-E10B-4E23-BD93-03664997C932}" destId="{C998AB0A-577D-44AA-A068-F634DDE7BD47}" srcOrd="2" destOrd="0" presId="urn:microsoft.com/office/officeart/2018/5/layout/IconCircleLabelList"/>
    <dgm:cxn modelId="{4E351D18-D97F-4B92-A608-2E9600B91C28}" type="presParOf" srcId="{C998AB0A-577D-44AA-A068-F634DDE7BD47}" destId="{BCD8CDD9-0C56-4401-ADB1-8B48DAB2C96F}" srcOrd="0" destOrd="0" presId="urn:microsoft.com/office/officeart/2018/5/layout/IconCircleLabelList"/>
    <dgm:cxn modelId="{B3DC724C-4569-4E9D-BD5A-49E4CD991FD0}" type="presParOf" srcId="{C998AB0A-577D-44AA-A068-F634DDE7BD47}" destId="{DB4CA7C4-FCA1-4127-B20A-2A5C031A3CF4}" srcOrd="1" destOrd="0" presId="urn:microsoft.com/office/officeart/2018/5/layout/IconCircleLabelList"/>
    <dgm:cxn modelId="{AD1AB552-CCE0-4911-BB9E-5D4A60B21F4F}" type="presParOf" srcId="{C998AB0A-577D-44AA-A068-F634DDE7BD47}" destId="{9B0C8FBF-0BDD-48A5-967E-F3FE71659F6A}" srcOrd="2" destOrd="0" presId="urn:microsoft.com/office/officeart/2018/5/layout/IconCircleLabelList"/>
    <dgm:cxn modelId="{8558F796-2D01-40FE-A21A-7530EEBC3BC3}" type="presParOf" srcId="{C998AB0A-577D-44AA-A068-F634DDE7BD47}" destId="{7E6FE37A-5DB0-4899-9FCB-0CE39BC185F8}" srcOrd="3" destOrd="0" presId="urn:microsoft.com/office/officeart/2018/5/layout/IconCircleLabelList"/>
    <dgm:cxn modelId="{1532E2BE-82E9-40A4-A6F7-40B60FC879AE}" type="presParOf" srcId="{50B3CE7C-E10B-4E23-BD93-03664997C932}" destId="{5A266296-0042-402F-92EF-D59AB148E92E}" srcOrd="3" destOrd="0" presId="urn:microsoft.com/office/officeart/2018/5/layout/IconCircleLabelList"/>
    <dgm:cxn modelId="{3A7F4DB9-1469-4F58-B633-24B7EEE084D1}" type="presParOf" srcId="{50B3CE7C-E10B-4E23-BD93-03664997C932}" destId="{ECFA770B-DE2C-4683-A038-58D0FE44BC27}" srcOrd="4" destOrd="0" presId="urn:microsoft.com/office/officeart/2018/5/layout/IconCircleLabelList"/>
    <dgm:cxn modelId="{91311827-CDAC-4BA8-B4A3-117AFD1CEE2D}" type="presParOf" srcId="{ECFA770B-DE2C-4683-A038-58D0FE44BC27}" destId="{FF93E135-77D6-48A0-8871-9BC93D705D06}" srcOrd="0" destOrd="0" presId="urn:microsoft.com/office/officeart/2018/5/layout/IconCircleLabelList"/>
    <dgm:cxn modelId="{83B7CA40-11B7-4507-8422-A40F02D469B2}" type="presParOf" srcId="{ECFA770B-DE2C-4683-A038-58D0FE44BC27}" destId="{39509775-983E-4110-B989-EE2CD6514BE0}" srcOrd="1" destOrd="0" presId="urn:microsoft.com/office/officeart/2018/5/layout/IconCircleLabelList"/>
    <dgm:cxn modelId="{A44BB251-01EB-4DEF-A28C-6D495183E4DC}" type="presParOf" srcId="{ECFA770B-DE2C-4683-A038-58D0FE44BC27}" destId="{493B43B2-705C-4AE5-8A77-D8DEEDA1B5CF}" srcOrd="2" destOrd="0" presId="urn:microsoft.com/office/officeart/2018/5/layout/IconCircleLabelList"/>
    <dgm:cxn modelId="{1EFA52DF-3C80-4DAA-BED6-AFE2F81796B2}" type="presParOf" srcId="{ECFA770B-DE2C-4683-A038-58D0FE44BC27}" destId="{1AEDC777-00B3-41D7-9AE1-23D741E941C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A66772-F185-4D58-B8BB-E9370D7A7A2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rtlCol="0"/>
        <a:lstStyle/>
        <a:p>
          <a:pPr rtl="0"/>
          <a:endParaRPr lang="en-US"/>
        </a:p>
      </dgm:t>
    </dgm:pt>
    <dgm:pt modelId="{40FC4FFE-8987-4A26-B7F4-8A516F18ADAE}">
      <dgm:prSet/>
      <dgm:spPr/>
      <dgm:t>
        <a:bodyPr rtlCol="0"/>
        <a:lstStyle/>
        <a:p>
          <a:pPr>
            <a:lnSpc>
              <a:spcPct val="100000"/>
            </a:lnSpc>
            <a:defRPr cap="all"/>
          </a:pPr>
          <a:r>
            <a:rPr lang="en-GB" dirty="0"/>
            <a:t>Support for writing reflectively  </a:t>
          </a:r>
          <a:endParaRPr lang="en-gb" dirty="0"/>
        </a:p>
      </dgm:t>
    </dgm:pt>
    <dgm:pt modelId="{CAD7EF86-FB23-41F6-BF42-040B36DEFDB1}" type="parTrans" cxnId="{C7AD8469-3C68-4AF9-AB82-79B0043AA120}">
      <dgm:prSet/>
      <dgm:spPr/>
      <dgm:t>
        <a:bodyPr rtlCol="0"/>
        <a:lstStyle/>
        <a:p>
          <a:pPr rtl="0"/>
          <a:endParaRPr lang="en-US"/>
        </a:p>
      </dgm:t>
    </dgm:pt>
    <dgm:pt modelId="{5B62599A-5C9B-48E7-896E-EA782AC60C8B}" type="sibTrans" cxnId="{C7AD8469-3C68-4AF9-AB82-79B0043AA120}">
      <dgm:prSet/>
      <dgm:spPr/>
      <dgm:t>
        <a:bodyPr rtlCol="0"/>
        <a:lstStyle/>
        <a:p>
          <a:pPr rtl="0"/>
          <a:endParaRPr lang="en-US"/>
        </a:p>
      </dgm:t>
    </dgm:pt>
    <dgm:pt modelId="{49225C73-1633-42F1-AB3B-7CB183E5F8B8}">
      <dgm:prSet/>
      <dgm:spPr/>
      <dgm:t>
        <a:bodyPr rtlCol="0"/>
        <a:lstStyle/>
        <a:p>
          <a:pPr>
            <a:lnSpc>
              <a:spcPct val="100000"/>
            </a:lnSpc>
            <a:defRPr cap="all"/>
          </a:pPr>
          <a:r>
            <a:rPr lang="en-GB" dirty="0"/>
            <a:t>Assessment link and necessity – yes  </a:t>
          </a:r>
          <a:endParaRPr lang="en-gb" dirty="0"/>
        </a:p>
      </dgm:t>
    </dgm:pt>
    <dgm:pt modelId="{1A0E2090-1D4F-438A-8766-B6030CE01ADD}" type="parTrans" cxnId="{A9154303-8225-4248-91DC-1B0156A35F07}">
      <dgm:prSet/>
      <dgm:spPr/>
      <dgm:t>
        <a:bodyPr rtlCol="0"/>
        <a:lstStyle/>
        <a:p>
          <a:pPr rtl="0"/>
          <a:endParaRPr lang="en-US"/>
        </a:p>
      </dgm:t>
    </dgm:pt>
    <dgm:pt modelId="{9646853A-8964-4519-A5B1-0B7D18B2983D}" type="sibTrans" cxnId="{A9154303-8225-4248-91DC-1B0156A35F07}">
      <dgm:prSet/>
      <dgm:spPr/>
      <dgm:t>
        <a:bodyPr rtlCol="0"/>
        <a:lstStyle/>
        <a:p>
          <a:pPr rtl="0"/>
          <a:endParaRPr lang="en-US"/>
        </a:p>
      </dgm:t>
    </dgm:pt>
    <dgm:pt modelId="{1C383F32-22E8-4F62-A3E0-BDC3D5F48992}">
      <dgm:prSet/>
      <dgm:spPr/>
      <dgm:t>
        <a:bodyPr rtlCol="0"/>
        <a:lstStyle/>
        <a:p>
          <a:pPr>
            <a:lnSpc>
              <a:spcPct val="100000"/>
            </a:lnSpc>
            <a:defRPr cap="all"/>
          </a:pPr>
          <a:r>
            <a:rPr lang="en-GB" dirty="0"/>
            <a:t>What about those who do not attend? </a:t>
          </a:r>
          <a:endParaRPr lang="en-gb" dirty="0"/>
        </a:p>
      </dgm:t>
    </dgm:pt>
    <dgm:pt modelId="{A7920A2F-3244-4159-AF04-6A1D38B7B317}" type="parTrans" cxnId="{C4CCE57E-E871-46D6-BAD5-880252C95D22}">
      <dgm:prSet/>
      <dgm:spPr/>
      <dgm:t>
        <a:bodyPr rtlCol="0"/>
        <a:lstStyle/>
        <a:p>
          <a:pPr rtl="0"/>
          <a:endParaRPr lang="en-US"/>
        </a:p>
      </dgm:t>
    </dgm:pt>
    <dgm:pt modelId="{8500F72A-2C6D-4FDF-9C1D-CA691380EB0B}" type="sibTrans" cxnId="{C4CCE57E-E871-46D6-BAD5-880252C95D22}">
      <dgm:prSet/>
      <dgm:spPr/>
      <dgm:t>
        <a:bodyPr rtlCol="0"/>
        <a:lstStyle/>
        <a:p>
          <a:pPr rtl="0"/>
          <a:endParaRPr lang="en-US"/>
        </a:p>
      </dgm:t>
    </dgm:pt>
    <dgm:pt modelId="{50B3CE7C-E10B-4E23-BD93-03664997C932}" type="pres">
      <dgm:prSet presAssocID="{01A66772-F185-4D58-B8BB-E9370D7A7A2B}" presName="root" presStyleCnt="0">
        <dgm:presLayoutVars>
          <dgm:dir/>
          <dgm:resizeHandles val="exact"/>
        </dgm:presLayoutVars>
      </dgm:prSet>
      <dgm:spPr/>
    </dgm:pt>
    <dgm:pt modelId="{DE9CE479-E4AE-4283-AEF1-10C1535B4324}" type="pres">
      <dgm:prSet presAssocID="{40FC4FFE-8987-4A26-B7F4-8A516F18ADAE}" presName="compNode" presStyleCnt="0"/>
      <dgm:spPr/>
    </dgm:pt>
    <dgm:pt modelId="{B59FCF02-CAD2-4D6F-9542-AD86711168CA}" type="pres">
      <dgm:prSet presAssocID="{40FC4FFE-8987-4A26-B7F4-8A516F18ADAE}" presName="iconBgRect" presStyleLbl="bgShp" presStyleIdx="0" presStyleCnt="3"/>
      <dgm:spPr/>
    </dgm:pt>
    <dgm:pt modelId="{7C175B98-93F4-4D7C-BB95-1514AB879CD5}" type="pres">
      <dgm:prSet presAssocID="{40FC4FFE-8987-4A26-B7F4-8A516F18ADAE}"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Reflection outline"/>
        </a:ext>
      </dgm:extLst>
    </dgm:pt>
    <dgm:pt modelId="{677A3090-5F01-43FD-9FA6-C0420AD80FD6}" type="pres">
      <dgm:prSet presAssocID="{40FC4FFE-8987-4A26-B7F4-8A516F18ADAE}" presName="spaceRect" presStyleCnt="0"/>
      <dgm:spPr/>
    </dgm:pt>
    <dgm:pt modelId="{127117FB-F8A7-4A20-A8A7-EC686DDC76D0}" type="pres">
      <dgm:prSet presAssocID="{40FC4FFE-8987-4A26-B7F4-8A516F18ADAE}" presName="textRect" presStyleLbl="revTx" presStyleIdx="0" presStyleCnt="3">
        <dgm:presLayoutVars>
          <dgm:chMax val="1"/>
          <dgm:chPref val="1"/>
        </dgm:presLayoutVars>
      </dgm:prSet>
      <dgm:spPr/>
    </dgm:pt>
    <dgm:pt modelId="{FD1EED9C-83D3-41AD-A09B-D3B36354168F}" type="pres">
      <dgm:prSet presAssocID="{5B62599A-5C9B-48E7-896E-EA782AC60C8B}" presName="sibTrans" presStyleCnt="0"/>
      <dgm:spPr/>
    </dgm:pt>
    <dgm:pt modelId="{C998AB0A-577D-44AA-A068-F634DDE7BD47}" type="pres">
      <dgm:prSet presAssocID="{49225C73-1633-42F1-AB3B-7CB183E5F8B8}" presName="compNode" presStyleCnt="0"/>
      <dgm:spPr/>
    </dgm:pt>
    <dgm:pt modelId="{BCD8CDD9-0C56-4401-ADB1-8B48DAB2C96F}" type="pres">
      <dgm:prSet presAssocID="{49225C73-1633-42F1-AB3B-7CB183E5F8B8}" presName="iconBgRect" presStyleLbl="bgShp" presStyleIdx="1" presStyleCnt="3"/>
      <dgm:spPr/>
    </dgm:pt>
    <dgm:pt modelId="{DB4CA7C4-FCA1-4127-B20A-2A5C031A3CF4}" type="pres">
      <dgm:prSet presAssocID="{49225C73-1633-42F1-AB3B-7CB183E5F8B8}"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lipboard Partially Crossed with solid fill"/>
        </a:ext>
      </dgm:extLst>
    </dgm:pt>
    <dgm:pt modelId="{9B0C8FBF-0BDD-48A5-967E-F3FE71659F6A}" type="pres">
      <dgm:prSet presAssocID="{49225C73-1633-42F1-AB3B-7CB183E5F8B8}" presName="spaceRect" presStyleCnt="0"/>
      <dgm:spPr/>
    </dgm:pt>
    <dgm:pt modelId="{7E6FE37A-5DB0-4899-9FCB-0CE39BC185F8}" type="pres">
      <dgm:prSet presAssocID="{49225C73-1633-42F1-AB3B-7CB183E5F8B8}" presName="textRect" presStyleLbl="revTx" presStyleIdx="1" presStyleCnt="3">
        <dgm:presLayoutVars>
          <dgm:chMax val="1"/>
          <dgm:chPref val="1"/>
        </dgm:presLayoutVars>
      </dgm:prSet>
      <dgm:spPr/>
    </dgm:pt>
    <dgm:pt modelId="{5A266296-0042-402F-92EF-D59AB148E92E}" type="pres">
      <dgm:prSet presAssocID="{9646853A-8964-4519-A5B1-0B7D18B2983D}" presName="sibTrans" presStyleCnt="0"/>
      <dgm:spPr/>
    </dgm:pt>
    <dgm:pt modelId="{ECFA770B-DE2C-4683-A038-58D0FE44BC27}" type="pres">
      <dgm:prSet presAssocID="{1C383F32-22E8-4F62-A3E0-BDC3D5F48992}" presName="compNode" presStyleCnt="0"/>
      <dgm:spPr/>
    </dgm:pt>
    <dgm:pt modelId="{FF93E135-77D6-48A0-8871-9BC93D705D06}" type="pres">
      <dgm:prSet presAssocID="{1C383F32-22E8-4F62-A3E0-BDC3D5F48992}" presName="iconBgRect" presStyleLbl="bgShp" presStyleIdx="2" presStyleCnt="3"/>
      <dgm:spPr/>
    </dgm:pt>
    <dgm:pt modelId="{39509775-983E-4110-B989-EE2CD6514BE0}" type="pres">
      <dgm:prSet presAssocID="{1C383F32-22E8-4F62-A3E0-BDC3D5F48992}"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top with solid fill"/>
        </a:ext>
      </dgm:extLst>
    </dgm:pt>
    <dgm:pt modelId="{493B43B2-705C-4AE5-8A77-D8DEEDA1B5CF}" type="pres">
      <dgm:prSet presAssocID="{1C383F32-22E8-4F62-A3E0-BDC3D5F48992}" presName="spaceRect" presStyleCnt="0"/>
      <dgm:spPr/>
    </dgm:pt>
    <dgm:pt modelId="{1AEDC777-00B3-41D7-9AE1-23D741E941C3}"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7A710F69-5154-4855-ACF5-BC7C1BF85A80}" type="presOf" srcId="{49225C73-1633-42F1-AB3B-7CB183E5F8B8}" destId="{7E6FE37A-5DB0-4899-9FCB-0CE39BC185F8}" srcOrd="0" destOrd="0" presId="urn:microsoft.com/office/officeart/2018/5/layout/IconCircleLabelList"/>
    <dgm:cxn modelId="{C7AD8469-3C68-4AF9-AB82-79B0043AA120}" srcId="{01A66772-F185-4D58-B8BB-E9370D7A7A2B}" destId="{40FC4FFE-8987-4A26-B7F4-8A516F18ADAE}" srcOrd="0" destOrd="0" parTransId="{CAD7EF86-FB23-41F6-BF42-040B36DEFDB1}" sibTransId="{5B62599A-5C9B-48E7-896E-EA782AC60C8B}"/>
    <dgm:cxn modelId="{676D3A6A-6EA7-4483-BB12-0BD4A7D7AF9D}" type="presOf" srcId="{01A66772-F185-4D58-B8BB-E9370D7A7A2B}" destId="{50B3CE7C-E10B-4E23-BD93-03664997C932}" srcOrd="0" destOrd="0" presId="urn:microsoft.com/office/officeart/2018/5/layout/IconCircleLabelList"/>
    <dgm:cxn modelId="{1496FC70-DB8B-48D4-98DE-DD2856E389EE}" type="presOf" srcId="{1C383F32-22E8-4F62-A3E0-BDC3D5F48992}" destId="{1AEDC777-00B3-41D7-9AE1-23D741E941C3}" srcOrd="0" destOrd="0" presId="urn:microsoft.com/office/officeart/2018/5/layout/IconCircleLabelList"/>
    <dgm:cxn modelId="{C4CCE57E-E871-46D6-BAD5-880252C95D22}" srcId="{01A66772-F185-4D58-B8BB-E9370D7A7A2B}" destId="{1C383F32-22E8-4F62-A3E0-BDC3D5F48992}" srcOrd="2" destOrd="0" parTransId="{A7920A2F-3244-4159-AF04-6A1D38B7B317}" sibTransId="{8500F72A-2C6D-4FDF-9C1D-CA691380EB0B}"/>
    <dgm:cxn modelId="{355227E3-55E0-4343-BC8D-FC0EB1694F48}" type="presOf" srcId="{40FC4FFE-8987-4A26-B7F4-8A516F18ADAE}" destId="{127117FB-F8A7-4A20-A8A7-EC686DDC76D0}" srcOrd="0" destOrd="0" presId="urn:microsoft.com/office/officeart/2018/5/layout/IconCircleLabelList"/>
    <dgm:cxn modelId="{555498CB-3ED1-404E-A25F-EB243EFC5FB1}" type="presParOf" srcId="{50B3CE7C-E10B-4E23-BD93-03664997C932}" destId="{DE9CE479-E4AE-4283-AEF1-10C1535B4324}" srcOrd="0" destOrd="0" presId="urn:microsoft.com/office/officeart/2018/5/layout/IconCircleLabelList"/>
    <dgm:cxn modelId="{11F12D49-CD08-4D50-BD13-3ECBC3A476A4}" type="presParOf" srcId="{DE9CE479-E4AE-4283-AEF1-10C1535B4324}" destId="{B59FCF02-CAD2-4D6F-9542-AD86711168CA}" srcOrd="0" destOrd="0" presId="urn:microsoft.com/office/officeart/2018/5/layout/IconCircleLabelList"/>
    <dgm:cxn modelId="{F443A659-540B-487B-97F9-49219CF60D6B}" type="presParOf" srcId="{DE9CE479-E4AE-4283-AEF1-10C1535B4324}" destId="{7C175B98-93F4-4D7C-BB95-1514AB879CD5}" srcOrd="1" destOrd="0" presId="urn:microsoft.com/office/officeart/2018/5/layout/IconCircleLabelList"/>
    <dgm:cxn modelId="{A503D7AB-7D64-4163-93B5-1CEEDAE81823}" type="presParOf" srcId="{DE9CE479-E4AE-4283-AEF1-10C1535B4324}" destId="{677A3090-5F01-43FD-9FA6-C0420AD80FD6}" srcOrd="2" destOrd="0" presId="urn:microsoft.com/office/officeart/2018/5/layout/IconCircleLabelList"/>
    <dgm:cxn modelId="{780188ED-7DCE-45BB-B6AF-91BE48969612}" type="presParOf" srcId="{DE9CE479-E4AE-4283-AEF1-10C1535B4324}" destId="{127117FB-F8A7-4A20-A8A7-EC686DDC76D0}" srcOrd="3" destOrd="0" presId="urn:microsoft.com/office/officeart/2018/5/layout/IconCircleLabelList"/>
    <dgm:cxn modelId="{155719F8-A89B-4E96-BC49-C48BC717F480}" type="presParOf" srcId="{50B3CE7C-E10B-4E23-BD93-03664997C932}" destId="{FD1EED9C-83D3-41AD-A09B-D3B36354168F}" srcOrd="1" destOrd="0" presId="urn:microsoft.com/office/officeart/2018/5/layout/IconCircleLabelList"/>
    <dgm:cxn modelId="{2772E199-56B0-4310-A55E-67D00CA3E59E}" type="presParOf" srcId="{50B3CE7C-E10B-4E23-BD93-03664997C932}" destId="{C998AB0A-577D-44AA-A068-F634DDE7BD47}" srcOrd="2" destOrd="0" presId="urn:microsoft.com/office/officeart/2018/5/layout/IconCircleLabelList"/>
    <dgm:cxn modelId="{4E351D18-D97F-4B92-A608-2E9600B91C28}" type="presParOf" srcId="{C998AB0A-577D-44AA-A068-F634DDE7BD47}" destId="{BCD8CDD9-0C56-4401-ADB1-8B48DAB2C96F}" srcOrd="0" destOrd="0" presId="urn:microsoft.com/office/officeart/2018/5/layout/IconCircleLabelList"/>
    <dgm:cxn modelId="{B3DC724C-4569-4E9D-BD5A-49E4CD991FD0}" type="presParOf" srcId="{C998AB0A-577D-44AA-A068-F634DDE7BD47}" destId="{DB4CA7C4-FCA1-4127-B20A-2A5C031A3CF4}" srcOrd="1" destOrd="0" presId="urn:microsoft.com/office/officeart/2018/5/layout/IconCircleLabelList"/>
    <dgm:cxn modelId="{AD1AB552-CCE0-4911-BB9E-5D4A60B21F4F}" type="presParOf" srcId="{C998AB0A-577D-44AA-A068-F634DDE7BD47}" destId="{9B0C8FBF-0BDD-48A5-967E-F3FE71659F6A}" srcOrd="2" destOrd="0" presId="urn:microsoft.com/office/officeart/2018/5/layout/IconCircleLabelList"/>
    <dgm:cxn modelId="{8558F796-2D01-40FE-A21A-7530EEBC3BC3}" type="presParOf" srcId="{C998AB0A-577D-44AA-A068-F634DDE7BD47}" destId="{7E6FE37A-5DB0-4899-9FCB-0CE39BC185F8}" srcOrd="3" destOrd="0" presId="urn:microsoft.com/office/officeart/2018/5/layout/IconCircleLabelList"/>
    <dgm:cxn modelId="{1532E2BE-82E9-40A4-A6F7-40B60FC879AE}" type="presParOf" srcId="{50B3CE7C-E10B-4E23-BD93-03664997C932}" destId="{5A266296-0042-402F-92EF-D59AB148E92E}" srcOrd="3" destOrd="0" presId="urn:microsoft.com/office/officeart/2018/5/layout/IconCircleLabelList"/>
    <dgm:cxn modelId="{3A7F4DB9-1469-4F58-B633-24B7EEE084D1}" type="presParOf" srcId="{50B3CE7C-E10B-4E23-BD93-03664997C932}" destId="{ECFA770B-DE2C-4683-A038-58D0FE44BC27}" srcOrd="4" destOrd="0" presId="urn:microsoft.com/office/officeart/2018/5/layout/IconCircleLabelList"/>
    <dgm:cxn modelId="{91311827-CDAC-4BA8-B4A3-117AFD1CEE2D}" type="presParOf" srcId="{ECFA770B-DE2C-4683-A038-58D0FE44BC27}" destId="{FF93E135-77D6-48A0-8871-9BC93D705D06}" srcOrd="0" destOrd="0" presId="urn:microsoft.com/office/officeart/2018/5/layout/IconCircleLabelList"/>
    <dgm:cxn modelId="{83B7CA40-11B7-4507-8422-A40F02D469B2}" type="presParOf" srcId="{ECFA770B-DE2C-4683-A038-58D0FE44BC27}" destId="{39509775-983E-4110-B989-EE2CD6514BE0}" srcOrd="1" destOrd="0" presId="urn:microsoft.com/office/officeart/2018/5/layout/IconCircleLabelList"/>
    <dgm:cxn modelId="{A44BB251-01EB-4DEF-A28C-6D495183E4DC}" type="presParOf" srcId="{ECFA770B-DE2C-4683-A038-58D0FE44BC27}" destId="{493B43B2-705C-4AE5-8A77-D8DEEDA1B5CF}" srcOrd="2" destOrd="0" presId="urn:microsoft.com/office/officeart/2018/5/layout/IconCircleLabelList"/>
    <dgm:cxn modelId="{1EFA52DF-3C80-4DAA-BED6-AFE2F81796B2}" type="presParOf" srcId="{ECFA770B-DE2C-4683-A038-58D0FE44BC27}" destId="{1AEDC777-00B3-41D7-9AE1-23D741E941C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CF02-CAD2-4D6F-9542-AD86711168CA}">
      <dsp:nvSpPr>
        <dsp:cNvPr id="0" name=""/>
        <dsp:cNvSpPr/>
      </dsp:nvSpPr>
      <dsp:spPr>
        <a:xfrm>
          <a:off x="616949" y="310306"/>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75B98-93F4-4D7C-BB95-1514AB879CD5}">
      <dsp:nvSpPr>
        <dsp:cNvPr id="0" name=""/>
        <dsp:cNvSpPr/>
      </dsp:nvSpPr>
      <dsp:spPr>
        <a:xfrm>
          <a:off x="1004512" y="697868"/>
          <a:ext cx="1043437" cy="104343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7117FB-F8A7-4A20-A8A7-EC686DDC76D0}">
      <dsp:nvSpPr>
        <dsp:cNvPr id="0" name=""/>
        <dsp:cNvSpPr/>
      </dsp:nvSpPr>
      <dsp:spPr>
        <a:xfrm>
          <a:off x="35606"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22300">
            <a:lnSpc>
              <a:spcPct val="100000"/>
            </a:lnSpc>
            <a:spcBef>
              <a:spcPct val="0"/>
            </a:spcBef>
            <a:spcAft>
              <a:spcPct val="35000"/>
            </a:spcAft>
            <a:buNone/>
            <a:defRPr cap="all"/>
          </a:pPr>
          <a:r>
            <a:rPr lang="en-GB" sz="1400" kern="1200" dirty="0"/>
            <a:t>44 students all level 3 – Different educational backgrounds </a:t>
          </a:r>
          <a:r>
            <a:rPr lang="en-gb" sz="1400" kern="1200" dirty="0"/>
            <a:t> </a:t>
          </a:r>
        </a:p>
      </dsp:txBody>
      <dsp:txXfrm>
        <a:off x="35606" y="2695306"/>
        <a:ext cx="2981250" cy="720000"/>
      </dsp:txXfrm>
    </dsp:sp>
    <dsp:sp modelId="{BCD8CDD9-0C56-4401-ADB1-8B48DAB2C96F}">
      <dsp:nvSpPr>
        <dsp:cNvPr id="0" name=""/>
        <dsp:cNvSpPr/>
      </dsp:nvSpPr>
      <dsp:spPr>
        <a:xfrm>
          <a:off x="4119918" y="310306"/>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4CA7C4-FCA1-4127-B20A-2A5C031A3CF4}">
      <dsp:nvSpPr>
        <dsp:cNvPr id="0" name=""/>
        <dsp:cNvSpPr/>
      </dsp:nvSpPr>
      <dsp:spPr>
        <a:xfrm>
          <a:off x="4507481" y="697868"/>
          <a:ext cx="1043437" cy="104343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6FE37A-5DB0-4899-9FCB-0CE39BC185F8}">
      <dsp:nvSpPr>
        <dsp:cNvPr id="0" name=""/>
        <dsp:cNvSpPr/>
      </dsp:nvSpPr>
      <dsp:spPr>
        <a:xfrm>
          <a:off x="3538574"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22300">
            <a:lnSpc>
              <a:spcPct val="100000"/>
            </a:lnSpc>
            <a:spcBef>
              <a:spcPct val="0"/>
            </a:spcBef>
            <a:spcAft>
              <a:spcPct val="35000"/>
            </a:spcAft>
            <a:buNone/>
            <a:defRPr cap="all"/>
          </a:pPr>
          <a:r>
            <a:rPr lang="en-GB" sz="1400" kern="1200" dirty="0"/>
            <a:t>SOME Mature students </a:t>
          </a:r>
          <a:endParaRPr lang="en-gb" sz="1400" kern="1200" dirty="0"/>
        </a:p>
      </dsp:txBody>
      <dsp:txXfrm>
        <a:off x="3538574" y="2695306"/>
        <a:ext cx="2981250" cy="720000"/>
      </dsp:txXfrm>
    </dsp:sp>
    <dsp:sp modelId="{FF93E135-77D6-48A0-8871-9BC93D705D06}">
      <dsp:nvSpPr>
        <dsp:cNvPr id="0" name=""/>
        <dsp:cNvSpPr/>
      </dsp:nvSpPr>
      <dsp:spPr>
        <a:xfrm>
          <a:off x="7622887" y="310306"/>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09775-983E-4110-B989-EE2CD6514BE0}">
      <dsp:nvSpPr>
        <dsp:cNvPr id="0" name=""/>
        <dsp:cNvSpPr/>
      </dsp:nvSpPr>
      <dsp:spPr>
        <a:xfrm>
          <a:off x="8010450" y="697868"/>
          <a:ext cx="1043437" cy="104343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EDC777-00B3-41D7-9AE1-23D741E941C3}">
      <dsp:nvSpPr>
        <dsp:cNvPr id="0" name=""/>
        <dsp:cNvSpPr/>
      </dsp:nvSpPr>
      <dsp:spPr>
        <a:xfrm>
          <a:off x="7041543"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622300">
            <a:lnSpc>
              <a:spcPct val="100000"/>
            </a:lnSpc>
            <a:spcBef>
              <a:spcPct val="0"/>
            </a:spcBef>
            <a:spcAft>
              <a:spcPct val="35000"/>
            </a:spcAft>
            <a:buNone/>
            <a:defRPr cap="all"/>
          </a:pPr>
          <a:r>
            <a:rPr lang="en-GB" sz="1400" kern="1200" dirty="0"/>
            <a:t>ENROLLED IN DIFFERENT PROGRAMMES INCLUIDNG, LAW, SOCIAL WORK AND humanities</a:t>
          </a:r>
          <a:endParaRPr lang="en-gb" sz="1400" kern="1200" dirty="0"/>
        </a:p>
      </dsp:txBody>
      <dsp:txXfrm>
        <a:off x="7041543" y="2695306"/>
        <a:ext cx="2981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CF02-CAD2-4D6F-9542-AD86711168CA}">
      <dsp:nvSpPr>
        <dsp:cNvPr id="0" name=""/>
        <dsp:cNvSpPr/>
      </dsp:nvSpPr>
      <dsp:spPr>
        <a:xfrm>
          <a:off x="616949" y="310306"/>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75B98-93F4-4D7C-BB95-1514AB879CD5}">
      <dsp:nvSpPr>
        <dsp:cNvPr id="0" name=""/>
        <dsp:cNvSpPr/>
      </dsp:nvSpPr>
      <dsp:spPr>
        <a:xfrm>
          <a:off x="1004512" y="697868"/>
          <a:ext cx="1043437" cy="104343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7117FB-F8A7-4A20-A8A7-EC686DDC76D0}">
      <dsp:nvSpPr>
        <dsp:cNvPr id="0" name=""/>
        <dsp:cNvSpPr/>
      </dsp:nvSpPr>
      <dsp:spPr>
        <a:xfrm>
          <a:off x="35606"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889000">
            <a:lnSpc>
              <a:spcPct val="100000"/>
            </a:lnSpc>
            <a:spcBef>
              <a:spcPct val="0"/>
            </a:spcBef>
            <a:spcAft>
              <a:spcPct val="35000"/>
            </a:spcAft>
            <a:buNone/>
            <a:defRPr cap="all"/>
          </a:pPr>
          <a:r>
            <a:rPr lang="en-GB" sz="2000" kern="1200" dirty="0"/>
            <a:t>Support for writing reflectively  </a:t>
          </a:r>
          <a:endParaRPr lang="en-gb" sz="2000" kern="1200" dirty="0"/>
        </a:p>
      </dsp:txBody>
      <dsp:txXfrm>
        <a:off x="35606" y="2695306"/>
        <a:ext cx="2981250" cy="720000"/>
      </dsp:txXfrm>
    </dsp:sp>
    <dsp:sp modelId="{BCD8CDD9-0C56-4401-ADB1-8B48DAB2C96F}">
      <dsp:nvSpPr>
        <dsp:cNvPr id="0" name=""/>
        <dsp:cNvSpPr/>
      </dsp:nvSpPr>
      <dsp:spPr>
        <a:xfrm>
          <a:off x="4119918" y="310306"/>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4CA7C4-FCA1-4127-B20A-2A5C031A3CF4}">
      <dsp:nvSpPr>
        <dsp:cNvPr id="0" name=""/>
        <dsp:cNvSpPr/>
      </dsp:nvSpPr>
      <dsp:spPr>
        <a:xfrm>
          <a:off x="4507481" y="697868"/>
          <a:ext cx="1043437" cy="104343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6FE37A-5DB0-4899-9FCB-0CE39BC185F8}">
      <dsp:nvSpPr>
        <dsp:cNvPr id="0" name=""/>
        <dsp:cNvSpPr/>
      </dsp:nvSpPr>
      <dsp:spPr>
        <a:xfrm>
          <a:off x="3538574"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889000">
            <a:lnSpc>
              <a:spcPct val="100000"/>
            </a:lnSpc>
            <a:spcBef>
              <a:spcPct val="0"/>
            </a:spcBef>
            <a:spcAft>
              <a:spcPct val="35000"/>
            </a:spcAft>
            <a:buNone/>
            <a:defRPr cap="all"/>
          </a:pPr>
          <a:r>
            <a:rPr lang="en-GB" sz="2000" kern="1200" dirty="0"/>
            <a:t>Assessment link and necessity – yes  </a:t>
          </a:r>
          <a:endParaRPr lang="en-gb" sz="2000" kern="1200" dirty="0"/>
        </a:p>
      </dsp:txBody>
      <dsp:txXfrm>
        <a:off x="3538574" y="2695306"/>
        <a:ext cx="2981250" cy="720000"/>
      </dsp:txXfrm>
    </dsp:sp>
    <dsp:sp modelId="{FF93E135-77D6-48A0-8871-9BC93D705D06}">
      <dsp:nvSpPr>
        <dsp:cNvPr id="0" name=""/>
        <dsp:cNvSpPr/>
      </dsp:nvSpPr>
      <dsp:spPr>
        <a:xfrm>
          <a:off x="7622887" y="310306"/>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09775-983E-4110-B989-EE2CD6514BE0}">
      <dsp:nvSpPr>
        <dsp:cNvPr id="0" name=""/>
        <dsp:cNvSpPr/>
      </dsp:nvSpPr>
      <dsp:spPr>
        <a:xfrm>
          <a:off x="8010450" y="697868"/>
          <a:ext cx="1043437" cy="104343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EDC777-00B3-41D7-9AE1-23D741E941C3}">
      <dsp:nvSpPr>
        <dsp:cNvPr id="0" name=""/>
        <dsp:cNvSpPr/>
      </dsp:nvSpPr>
      <dsp:spPr>
        <a:xfrm>
          <a:off x="7041543"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889000">
            <a:lnSpc>
              <a:spcPct val="100000"/>
            </a:lnSpc>
            <a:spcBef>
              <a:spcPct val="0"/>
            </a:spcBef>
            <a:spcAft>
              <a:spcPct val="35000"/>
            </a:spcAft>
            <a:buNone/>
            <a:defRPr cap="all"/>
          </a:pPr>
          <a:r>
            <a:rPr lang="en-GB" sz="2000" kern="1200" dirty="0"/>
            <a:t>What about those who do not attend? </a:t>
          </a:r>
          <a:endParaRPr lang="en-gb" sz="2000" kern="1200" dirty="0"/>
        </a:p>
      </dsp:txBody>
      <dsp:txXfrm>
        <a:off x="7041543" y="2695306"/>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6F5C5BD-8AB6-4E5F-8616-0B1D32D0FBFD}" type="datetime1">
              <a:rPr lang="en-US" smtClean="0"/>
              <a:t>9/5/23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a:t>
            </a:fld>
            <a:endParaRPr lang="en-US" dirty="0"/>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3DD49AE-E876-4130-BF53-6229B9820536}" type="datetime1">
              <a:rPr lang="en-US" smtClean="0"/>
              <a:t>9/5/23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a:t>Click to edit Master text styles</a:t>
            </a:r>
            <a:endParaRPr lang="en-US"/>
          </a:p>
          <a:p>
            <a:pPr lvl="1" rtl="0"/>
            <a:r>
              <a:rPr lang="en-gb"/>
              <a:t>Second level</a:t>
            </a:r>
          </a:p>
          <a:p>
            <a:pPr lvl="2" rtl="0"/>
            <a:r>
              <a:rPr lang="en-gb"/>
              <a:t>Third level</a:t>
            </a:r>
          </a:p>
          <a:p>
            <a:pPr lvl="3" rtl="0"/>
            <a:r>
              <a:rPr lang="en-gb"/>
              <a:t>Fourth level</a:t>
            </a:r>
          </a:p>
          <a:p>
            <a:pPr lvl="4" rtl="0"/>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a:t>
            </a:fld>
            <a:endParaRPr lang="en-US" dirty="0"/>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pPr rtl="0"/>
            <a:r>
              <a:rPr lang="en-GB"/>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C0840E64-78EA-480E-9DFC-F5D183737F14}" type="datetime1">
              <a:rPr lang="en-US" smtClean="0"/>
              <a:t>9/5/23</a:t>
            </a:fld>
            <a:endParaRPr lang="en-US" dirty="0"/>
          </a:p>
        </p:txBody>
      </p:sp>
      <p:sp>
        <p:nvSpPr>
          <p:cNvPr id="21" name="Footer Placeholder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Slide Number Placeholder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lang="en-US" dirty="0"/>
          </a:p>
        </p:txBody>
      </p:sp>
      <p:sp>
        <p:nvSpPr>
          <p:cNvPr id="3" name="Vertical Text Placeholder 2"/>
          <p:cNvSpPr>
            <a:spLocks noGrp="1"/>
          </p:cNvSpPr>
          <p:nvPr>
            <p:ph type="body" orient="vert" idx="1"/>
          </p:nvPr>
        </p:nvSpPr>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US" dirty="0"/>
          </a:p>
        </p:txBody>
      </p:sp>
      <p:sp>
        <p:nvSpPr>
          <p:cNvPr id="4" name="Date Placeholder 3"/>
          <p:cNvSpPr>
            <a:spLocks noGrp="1"/>
          </p:cNvSpPr>
          <p:nvPr>
            <p:ph type="dt" sz="half" idx="10"/>
          </p:nvPr>
        </p:nvSpPr>
        <p:spPr/>
        <p:txBody>
          <a:bodyPr rtlCol="0"/>
          <a:lstStyle/>
          <a:p>
            <a:pPr rtl="0"/>
            <a:fld id="{6B56802B-70FA-41EA-BEAA-8B64D5BF1424}" type="datetime1">
              <a:rPr lang="en-US" smtClean="0"/>
              <a:t>9/5/23</a:t>
            </a:fld>
            <a:endParaRPr lang="en-US" dirty="0"/>
          </a:p>
        </p:txBody>
      </p:sp>
      <p:sp>
        <p:nvSpPr>
          <p:cNvPr id="5" name="Footer Placeholder 4"/>
          <p:cNvSpPr>
            <a:spLocks noGrp="1"/>
          </p:cNvSpPr>
          <p:nvPr>
            <p:ph type="ftr" sz="quarter" idx="11"/>
          </p:nvPr>
        </p:nvSpPr>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rtlCol="0"/>
          <a:lstStyle/>
          <a:p>
            <a:pPr rtl="0"/>
            <a:r>
              <a:rPr lang="en-GB"/>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US" dirty="0"/>
          </a:p>
        </p:txBody>
      </p:sp>
      <p:sp>
        <p:nvSpPr>
          <p:cNvPr id="4" name="Date Placeholder 3"/>
          <p:cNvSpPr>
            <a:spLocks noGrp="1"/>
          </p:cNvSpPr>
          <p:nvPr>
            <p:ph type="dt" sz="half" idx="10"/>
          </p:nvPr>
        </p:nvSpPr>
        <p:spPr/>
        <p:txBody>
          <a:bodyPr rtlCol="0"/>
          <a:lstStyle/>
          <a:p>
            <a:pPr rtl="0"/>
            <a:fld id="{F512D428-74E3-499E-9255-6C7C463A82F6}" type="datetime1">
              <a:rPr lang="en-US" smtClean="0"/>
              <a:t>9/5/23</a:t>
            </a:fld>
            <a:endParaRPr lang="en-US" dirty="0"/>
          </a:p>
        </p:txBody>
      </p:sp>
      <p:sp>
        <p:nvSpPr>
          <p:cNvPr id="5" name="Footer Placeholder 4"/>
          <p:cNvSpPr>
            <a:spLocks noGrp="1"/>
          </p:cNvSpPr>
          <p:nvPr>
            <p:ph type="ftr" sz="quarter" idx="11"/>
          </p:nvPr>
        </p:nvSpPr>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lang="en-US" dirty="0"/>
          </a:p>
        </p:txBody>
      </p:sp>
      <p:sp>
        <p:nvSpPr>
          <p:cNvPr id="3" name="Content Placeholder 2"/>
          <p:cNvSpPr>
            <a:spLocks noGrp="1"/>
          </p:cNvSpPr>
          <p:nvPr>
            <p:ph idx="1"/>
          </p:nvPr>
        </p:nvSpPr>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US" dirty="0"/>
          </a:p>
        </p:txBody>
      </p:sp>
      <p:sp>
        <p:nvSpPr>
          <p:cNvPr id="4" name="Date Placeholder 3"/>
          <p:cNvSpPr>
            <a:spLocks noGrp="1"/>
          </p:cNvSpPr>
          <p:nvPr>
            <p:ph type="dt" sz="half" idx="10"/>
          </p:nvPr>
        </p:nvSpPr>
        <p:spPr/>
        <p:txBody>
          <a:bodyPr rtlCol="0"/>
          <a:lstStyle/>
          <a:p>
            <a:pPr rtl="0"/>
            <a:fld id="{6AF379E8-AC6C-43B9-9222-BDF0AF9336F0}" type="datetime1">
              <a:rPr lang="en-US" smtClean="0"/>
              <a:t>9/5/23</a:t>
            </a:fld>
            <a:endParaRPr lang="en-US" dirty="0"/>
          </a:p>
        </p:txBody>
      </p:sp>
      <p:sp>
        <p:nvSpPr>
          <p:cNvPr id="5" name="Footer Placeholder 4"/>
          <p:cNvSpPr>
            <a:spLocks noGrp="1"/>
          </p:cNvSpPr>
          <p:nvPr>
            <p:ph type="ftr" sz="quarter" idx="11"/>
          </p:nvPr>
        </p:nvSpPr>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rtlCol="0"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pPr rtl="0"/>
            <a:r>
              <a:rPr lang="en-GB"/>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a:t>Click to edit Master text styles</a:t>
            </a:r>
          </a:p>
        </p:txBody>
      </p:sp>
      <p:sp>
        <p:nvSpPr>
          <p:cNvPr id="4" name="Date Placeholder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ED329652-6112-4F3D-B614-62B56A045E3D}" type="datetime1">
              <a:rPr lang="en-US" smtClean="0"/>
              <a:t>9/5/23</a:t>
            </a:fld>
            <a:endParaRPr lang="en-US" dirty="0"/>
          </a:p>
        </p:txBody>
      </p:sp>
      <p:sp>
        <p:nvSpPr>
          <p:cNvPr id="5" name="Footer Placeholder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Slide Number Placeholder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rtlCol="0"/>
          <a:lstStyle/>
          <a:p>
            <a:pPr rtl="0"/>
            <a:r>
              <a:rPr lang="en-GB"/>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US" dirty="0"/>
          </a:p>
        </p:txBody>
      </p:sp>
      <p:sp>
        <p:nvSpPr>
          <p:cNvPr id="4" name="Content Placeholder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US" dirty="0"/>
          </a:p>
        </p:txBody>
      </p:sp>
      <p:sp>
        <p:nvSpPr>
          <p:cNvPr id="5" name="Date Placeholder 4"/>
          <p:cNvSpPr>
            <a:spLocks noGrp="1"/>
          </p:cNvSpPr>
          <p:nvPr>
            <p:ph type="dt" sz="half" idx="10"/>
          </p:nvPr>
        </p:nvSpPr>
        <p:spPr/>
        <p:txBody>
          <a:bodyPr rtlCol="0"/>
          <a:lstStyle/>
          <a:p>
            <a:pPr rtl="0"/>
            <a:fld id="{3064E64D-1B50-4EC0-83A1-DE58B45AB49E}" type="datetime1">
              <a:rPr lang="en-US" smtClean="0"/>
              <a:t>9/5/23</a:t>
            </a:fld>
            <a:endParaRPr lang="en-US" dirty="0"/>
          </a:p>
        </p:txBody>
      </p:sp>
      <p:sp>
        <p:nvSpPr>
          <p:cNvPr id="6" name="Footer Placeholder 5"/>
          <p:cNvSpPr>
            <a:spLocks noGrp="1"/>
          </p:cNvSpPr>
          <p:nvPr>
            <p:ph type="ftr" sz="quarter" idx="11"/>
          </p:nvPr>
        </p:nvSpPr>
        <p:spPr/>
        <p:txBody>
          <a:bodyPr rtlCol="0"/>
          <a:lstStyle/>
          <a:p>
            <a:pPr rtl="0"/>
            <a:endParaRPr lang="en-US" dirty="0"/>
          </a:p>
        </p:txBody>
      </p:sp>
      <p:sp>
        <p:nvSpPr>
          <p:cNvPr id="7" name="Slide Number Placeholder 6"/>
          <p:cNvSpPr>
            <a:spLocks noGrp="1"/>
          </p:cNvSpPr>
          <p:nvPr>
            <p:ph type="sldNum" sz="quarter" idx="12"/>
          </p:nvPr>
        </p:nvSpPr>
        <p:spPr/>
        <p:txBody>
          <a:bodyPr rtlCol="0"/>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4" name="Content Placeholder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gb"/>
          </a:p>
        </p:txBody>
      </p:sp>
      <p:sp>
        <p:nvSpPr>
          <p:cNvPr id="5" name="Text Placeholder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6" name="Content Placeholder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gb"/>
          </a:p>
        </p:txBody>
      </p:sp>
      <p:sp>
        <p:nvSpPr>
          <p:cNvPr id="7" name="Date Placeholder 6"/>
          <p:cNvSpPr>
            <a:spLocks noGrp="1"/>
          </p:cNvSpPr>
          <p:nvPr>
            <p:ph type="dt" sz="half" idx="10"/>
          </p:nvPr>
        </p:nvSpPr>
        <p:spPr/>
        <p:txBody>
          <a:bodyPr rtlCol="0"/>
          <a:lstStyle/>
          <a:p>
            <a:pPr rtl="0"/>
            <a:fld id="{8761A824-A4A3-4BDD-B7F1-293A0EC1EA54}" type="datetime1">
              <a:rPr lang="en-US" smtClean="0"/>
              <a:t>9/5/23</a:t>
            </a:fld>
            <a:endParaRPr lang="en-US" dirty="0"/>
          </a:p>
        </p:txBody>
      </p:sp>
      <p:sp>
        <p:nvSpPr>
          <p:cNvPr id="8" name="Footer Placeholder 7"/>
          <p:cNvSpPr>
            <a:spLocks noGrp="1"/>
          </p:cNvSpPr>
          <p:nvPr>
            <p:ph type="ftr" sz="quarter" idx="11"/>
          </p:nvPr>
        </p:nvSpPr>
        <p:spPr/>
        <p:txBody>
          <a:bodyPr rtlCol="0"/>
          <a:lstStyle/>
          <a:p>
            <a:pPr rtl="0"/>
            <a:endParaRPr lang="en-US" dirty="0"/>
          </a:p>
        </p:txBody>
      </p:sp>
      <p:sp>
        <p:nvSpPr>
          <p:cNvPr id="9" name="Slide Number Placeholder 8"/>
          <p:cNvSpPr>
            <a:spLocks noGrp="1"/>
          </p:cNvSpPr>
          <p:nvPr>
            <p:ph type="sldNum" sz="quarter" idx="12"/>
          </p:nvPr>
        </p:nvSpPr>
        <p:spPr/>
        <p:txBody>
          <a:bodyPr rtlCol="0"/>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lang="en-US" dirty="0"/>
          </a:p>
        </p:txBody>
      </p:sp>
      <p:sp>
        <p:nvSpPr>
          <p:cNvPr id="3" name="Date Placeholder 2"/>
          <p:cNvSpPr>
            <a:spLocks noGrp="1"/>
          </p:cNvSpPr>
          <p:nvPr>
            <p:ph type="dt" sz="half" idx="10"/>
          </p:nvPr>
        </p:nvSpPr>
        <p:spPr/>
        <p:txBody>
          <a:bodyPr rtlCol="0"/>
          <a:lstStyle/>
          <a:p>
            <a:pPr rtl="0"/>
            <a:fld id="{D81B1D06-1BCF-4BCB-9319-09267D16BB9F}" type="datetime1">
              <a:rPr lang="en-US" smtClean="0"/>
              <a:t>9/5/23</a:t>
            </a:fld>
            <a:endParaRPr lang="en-US" dirty="0"/>
          </a:p>
        </p:txBody>
      </p:sp>
      <p:sp>
        <p:nvSpPr>
          <p:cNvPr id="4" name="Footer Placeholder 3"/>
          <p:cNvSpPr>
            <a:spLocks noGrp="1"/>
          </p:cNvSpPr>
          <p:nvPr>
            <p:ph type="ftr" sz="quarter" idx="11"/>
          </p:nvPr>
        </p:nvSpPr>
        <p:spPr/>
        <p:txBody>
          <a:bodyPr rtlCol="0"/>
          <a:lstStyle/>
          <a:p>
            <a:pPr rtl="0"/>
            <a:endParaRPr lang="en-US" dirty="0"/>
          </a:p>
        </p:txBody>
      </p:sp>
      <p:sp>
        <p:nvSpPr>
          <p:cNvPr id="5" name="Slide Number Placeholder 4"/>
          <p:cNvSpPr>
            <a:spLocks noGrp="1"/>
          </p:cNvSpPr>
          <p:nvPr>
            <p:ph type="sldNum" sz="quarter" idx="12"/>
          </p:nvPr>
        </p:nvSpPr>
        <p:spPr/>
        <p:txBody>
          <a:bodyPr rtlCol="0"/>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65361324-1C8A-40EA-A8C7-BACD05350B74}" type="datetime1">
              <a:rPr lang="en-US" smtClean="0"/>
              <a:t>9/5/23</a:t>
            </a:fld>
            <a:endParaRPr lang="en-US" dirty="0"/>
          </a:p>
        </p:txBody>
      </p:sp>
      <p:sp>
        <p:nvSpPr>
          <p:cNvPr id="3" name="Footer Placeholder 2"/>
          <p:cNvSpPr>
            <a:spLocks noGrp="1"/>
          </p:cNvSpPr>
          <p:nvPr>
            <p:ph type="ftr" sz="quarter" idx="11"/>
          </p:nvPr>
        </p:nvSpPr>
        <p:spPr/>
        <p:txBody>
          <a:bodyPr rtlCol="0"/>
          <a:lstStyle/>
          <a:p>
            <a:pPr rtl="0"/>
            <a:endParaRPr lang="en-US" dirty="0"/>
          </a:p>
        </p:txBody>
      </p:sp>
      <p:sp>
        <p:nvSpPr>
          <p:cNvPr id="4" name="Slide Number Placeholder 3"/>
          <p:cNvSpPr>
            <a:spLocks noGrp="1"/>
          </p:cNvSpPr>
          <p:nvPr>
            <p:ph type="sldNum" sz="quarter" idx="12"/>
          </p:nvPr>
        </p:nvSpPr>
        <p:spPr/>
        <p:txBody>
          <a:bodyPr rtlCol="0"/>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pPr rtl="0"/>
            <a:r>
              <a:rPr lang="en-GB"/>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US" dirty="0"/>
          </a:p>
        </p:txBody>
      </p:sp>
      <p:sp>
        <p:nvSpPr>
          <p:cNvPr id="4" name="Text Placeholder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a:t>Click to edit Master text styles</a:t>
            </a:r>
          </a:p>
        </p:txBody>
      </p:sp>
      <p:sp>
        <p:nvSpPr>
          <p:cNvPr id="8" name="Date Placeholder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5BA78C1D-B8C9-43D1-BED3-AB201E145563}" type="datetime1">
              <a:rPr lang="en-US" smtClean="0"/>
              <a:t>9/5/23</a:t>
            </a:fld>
            <a:endParaRPr lang="en-US" dirty="0"/>
          </a:p>
        </p:txBody>
      </p:sp>
      <p:sp>
        <p:nvSpPr>
          <p:cNvPr id="9" name="Footer Placeholder 8"/>
          <p:cNvSpPr>
            <a:spLocks noGrp="1"/>
          </p:cNvSpPr>
          <p:nvPr>
            <p:ph type="ftr" sz="quarter" idx="11"/>
          </p:nvPr>
        </p:nvSpPr>
        <p:spPr>
          <a:xfrm>
            <a:off x="685801" y="6035040"/>
            <a:ext cx="4584700" cy="365760"/>
          </a:xfrm>
        </p:spPr>
        <p:txBody>
          <a:bodyPr rtlCol="0"/>
          <a:lstStyle>
            <a:lvl1pPr algn="l">
              <a:defRPr/>
            </a:lvl1pPr>
          </a:lstStyle>
          <a:p>
            <a:pPr rtl="0"/>
            <a:endParaRPr lang="en-US" dirty="0"/>
          </a:p>
        </p:txBody>
      </p:sp>
      <p:sp>
        <p:nvSpPr>
          <p:cNvPr id="11" name="Slide Number Placeholder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dirty="0"/>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BFA2D3EE-FBE6-4434-A13B-BD4C1C612D44}" type="datetime1">
              <a:rPr lang="en-US" smtClean="0"/>
              <a:t>9/5/23</a:t>
            </a:fld>
            <a:endParaRPr lang="en-US" dirty="0"/>
          </a:p>
        </p:txBody>
      </p:sp>
      <p:sp>
        <p:nvSpPr>
          <p:cNvPr id="6" name="Footer Placeholder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Slide Number Placeholder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mj-lt"/>
              </a:defRPr>
            </a:lvl1pPr>
          </a:lstStyle>
          <a:p>
            <a:pPr rtl="0"/>
            <a:r>
              <a:rPr lang="en-GB"/>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en-GB"/>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en-gb"/>
              <a:t>Click to edit Master text styles</a:t>
            </a:r>
          </a:p>
          <a:p>
            <a:pPr lvl="1" rtl="0"/>
            <a:r>
              <a:rPr lang="en-gb"/>
              <a:t>Second level</a:t>
            </a:r>
          </a:p>
          <a:p>
            <a:pPr lvl="2" rtl="0"/>
            <a:r>
              <a:rPr lang="en-gb"/>
              <a:t>Third level</a:t>
            </a:r>
          </a:p>
          <a:p>
            <a:pPr lvl="3" rtl="0"/>
            <a:r>
              <a:rPr lang="en-gb"/>
              <a:t>Quarter level</a:t>
            </a:r>
          </a:p>
          <a:p>
            <a:pPr lvl="4" rtl="0"/>
            <a:r>
              <a:rPr lang="en-gb"/>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4FF323AA-170C-4C76-B350-C21CF15222DA}" type="datetime1">
              <a:rPr lang="en-US" smtClean="0"/>
              <a:t>9/5/23</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30C7104B-5B45-A514-A9D8-B84B93299E69}"/>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0" y="0"/>
            <a:ext cx="12191979"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rtlCol="0">
            <a:normAutofit/>
          </a:bodyPr>
          <a:lstStyle/>
          <a:p>
            <a:pPr algn="ctr"/>
            <a:r>
              <a:rPr lang="en-GB" sz="1800" b="1" kern="100" dirty="0">
                <a:effectLst/>
                <a:latin typeface="Arial" panose="020B0604020202020204" pitchFamily="34" charset="0"/>
                <a:ea typeface="Calibri" panose="020F0502020204030204" pitchFamily="34" charset="0"/>
                <a:cs typeface="Times New Roman" panose="02020603050405020304" pitchFamily="18" charset="0"/>
              </a:rPr>
              <a:t>‘I did not know I could learn so many skills, from playing games’ – Using reflection as a form of assessment in legal ed game-based learning.</a:t>
            </a:r>
            <a:br>
              <a:rPr lang="en-GB" sz="1800" b="1" kern="100" dirty="0">
                <a:effectLst/>
                <a:latin typeface="Arial" panose="020B0604020202020204" pitchFamily="34" charset="0"/>
                <a:ea typeface="Calibri" panose="020F0502020204030204" pitchFamily="34" charset="0"/>
                <a:cs typeface="Times New Roman" panose="02020603050405020304" pitchFamily="18" charset="0"/>
              </a:rPr>
            </a:b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96000" y="4126698"/>
            <a:ext cx="4775075" cy="559656"/>
          </a:xfrm>
        </p:spPr>
        <p:txBody>
          <a:bodyPr rtlCol="0">
            <a:normAutofit/>
          </a:bodyPr>
          <a:lstStyle/>
          <a:p>
            <a:pPr rtl="0">
              <a:spcAft>
                <a:spcPts val="600"/>
              </a:spcAft>
            </a:pPr>
            <a:r>
              <a:rPr lang="en-GB" dirty="0">
                <a:solidFill>
                  <a:schemeClr val="tx1"/>
                </a:solidFill>
              </a:rPr>
              <a:t>Dr Laura Higson-Bliss</a:t>
            </a:r>
            <a:endParaRPr lang="en-gb" dirty="0">
              <a:solidFill>
                <a:schemeClr val="tx1"/>
              </a:solidFill>
            </a:endParaRP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rtlCol="0">
            <a:normAutofit/>
          </a:bodyPr>
          <a:lstStyle/>
          <a:p>
            <a:pPr algn="ctr" rtl="0"/>
            <a:r>
              <a:rPr lang="en-GB" dirty="0"/>
              <a:t>Demographics </a:t>
            </a:r>
            <a:endParaRPr lang="en-gb" dirty="0"/>
          </a:p>
        </p:txBody>
      </p:sp>
      <p:graphicFrame>
        <p:nvGraphicFramePr>
          <p:cNvPr id="5" name="Content Placeholder 2">
            <a:extLst>
              <a:ext uri="{FF2B5EF4-FFF2-40B4-BE49-F238E27FC236}">
                <a16:creationId xmlns:a16="http://schemas.microsoft.com/office/drawing/2014/main" id="{91DB1382-7276-49FA-9632-38D558F457E3}"/>
              </a:ext>
            </a:extLst>
          </p:cNvPr>
          <p:cNvGraphicFramePr>
            <a:graphicFrameLocks noGrp="1"/>
          </p:cNvGraphicFramePr>
          <p:nvPr>
            <p:ph idx="1"/>
            <p:extLst>
              <p:ext uri="{D42A27DB-BD31-4B8C-83A1-F6EECF244321}">
                <p14:modId xmlns:p14="http://schemas.microsoft.com/office/powerpoint/2010/main" val="3390083809"/>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243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77DDB-6AEC-80CC-5DFB-FEB1E3CF911A}"/>
              </a:ext>
            </a:extLst>
          </p:cNvPr>
          <p:cNvSpPr>
            <a:spLocks noGrp="1"/>
          </p:cNvSpPr>
          <p:nvPr>
            <p:ph type="title"/>
          </p:nvPr>
        </p:nvSpPr>
        <p:spPr>
          <a:xfrm>
            <a:off x="1066800" y="642594"/>
            <a:ext cx="10058400" cy="1371600"/>
          </a:xfrm>
        </p:spPr>
        <p:txBody>
          <a:bodyPr anchor="ctr">
            <a:normAutofit/>
          </a:bodyPr>
          <a:lstStyle/>
          <a:p>
            <a:r>
              <a:rPr lang="en-US" dirty="0"/>
              <a:t>Types of game-based learning </a:t>
            </a:r>
          </a:p>
        </p:txBody>
      </p:sp>
      <p:sp>
        <p:nvSpPr>
          <p:cNvPr id="3" name="Content Placeholder 2">
            <a:extLst>
              <a:ext uri="{FF2B5EF4-FFF2-40B4-BE49-F238E27FC236}">
                <a16:creationId xmlns:a16="http://schemas.microsoft.com/office/drawing/2014/main" id="{62278856-0EE2-60C7-E366-AB05CF34E6B8}"/>
              </a:ext>
            </a:extLst>
          </p:cNvPr>
          <p:cNvSpPr>
            <a:spLocks noGrp="1"/>
          </p:cNvSpPr>
          <p:nvPr>
            <p:ph sz="half" idx="2"/>
          </p:nvPr>
        </p:nvSpPr>
        <p:spPr>
          <a:xfrm>
            <a:off x="1069849" y="2270641"/>
            <a:ext cx="4663440" cy="3163825"/>
          </a:xfrm>
        </p:spPr>
        <p:txBody>
          <a:bodyPr>
            <a:normAutofit/>
          </a:bodyPr>
          <a:lstStyle/>
          <a:p>
            <a:r>
              <a:rPr lang="en-US" dirty="0"/>
              <a:t>Drawing what is law</a:t>
            </a:r>
          </a:p>
          <a:p>
            <a:r>
              <a:rPr lang="en-US" dirty="0"/>
              <a:t>Taskmaster </a:t>
            </a:r>
          </a:p>
          <a:p>
            <a:r>
              <a:rPr lang="en-US" dirty="0"/>
              <a:t>Let’s Legislate! </a:t>
            </a:r>
          </a:p>
          <a:p>
            <a:r>
              <a:rPr lang="en-US" dirty="0"/>
              <a:t>Flash cards </a:t>
            </a:r>
          </a:p>
          <a:p>
            <a:r>
              <a:rPr lang="en-US" dirty="0"/>
              <a:t>Who can find … the quickest? – Quiz </a:t>
            </a:r>
          </a:p>
          <a:p>
            <a:r>
              <a:rPr lang="en-US" dirty="0"/>
              <a:t>Pin the court on the court hierarchy</a:t>
            </a:r>
          </a:p>
          <a:p>
            <a:r>
              <a:rPr lang="en-US" dirty="0"/>
              <a:t>Parliamentary sovereignty top trumps </a:t>
            </a:r>
          </a:p>
        </p:txBody>
      </p:sp>
      <p:pic>
        <p:nvPicPr>
          <p:cNvPr id="12" name="Picture 11" descr="A picture containing text, whiteboard&#10;&#10;Description automatically generated">
            <a:extLst>
              <a:ext uri="{FF2B5EF4-FFF2-40B4-BE49-F238E27FC236}">
                <a16:creationId xmlns:a16="http://schemas.microsoft.com/office/drawing/2014/main" id="{F6AAD86C-AFC6-2FCE-6C2F-F092339EB244}"/>
              </a:ext>
            </a:extLst>
          </p:cNvPr>
          <p:cNvPicPr>
            <a:picLocks noChangeAspect="1"/>
          </p:cNvPicPr>
          <p:nvPr/>
        </p:nvPicPr>
        <p:blipFill rotWithShape="1">
          <a:blip r:embed="rId2">
            <a:extLst>
              <a:ext uri="{28A0092B-C50C-407E-A947-70E740481C1C}">
                <a14:useLocalDpi xmlns:a14="http://schemas.microsoft.com/office/drawing/2010/main" val="0"/>
              </a:ext>
            </a:extLst>
          </a:blip>
          <a:srcRect t="9523" r="3" b="3"/>
          <a:stretch/>
        </p:blipFill>
        <p:spPr>
          <a:xfrm>
            <a:off x="6458712" y="2269957"/>
            <a:ext cx="4663440" cy="3164509"/>
          </a:xfrm>
          <a:prstGeom prst="rect">
            <a:avLst/>
          </a:prstGeom>
          <a:noFill/>
        </p:spPr>
      </p:pic>
      <p:sp>
        <p:nvSpPr>
          <p:cNvPr id="4" name="Date Placeholder 3">
            <a:extLst>
              <a:ext uri="{FF2B5EF4-FFF2-40B4-BE49-F238E27FC236}">
                <a16:creationId xmlns:a16="http://schemas.microsoft.com/office/drawing/2014/main" id="{6023225C-8979-453A-BCFA-F34BAFFBF85C}"/>
              </a:ext>
            </a:extLst>
          </p:cNvPr>
          <p:cNvSpPr>
            <a:spLocks noGrp="1"/>
          </p:cNvSpPr>
          <p:nvPr>
            <p:ph type="dt" sz="half" idx="10"/>
          </p:nvPr>
        </p:nvSpPr>
        <p:spPr>
          <a:xfrm>
            <a:off x="7256794" y="6035040"/>
            <a:ext cx="2893045" cy="365760"/>
          </a:xfrm>
        </p:spPr>
        <p:txBody>
          <a:bodyPr anchor="b">
            <a:normAutofit/>
          </a:bodyPr>
          <a:lstStyle/>
          <a:p>
            <a:pPr rtl="0">
              <a:spcAft>
                <a:spcPts val="600"/>
              </a:spcAft>
            </a:pPr>
            <a:fld id="{6AF379E8-AC6C-43B9-9222-BDF0AF9336F0}" type="datetime1">
              <a:rPr lang="en-US" smtClean="0"/>
              <a:pPr rtl="0">
                <a:spcAft>
                  <a:spcPts val="600"/>
                </a:spcAft>
              </a:pPr>
              <a:t>9/5/23</a:t>
            </a:fld>
            <a:endParaRPr lang="en-US"/>
          </a:p>
        </p:txBody>
      </p:sp>
    </p:spTree>
    <p:extLst>
      <p:ext uri="{BB962C8B-B14F-4D97-AF65-F5344CB8AC3E}">
        <p14:creationId xmlns:p14="http://schemas.microsoft.com/office/powerpoint/2010/main" val="1095862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90ED-BC86-A3BD-9707-6F4CD32928EE}"/>
              </a:ext>
            </a:extLst>
          </p:cNvPr>
          <p:cNvSpPr>
            <a:spLocks noGrp="1"/>
          </p:cNvSpPr>
          <p:nvPr>
            <p:ph type="title"/>
          </p:nvPr>
        </p:nvSpPr>
        <p:spPr/>
        <p:txBody>
          <a:bodyPr/>
          <a:lstStyle/>
          <a:p>
            <a:r>
              <a:rPr lang="en-US" dirty="0"/>
              <a:t>Assessment </a:t>
            </a:r>
          </a:p>
        </p:txBody>
      </p:sp>
      <p:sp>
        <p:nvSpPr>
          <p:cNvPr id="3" name="Content Placeholder 2">
            <a:extLst>
              <a:ext uri="{FF2B5EF4-FFF2-40B4-BE49-F238E27FC236}">
                <a16:creationId xmlns:a16="http://schemas.microsoft.com/office/drawing/2014/main" id="{8B5D706A-38B5-7956-9B37-5BF059E1DA2F}"/>
              </a:ext>
            </a:extLst>
          </p:cNvPr>
          <p:cNvSpPr>
            <a:spLocks noGrp="1"/>
          </p:cNvSpPr>
          <p:nvPr>
            <p:ph idx="1"/>
          </p:nvPr>
        </p:nvSpPr>
        <p:spPr/>
        <p:txBody>
          <a:bodyPr/>
          <a:lstStyle/>
          <a:p>
            <a:r>
              <a:rPr lang="en-GB" sz="1800" dirty="0">
                <a:effectLst/>
                <a:latin typeface="Arial" panose="020B0604020202020204" pitchFamily="34" charset="0"/>
                <a:ea typeface="Arial" panose="020B0604020202020204" pitchFamily="34" charset="0"/>
              </a:rPr>
              <a:t>Previous assessment – Class test &amp; case critique presentation </a:t>
            </a:r>
          </a:p>
          <a:p>
            <a:r>
              <a:rPr lang="en-GB" sz="1800" dirty="0">
                <a:latin typeface="Arial" panose="020B0604020202020204" pitchFamily="34" charset="0"/>
                <a:ea typeface="Arial" panose="020B0604020202020204" pitchFamily="34" charset="0"/>
              </a:rPr>
              <a:t>New assessment – Class test &amp; reflective assignment </a:t>
            </a:r>
            <a:endParaRPr lang="en-GB" sz="1800" dirty="0">
              <a:effectLst/>
              <a:latin typeface="Arial" panose="020B0604020202020204" pitchFamily="34" charset="0"/>
              <a:ea typeface="Arial" panose="020B0604020202020204" pitchFamily="34" charset="0"/>
            </a:endParaRPr>
          </a:p>
          <a:p>
            <a:r>
              <a:rPr lang="en-GB" sz="1800" b="1" dirty="0">
                <a:effectLst/>
                <a:latin typeface="Arial" panose="020B0604020202020204" pitchFamily="34" charset="0"/>
                <a:ea typeface="Arial" panose="020B0604020202020204" pitchFamily="34" charset="0"/>
              </a:rPr>
              <a:t>Reflective Assignment 1250 words (excluding footnotes, bibliography and appendix) (60%): </a:t>
            </a:r>
          </a:p>
          <a:p>
            <a:pPr marL="0" indent="0" algn="ctr">
              <a:buNone/>
            </a:pPr>
            <a:r>
              <a:rPr lang="en-GB" sz="1800" dirty="0">
                <a:effectLst/>
                <a:latin typeface="Arial" panose="020B0604020202020204" pitchFamily="34" charset="0"/>
                <a:ea typeface="Arial" panose="020B0604020202020204" pitchFamily="34" charset="0"/>
              </a:rPr>
              <a:t>Reflect on </a:t>
            </a:r>
            <a:r>
              <a:rPr lang="en-GB" sz="1800" b="1" dirty="0">
                <a:effectLst/>
                <a:latin typeface="Arial" panose="020B0604020202020204" pitchFamily="34" charset="0"/>
                <a:ea typeface="Arial" panose="020B0604020202020204" pitchFamily="34" charset="0"/>
              </a:rPr>
              <a:t>TWO</a:t>
            </a:r>
            <a:r>
              <a:rPr lang="en-GB" sz="1800" dirty="0">
                <a:effectLst/>
                <a:latin typeface="Arial" panose="020B0604020202020204" pitchFamily="34" charset="0"/>
                <a:ea typeface="Arial" panose="020B0604020202020204" pitchFamily="34" charset="0"/>
              </a:rPr>
              <a:t> skills you have developed throughout the module (Foundations of Law) during the workshops and discuss how these link to the wider legal context. </a:t>
            </a:r>
          </a:p>
          <a:p>
            <a:r>
              <a:rPr lang="en-GB" sz="1800" dirty="0">
                <a:latin typeface="Arial" panose="020B0604020202020204" pitchFamily="34" charset="0"/>
              </a:rPr>
              <a:t>Why a reflection? </a:t>
            </a:r>
          </a:p>
          <a:p>
            <a:pPr lvl="1"/>
            <a:r>
              <a:rPr lang="en-GB" dirty="0">
                <a:latin typeface="Arial" panose="020B0604020202020204" pitchFamily="34" charset="0"/>
              </a:rPr>
              <a:t>Increase attendance and engagement </a:t>
            </a:r>
          </a:p>
          <a:p>
            <a:pPr lvl="1"/>
            <a:r>
              <a:rPr lang="en-GB" dirty="0">
                <a:latin typeface="Arial" panose="020B0604020202020204" pitchFamily="34" charset="0"/>
              </a:rPr>
              <a:t>Allowed the teaching approach to be directly applicable to the assessment</a:t>
            </a:r>
          </a:p>
          <a:p>
            <a:pPr lvl="1"/>
            <a:r>
              <a:rPr lang="en-GB" dirty="0">
                <a:latin typeface="Arial" panose="020B0604020202020204" pitchFamily="34" charset="0"/>
              </a:rPr>
              <a:t>Get students to truly look at not just the content of the module but how its fits in a wider context</a:t>
            </a:r>
          </a:p>
          <a:p>
            <a:pPr lvl="1"/>
            <a:r>
              <a:rPr lang="en-GB" dirty="0">
                <a:latin typeface="Arial" panose="020B0604020202020204" pitchFamily="34" charset="0"/>
              </a:rPr>
              <a:t>Going beyond knowledge for assessment – why are we learning this? What does it have to do with assessment? </a:t>
            </a:r>
            <a:endParaRPr lang="en-US" dirty="0"/>
          </a:p>
        </p:txBody>
      </p:sp>
      <p:sp>
        <p:nvSpPr>
          <p:cNvPr id="4" name="Date Placeholder 3">
            <a:extLst>
              <a:ext uri="{FF2B5EF4-FFF2-40B4-BE49-F238E27FC236}">
                <a16:creationId xmlns:a16="http://schemas.microsoft.com/office/drawing/2014/main" id="{E9DF1663-4D62-5A58-9060-1136B4B392D4}"/>
              </a:ext>
            </a:extLst>
          </p:cNvPr>
          <p:cNvSpPr>
            <a:spLocks noGrp="1"/>
          </p:cNvSpPr>
          <p:nvPr>
            <p:ph type="dt" sz="half" idx="10"/>
          </p:nvPr>
        </p:nvSpPr>
        <p:spPr/>
        <p:txBody>
          <a:bodyPr/>
          <a:lstStyle/>
          <a:p>
            <a:pPr rtl="0"/>
            <a:fld id="{6AF379E8-AC6C-43B9-9222-BDF0AF9336F0}" type="datetime1">
              <a:rPr lang="en-US" smtClean="0"/>
              <a:t>9/5/23</a:t>
            </a:fld>
            <a:endParaRPr lang="en-US" dirty="0"/>
          </a:p>
        </p:txBody>
      </p:sp>
    </p:spTree>
    <p:extLst>
      <p:ext uri="{BB962C8B-B14F-4D97-AF65-F5344CB8AC3E}">
        <p14:creationId xmlns:p14="http://schemas.microsoft.com/office/powerpoint/2010/main" val="3119709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744F9-DD5A-9B2F-E285-0B8FCE815F46}"/>
              </a:ext>
            </a:extLst>
          </p:cNvPr>
          <p:cNvSpPr>
            <a:spLocks noGrp="1"/>
          </p:cNvSpPr>
          <p:nvPr>
            <p:ph type="title"/>
          </p:nvPr>
        </p:nvSpPr>
        <p:spPr/>
        <p:txBody>
          <a:bodyPr/>
          <a:lstStyle/>
          <a:p>
            <a:r>
              <a:rPr lang="en-US" dirty="0"/>
              <a:t>What I was expecting </a:t>
            </a:r>
          </a:p>
        </p:txBody>
      </p:sp>
      <p:sp>
        <p:nvSpPr>
          <p:cNvPr id="6" name="Content Placeholder 5">
            <a:extLst>
              <a:ext uri="{FF2B5EF4-FFF2-40B4-BE49-F238E27FC236}">
                <a16:creationId xmlns:a16="http://schemas.microsoft.com/office/drawing/2014/main" id="{06CCC412-6B77-9B93-8CCD-0782D4003F1A}"/>
              </a:ext>
            </a:extLst>
          </p:cNvPr>
          <p:cNvSpPr>
            <a:spLocks noGrp="1"/>
          </p:cNvSpPr>
          <p:nvPr>
            <p:ph sz="quarter" idx="4"/>
          </p:nvPr>
        </p:nvSpPr>
        <p:spPr>
          <a:xfrm>
            <a:off x="5746376" y="1873111"/>
            <a:ext cx="5602942" cy="4188295"/>
          </a:xfrm>
        </p:spPr>
        <p:txBody>
          <a:bodyPr>
            <a:normAutofit fontScale="77500" lnSpcReduction="20000"/>
          </a:bodyPr>
          <a:lstStyle/>
          <a:p>
            <a:r>
              <a:rPr lang="en-US" dirty="0"/>
              <a:t>Drawing what is law? </a:t>
            </a:r>
          </a:p>
          <a:p>
            <a:pPr lvl="1"/>
            <a:r>
              <a:rPr lang="en-US" dirty="0"/>
              <a:t>Skill: understanding what law is?</a:t>
            </a:r>
          </a:p>
          <a:p>
            <a:pPr lvl="1"/>
            <a:r>
              <a:rPr lang="en-US" dirty="0"/>
              <a:t>Wider links: everyone's understanding of law differs depending on their background; debunking legal myths; different types of law </a:t>
            </a:r>
          </a:p>
          <a:p>
            <a:r>
              <a:rPr lang="en-US" dirty="0"/>
              <a:t>Taskmaster </a:t>
            </a:r>
          </a:p>
          <a:p>
            <a:pPr lvl="1"/>
            <a:r>
              <a:rPr lang="en-US" dirty="0"/>
              <a:t>Skill: Statutory interpretation </a:t>
            </a:r>
          </a:p>
          <a:p>
            <a:pPr lvl="1"/>
            <a:r>
              <a:rPr lang="en-US" dirty="0"/>
              <a:t>Wider links: the role of those working in law is to interpret the law; good lawyers will interpret the law in a way that might not have been obvious; working with others to help solve the ‘problem’ </a:t>
            </a:r>
          </a:p>
          <a:p>
            <a:r>
              <a:rPr lang="en-US" dirty="0"/>
              <a:t>Let’s Legislate! </a:t>
            </a:r>
          </a:p>
          <a:p>
            <a:pPr lvl="1"/>
            <a:r>
              <a:rPr lang="en-US" dirty="0"/>
              <a:t>Skill: Understand how legislation is made</a:t>
            </a:r>
          </a:p>
          <a:p>
            <a:pPr lvl="1"/>
            <a:r>
              <a:rPr lang="en-US" dirty="0"/>
              <a:t>Wider links: the role of those working in parliament, the civil service &amp;  different workings of parliament; the problems of creating legislation; thinking about changes to the law </a:t>
            </a:r>
          </a:p>
          <a:p>
            <a:r>
              <a:rPr lang="en-US" dirty="0"/>
              <a:t>Flash cards </a:t>
            </a:r>
          </a:p>
          <a:p>
            <a:pPr lvl="1"/>
            <a:r>
              <a:rPr lang="en-US" dirty="0"/>
              <a:t>Skill: How to answer problem questions </a:t>
            </a:r>
          </a:p>
          <a:p>
            <a:pPr lvl="1"/>
            <a:r>
              <a:rPr lang="en-US" dirty="0"/>
              <a:t>Wider links: dealing with a legal issue; understanding AR and MR; working with </a:t>
            </a:r>
            <a:r>
              <a:rPr lang="en-US" dirty="0" err="1"/>
              <a:t>legislation.gov</a:t>
            </a:r>
            <a:r>
              <a:rPr lang="en-US" dirty="0"/>
              <a:t>/Westlaw/Library search </a:t>
            </a:r>
          </a:p>
          <a:p>
            <a:endParaRPr lang="en-US" dirty="0"/>
          </a:p>
        </p:txBody>
      </p:sp>
      <p:sp>
        <p:nvSpPr>
          <p:cNvPr id="7" name="Date Placeholder 6">
            <a:extLst>
              <a:ext uri="{FF2B5EF4-FFF2-40B4-BE49-F238E27FC236}">
                <a16:creationId xmlns:a16="http://schemas.microsoft.com/office/drawing/2014/main" id="{D3E7DF28-748B-0160-CFCD-3A5585093AEA}"/>
              </a:ext>
            </a:extLst>
          </p:cNvPr>
          <p:cNvSpPr>
            <a:spLocks noGrp="1"/>
          </p:cNvSpPr>
          <p:nvPr>
            <p:ph type="dt" sz="half" idx="10"/>
          </p:nvPr>
        </p:nvSpPr>
        <p:spPr/>
        <p:txBody>
          <a:bodyPr/>
          <a:lstStyle/>
          <a:p>
            <a:pPr rtl="0"/>
            <a:fld id="{8761A824-A4A3-4BDD-B7F1-293A0EC1EA54}" type="datetime1">
              <a:rPr lang="en-US" smtClean="0"/>
              <a:t>9/5/23</a:t>
            </a:fld>
            <a:endParaRPr lang="en-US" dirty="0"/>
          </a:p>
        </p:txBody>
      </p:sp>
      <p:pic>
        <p:nvPicPr>
          <p:cNvPr id="16" name="Picture 15" descr="Text, whiteboard&#10;&#10;Description automatically generated">
            <a:extLst>
              <a:ext uri="{FF2B5EF4-FFF2-40B4-BE49-F238E27FC236}">
                <a16:creationId xmlns:a16="http://schemas.microsoft.com/office/drawing/2014/main" id="{C07D2002-FCF5-26DB-FE3D-A192C7C97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873111"/>
            <a:ext cx="4285621" cy="3878224"/>
          </a:xfrm>
          <a:prstGeom prst="rect">
            <a:avLst/>
          </a:prstGeom>
        </p:spPr>
      </p:pic>
    </p:spTree>
    <p:extLst>
      <p:ext uri="{BB962C8B-B14F-4D97-AF65-F5344CB8AC3E}">
        <p14:creationId xmlns:p14="http://schemas.microsoft.com/office/powerpoint/2010/main" val="2459554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C3AD37BF-3DB9-26D5-059B-0D8AA0018F7B}"/>
              </a:ext>
            </a:extLst>
          </p:cNvPr>
          <p:cNvSpPr>
            <a:spLocks noGrp="1"/>
          </p:cNvSpPr>
          <p:nvPr>
            <p:ph type="dt" sz="half" idx="10"/>
          </p:nvPr>
        </p:nvSpPr>
        <p:spPr/>
        <p:txBody>
          <a:bodyPr/>
          <a:lstStyle/>
          <a:p>
            <a:pPr rtl="0"/>
            <a:fld id="{8761A824-A4A3-4BDD-B7F1-293A0EC1EA54}" type="datetime1">
              <a:rPr lang="en-US" smtClean="0"/>
              <a:t>9/5/23</a:t>
            </a:fld>
            <a:endParaRPr lang="en-US" dirty="0"/>
          </a:p>
        </p:txBody>
      </p:sp>
      <p:sp>
        <p:nvSpPr>
          <p:cNvPr id="12" name="TextBox 11">
            <a:extLst>
              <a:ext uri="{FF2B5EF4-FFF2-40B4-BE49-F238E27FC236}">
                <a16:creationId xmlns:a16="http://schemas.microsoft.com/office/drawing/2014/main" id="{7D3196B2-04E4-AE17-542E-778062B6132C}"/>
              </a:ext>
            </a:extLst>
          </p:cNvPr>
          <p:cNvSpPr txBox="1"/>
          <p:nvPr/>
        </p:nvSpPr>
        <p:spPr>
          <a:xfrm>
            <a:off x="774551" y="720762"/>
            <a:ext cx="10607040" cy="5909310"/>
          </a:xfrm>
          <a:prstGeom prst="rect">
            <a:avLst/>
          </a:prstGeom>
          <a:noFill/>
        </p:spPr>
        <p:txBody>
          <a:bodyPr wrap="square" rtlCol="0">
            <a:spAutoFit/>
          </a:bodyPr>
          <a:lstStyle/>
          <a:p>
            <a:r>
              <a:rPr lang="en-GB" sz="1800" dirty="0">
                <a:effectLst/>
              </a:rPr>
              <a:t>During workshop three we learned about statute law, what it is and how it is created. We started by learning about acts of parliament and delegated legislation as well as brief overview of the House of Commons and House of Lords. The tasks we did within this workshop was to share with the class our bright idea for a change in law or for a new law to be created as well as the legislation game. When we first started this workshop, I was confident due to my prior knowledge from A Level law however this quicky changed as I realised that this was a much-needed revisit to the topic which would help to enhance the knowledge that had previously been overlooked and forgotten. When we were doing the tasks, I was nervous to share my thoughts with the class and felt that my answers wouldn’t be adequate enough. In addition to this when we moved on to the legislation game, I was extremely anxious to be working with a group of people that I didn’t know. Once I had gotten acquainted with the people within my group, I found it easier to talk and discuss with them …. It allowed for me to gather an understanding on the subject which before had been missing, especially during the legislation game … The skill that I gained from this workshop in being able to identify statute law and know how it is created will help me within a wider legal context as learning about how statute law is created is learning how legislation is made and without the skills learned from this workshop there would be no way to progress further within law. In addition to this reflecting has allowed me to see that I need to work on my public speaking within the workshops which would be needed in a wider legal context as public speaking is a necessary professional skill.</a:t>
            </a:r>
          </a:p>
          <a:p>
            <a:endParaRPr lang="en-US" dirty="0"/>
          </a:p>
        </p:txBody>
      </p:sp>
    </p:spTree>
    <p:extLst>
      <p:ext uri="{BB962C8B-B14F-4D97-AF65-F5344CB8AC3E}">
        <p14:creationId xmlns:p14="http://schemas.microsoft.com/office/powerpoint/2010/main" val="1126216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91038-B961-0193-BF30-024D08DF239A}"/>
              </a:ext>
            </a:extLst>
          </p:cNvPr>
          <p:cNvSpPr>
            <a:spLocks noGrp="1"/>
          </p:cNvSpPr>
          <p:nvPr>
            <p:ph type="title"/>
          </p:nvPr>
        </p:nvSpPr>
        <p:spPr/>
        <p:txBody>
          <a:bodyPr/>
          <a:lstStyle/>
          <a:p>
            <a:r>
              <a:rPr lang="en-US" dirty="0"/>
              <a:t>What I got </a:t>
            </a:r>
          </a:p>
        </p:txBody>
      </p:sp>
      <p:sp>
        <p:nvSpPr>
          <p:cNvPr id="3" name="Text Placeholder 2">
            <a:extLst>
              <a:ext uri="{FF2B5EF4-FFF2-40B4-BE49-F238E27FC236}">
                <a16:creationId xmlns:a16="http://schemas.microsoft.com/office/drawing/2014/main" id="{25E7D2AB-8364-A9F2-E66A-6B1E7CE05000}"/>
              </a:ext>
            </a:extLst>
          </p:cNvPr>
          <p:cNvSpPr>
            <a:spLocks noGrp="1"/>
          </p:cNvSpPr>
          <p:nvPr>
            <p:ph type="body" idx="1"/>
          </p:nvPr>
        </p:nvSpPr>
        <p:spPr/>
        <p:txBody>
          <a:bodyPr/>
          <a:lstStyle/>
          <a:p>
            <a:r>
              <a:rPr lang="en-US" dirty="0"/>
              <a:t>The good</a:t>
            </a:r>
          </a:p>
        </p:txBody>
      </p:sp>
      <p:sp>
        <p:nvSpPr>
          <p:cNvPr id="4" name="Content Placeholder 3">
            <a:extLst>
              <a:ext uri="{FF2B5EF4-FFF2-40B4-BE49-F238E27FC236}">
                <a16:creationId xmlns:a16="http://schemas.microsoft.com/office/drawing/2014/main" id="{17A6E238-F253-82CC-E402-145CB353DBC4}"/>
              </a:ext>
            </a:extLst>
          </p:cNvPr>
          <p:cNvSpPr>
            <a:spLocks noGrp="1"/>
          </p:cNvSpPr>
          <p:nvPr>
            <p:ph sz="half" idx="2"/>
          </p:nvPr>
        </p:nvSpPr>
        <p:spPr>
          <a:xfrm>
            <a:off x="1066800" y="2792471"/>
            <a:ext cx="4663440" cy="3163825"/>
          </a:xfrm>
        </p:spPr>
        <p:txBody>
          <a:bodyPr>
            <a:normAutofit fontScale="92500" lnSpcReduction="10000"/>
          </a:bodyPr>
          <a:lstStyle/>
          <a:p>
            <a:r>
              <a:rPr lang="en-US" dirty="0"/>
              <a:t>Discussion of how the tasks took them outside their comfort zone and gained important skills of ‘thinking on your feet’ </a:t>
            </a:r>
          </a:p>
          <a:p>
            <a:r>
              <a:rPr lang="en-US" dirty="0"/>
              <a:t>Significant reference to the skills they had learnt, which I had not considered </a:t>
            </a:r>
          </a:p>
          <a:p>
            <a:pPr lvl="1"/>
            <a:r>
              <a:rPr lang="en-US" dirty="0"/>
              <a:t>Reflection on A Level law for example </a:t>
            </a:r>
          </a:p>
          <a:p>
            <a:pPr lvl="1"/>
            <a:r>
              <a:rPr lang="en-US" dirty="0"/>
              <a:t>Abbreviation chart </a:t>
            </a:r>
          </a:p>
          <a:p>
            <a:r>
              <a:rPr lang="en-US" dirty="0"/>
              <a:t>Acknowledgement that this form of teaching helped them in the learning process </a:t>
            </a:r>
          </a:p>
          <a:p>
            <a:endParaRPr lang="en-US" dirty="0"/>
          </a:p>
          <a:p>
            <a:pPr marL="274320" lvl="1" indent="0">
              <a:buNone/>
            </a:pPr>
            <a:endParaRPr lang="en-US" dirty="0"/>
          </a:p>
        </p:txBody>
      </p:sp>
      <p:sp>
        <p:nvSpPr>
          <p:cNvPr id="5" name="Text Placeholder 4">
            <a:extLst>
              <a:ext uri="{FF2B5EF4-FFF2-40B4-BE49-F238E27FC236}">
                <a16:creationId xmlns:a16="http://schemas.microsoft.com/office/drawing/2014/main" id="{94BB3037-F23C-8EAA-005E-D56BC0018BE3}"/>
              </a:ext>
            </a:extLst>
          </p:cNvPr>
          <p:cNvSpPr>
            <a:spLocks noGrp="1"/>
          </p:cNvSpPr>
          <p:nvPr>
            <p:ph type="body" sz="quarter" idx="3"/>
          </p:nvPr>
        </p:nvSpPr>
        <p:spPr/>
        <p:txBody>
          <a:bodyPr/>
          <a:lstStyle/>
          <a:p>
            <a:r>
              <a:rPr lang="en-US" dirty="0"/>
              <a:t>The not so good </a:t>
            </a:r>
          </a:p>
        </p:txBody>
      </p:sp>
      <p:sp>
        <p:nvSpPr>
          <p:cNvPr id="6" name="Content Placeholder 5">
            <a:extLst>
              <a:ext uri="{FF2B5EF4-FFF2-40B4-BE49-F238E27FC236}">
                <a16:creationId xmlns:a16="http://schemas.microsoft.com/office/drawing/2014/main" id="{B99BF69A-0EFE-4E14-B5BF-3FC46F94EB88}"/>
              </a:ext>
            </a:extLst>
          </p:cNvPr>
          <p:cNvSpPr>
            <a:spLocks noGrp="1"/>
          </p:cNvSpPr>
          <p:nvPr>
            <p:ph sz="quarter" idx="4"/>
          </p:nvPr>
        </p:nvSpPr>
        <p:spPr/>
        <p:txBody>
          <a:bodyPr>
            <a:normAutofit fontScale="92500" lnSpcReduction="10000"/>
          </a:bodyPr>
          <a:lstStyle/>
          <a:p>
            <a:r>
              <a:rPr lang="en-US" dirty="0"/>
              <a:t>Random activities that were not included in any of the sessions </a:t>
            </a:r>
          </a:p>
          <a:p>
            <a:r>
              <a:rPr lang="en-US" dirty="0"/>
              <a:t>More on the ‘what’ aspect’ rather than the ‘so what’ </a:t>
            </a:r>
          </a:p>
          <a:p>
            <a:r>
              <a:rPr lang="en-US" dirty="0"/>
              <a:t>Answer where students had not attended sessions (used pre-recordings to answer the question) </a:t>
            </a:r>
          </a:p>
          <a:p>
            <a:r>
              <a:rPr lang="en-US" dirty="0"/>
              <a:t>A sentence of reflection </a:t>
            </a:r>
          </a:p>
          <a:p>
            <a:r>
              <a:rPr lang="en-US" dirty="0"/>
              <a:t>Repetition of knowledge </a:t>
            </a:r>
          </a:p>
        </p:txBody>
      </p:sp>
      <p:sp>
        <p:nvSpPr>
          <p:cNvPr id="7" name="Date Placeholder 6">
            <a:extLst>
              <a:ext uri="{FF2B5EF4-FFF2-40B4-BE49-F238E27FC236}">
                <a16:creationId xmlns:a16="http://schemas.microsoft.com/office/drawing/2014/main" id="{5A184F75-BF4A-2201-D330-98A5AF9FF1A4}"/>
              </a:ext>
            </a:extLst>
          </p:cNvPr>
          <p:cNvSpPr>
            <a:spLocks noGrp="1"/>
          </p:cNvSpPr>
          <p:nvPr>
            <p:ph type="dt" sz="half" idx="10"/>
          </p:nvPr>
        </p:nvSpPr>
        <p:spPr/>
        <p:txBody>
          <a:bodyPr/>
          <a:lstStyle/>
          <a:p>
            <a:pPr rtl="0"/>
            <a:fld id="{8761A824-A4A3-4BDD-B7F1-293A0EC1EA54}" type="datetime1">
              <a:rPr lang="en-US" smtClean="0"/>
              <a:t>9/5/23</a:t>
            </a:fld>
            <a:endParaRPr lang="en-US" dirty="0"/>
          </a:p>
        </p:txBody>
      </p:sp>
    </p:spTree>
    <p:extLst>
      <p:ext uri="{BB962C8B-B14F-4D97-AF65-F5344CB8AC3E}">
        <p14:creationId xmlns:p14="http://schemas.microsoft.com/office/powerpoint/2010/main" val="3388263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rtlCol="0">
            <a:normAutofit/>
          </a:bodyPr>
          <a:lstStyle/>
          <a:p>
            <a:pPr algn="ctr" rtl="0"/>
            <a:r>
              <a:rPr lang="en-GB" dirty="0"/>
              <a:t>My own reflections </a:t>
            </a:r>
            <a:endParaRPr lang="en-gb" dirty="0"/>
          </a:p>
        </p:txBody>
      </p:sp>
      <p:graphicFrame>
        <p:nvGraphicFramePr>
          <p:cNvPr id="5" name="Content Placeholder 2">
            <a:extLst>
              <a:ext uri="{FF2B5EF4-FFF2-40B4-BE49-F238E27FC236}">
                <a16:creationId xmlns:a16="http://schemas.microsoft.com/office/drawing/2014/main" id="{91DB1382-7276-49FA-9632-38D558F457E3}"/>
              </a:ext>
            </a:extLst>
          </p:cNvPr>
          <p:cNvGraphicFramePr>
            <a:graphicFrameLocks noGrp="1"/>
          </p:cNvGraphicFramePr>
          <p:nvPr>
            <p:ph idx="1"/>
            <p:extLst>
              <p:ext uri="{D42A27DB-BD31-4B8C-83A1-F6EECF244321}">
                <p14:modId xmlns:p14="http://schemas.microsoft.com/office/powerpoint/2010/main" val="2472522659"/>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6630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7E709-1F6B-14E6-917A-C6F7C7D5F159}"/>
              </a:ext>
            </a:extLst>
          </p:cNvPr>
          <p:cNvSpPr>
            <a:spLocks noGrp="1"/>
          </p:cNvSpPr>
          <p:nvPr>
            <p:ph type="title"/>
          </p:nvPr>
        </p:nvSpPr>
        <p:spPr/>
        <p:txBody>
          <a:bodyPr/>
          <a:lstStyle/>
          <a:p>
            <a:r>
              <a:rPr lang="en-US" dirty="0"/>
              <a:t>Top tips </a:t>
            </a:r>
          </a:p>
        </p:txBody>
      </p:sp>
      <p:sp>
        <p:nvSpPr>
          <p:cNvPr id="3" name="Content Placeholder 2">
            <a:extLst>
              <a:ext uri="{FF2B5EF4-FFF2-40B4-BE49-F238E27FC236}">
                <a16:creationId xmlns:a16="http://schemas.microsoft.com/office/drawing/2014/main" id="{4D5779F5-5B90-4A88-8FBA-A06688759A68}"/>
              </a:ext>
            </a:extLst>
          </p:cNvPr>
          <p:cNvSpPr>
            <a:spLocks noGrp="1"/>
          </p:cNvSpPr>
          <p:nvPr>
            <p:ph idx="1"/>
          </p:nvPr>
        </p:nvSpPr>
        <p:spPr/>
        <p:txBody>
          <a:bodyPr/>
          <a:lstStyle/>
          <a:p>
            <a:r>
              <a:rPr lang="en-US" dirty="0"/>
              <a:t>Make it clear at the start how the games link to knowledge you wish for them to walk away with, alongside some of the skills</a:t>
            </a:r>
          </a:p>
          <a:p>
            <a:r>
              <a:rPr lang="en-US" dirty="0"/>
              <a:t>Play the radio in the background </a:t>
            </a:r>
          </a:p>
          <a:p>
            <a:r>
              <a:rPr lang="en-US" dirty="0"/>
              <a:t>More support with reflective writing – done my ML ideally </a:t>
            </a:r>
          </a:p>
          <a:p>
            <a:r>
              <a:rPr lang="en-US" dirty="0"/>
              <a:t>Back up plan for those who do not attend </a:t>
            </a:r>
          </a:p>
          <a:p>
            <a:r>
              <a:rPr lang="en-US" dirty="0"/>
              <a:t>Formative element </a:t>
            </a:r>
          </a:p>
          <a:p>
            <a:r>
              <a:rPr lang="en-US" dirty="0"/>
              <a:t>Marking criteria that fits the method of assessment </a:t>
            </a:r>
          </a:p>
          <a:p>
            <a:endParaRPr lang="en-US" dirty="0"/>
          </a:p>
        </p:txBody>
      </p:sp>
      <p:sp>
        <p:nvSpPr>
          <p:cNvPr id="4" name="Date Placeholder 3">
            <a:extLst>
              <a:ext uri="{FF2B5EF4-FFF2-40B4-BE49-F238E27FC236}">
                <a16:creationId xmlns:a16="http://schemas.microsoft.com/office/drawing/2014/main" id="{176341FB-ED31-B4D6-6E7F-48A659ADD7DB}"/>
              </a:ext>
            </a:extLst>
          </p:cNvPr>
          <p:cNvSpPr>
            <a:spLocks noGrp="1"/>
          </p:cNvSpPr>
          <p:nvPr>
            <p:ph type="dt" sz="half" idx="10"/>
          </p:nvPr>
        </p:nvSpPr>
        <p:spPr/>
        <p:txBody>
          <a:bodyPr/>
          <a:lstStyle/>
          <a:p>
            <a:pPr rtl="0"/>
            <a:fld id="{6AF379E8-AC6C-43B9-9222-BDF0AF9336F0}" type="datetime1">
              <a:rPr lang="en-US" smtClean="0"/>
              <a:t>9/5/23</a:t>
            </a:fld>
            <a:endParaRPr lang="en-US" dirty="0"/>
          </a:p>
        </p:txBody>
      </p:sp>
    </p:spTree>
    <p:extLst>
      <p:ext uri="{BB962C8B-B14F-4D97-AF65-F5344CB8AC3E}">
        <p14:creationId xmlns:p14="http://schemas.microsoft.com/office/powerpoint/2010/main" val="6585777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9139_TF78438558" id="{0BED6512-3D0D-4F75-AB59-5444160ED234}" vid="{29214CBE-E8BC-4FF0-A7D0-03F1D55577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SavonVTI</Template>
  <TotalTime>113</TotalTime>
  <Words>914</Words>
  <Application>Microsoft Macintosh PowerPoint</Application>
  <PresentationFormat>Widescreen</PresentationFormat>
  <Paragraphs>68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Garamond</vt:lpstr>
      <vt:lpstr>SavonVTI</vt:lpstr>
      <vt:lpstr>‘I did not know I could learn so many skills, from playing games’ – Using reflection as a form of assessment in legal ed game-based learning. </vt:lpstr>
      <vt:lpstr>Demographics </vt:lpstr>
      <vt:lpstr>Types of game-based learning </vt:lpstr>
      <vt:lpstr>Assessment </vt:lpstr>
      <vt:lpstr>What I was expecting </vt:lpstr>
      <vt:lpstr>PowerPoint Presentation</vt:lpstr>
      <vt:lpstr>What I got </vt:lpstr>
      <vt:lpstr>My own reflections </vt:lpstr>
      <vt:lpstr>Top tips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of Law – Game-based learning </dc:title>
  <dc:creator>Laura Higson-Bliss</dc:creator>
  <cp:lastModifiedBy>Laura Higson-Bliss</cp:lastModifiedBy>
  <cp:revision>12</cp:revision>
  <dcterms:created xsi:type="dcterms:W3CDTF">2023-01-08T17:12:54Z</dcterms:created>
  <dcterms:modified xsi:type="dcterms:W3CDTF">2023-09-05T06:19:31Z</dcterms:modified>
</cp:coreProperties>
</file>